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4"/>
  </p:notesMasterIdLst>
  <p:handoutMasterIdLst>
    <p:handoutMasterId r:id="rId55"/>
  </p:handoutMasterIdLst>
  <p:sldIdLst>
    <p:sldId id="257" r:id="rId2"/>
    <p:sldId id="602" r:id="rId3"/>
    <p:sldId id="507" r:id="rId4"/>
    <p:sldId id="559" r:id="rId5"/>
    <p:sldId id="560" r:id="rId6"/>
    <p:sldId id="589" r:id="rId7"/>
    <p:sldId id="590" r:id="rId8"/>
    <p:sldId id="424" r:id="rId9"/>
    <p:sldId id="294" r:id="rId10"/>
    <p:sldId id="368" r:id="rId11"/>
    <p:sldId id="379" r:id="rId12"/>
    <p:sldId id="414" r:id="rId13"/>
    <p:sldId id="591" r:id="rId14"/>
    <p:sldId id="425" r:id="rId15"/>
    <p:sldId id="357" r:id="rId16"/>
    <p:sldId id="594" r:id="rId17"/>
    <p:sldId id="593" r:id="rId18"/>
    <p:sldId id="601" r:id="rId19"/>
    <p:sldId id="599" r:id="rId20"/>
    <p:sldId id="381" r:id="rId21"/>
    <p:sldId id="427" r:id="rId22"/>
    <p:sldId id="592" r:id="rId23"/>
    <p:sldId id="382" r:id="rId24"/>
    <p:sldId id="596" r:id="rId25"/>
    <p:sldId id="595" r:id="rId26"/>
    <p:sldId id="600" r:id="rId27"/>
    <p:sldId id="587" r:id="rId28"/>
    <p:sldId id="579" r:id="rId29"/>
    <p:sldId id="580" r:id="rId30"/>
    <p:sldId id="581" r:id="rId31"/>
    <p:sldId id="582" r:id="rId32"/>
    <p:sldId id="583" r:id="rId33"/>
    <p:sldId id="586" r:id="rId34"/>
    <p:sldId id="585" r:id="rId35"/>
    <p:sldId id="584" r:id="rId36"/>
    <p:sldId id="561" r:id="rId37"/>
    <p:sldId id="562" r:id="rId38"/>
    <p:sldId id="563" r:id="rId39"/>
    <p:sldId id="564" r:id="rId40"/>
    <p:sldId id="565" r:id="rId41"/>
    <p:sldId id="566" r:id="rId42"/>
    <p:sldId id="567" r:id="rId43"/>
    <p:sldId id="568" r:id="rId44"/>
    <p:sldId id="570" r:id="rId45"/>
    <p:sldId id="571" r:id="rId46"/>
    <p:sldId id="572" r:id="rId47"/>
    <p:sldId id="573" r:id="rId48"/>
    <p:sldId id="574" r:id="rId49"/>
    <p:sldId id="575" r:id="rId50"/>
    <p:sldId id="576" r:id="rId51"/>
    <p:sldId id="578" r:id="rId52"/>
    <p:sldId id="597" r:id="rId5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63F"/>
    <a:srgbClr val="594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26F7A-4CFA-4E9C-9407-6118039BE1C9}" type="doc">
      <dgm:prSet loTypeId="urn:microsoft.com/office/officeart/2005/8/layout/process5" loCatId="process" qsTypeId="urn:microsoft.com/office/officeart/2005/8/quickstyle/simple2" qsCatId="simple" csTypeId="urn:microsoft.com/office/officeart/2005/8/colors/colorful2" csCatId="colorful"/>
      <dgm:spPr/>
      <dgm:t>
        <a:bodyPr/>
        <a:lstStyle/>
        <a:p>
          <a:endParaRPr lang="en-US"/>
        </a:p>
      </dgm:t>
    </dgm:pt>
    <dgm:pt modelId="{693CC16F-BF78-4C06-9109-40FE6336D220}">
      <dgm:prSet/>
      <dgm:spPr/>
      <dgm:t>
        <a:bodyPr/>
        <a:lstStyle/>
        <a:p>
          <a:r>
            <a:rPr lang="en-US"/>
            <a:t>Awarded by the ATO on request of your accountants</a:t>
          </a:r>
        </a:p>
      </dgm:t>
    </dgm:pt>
    <dgm:pt modelId="{3FF17C7A-ABE6-4193-A304-1D9B4B38B615}" type="parTrans" cxnId="{74DABB9E-B742-438E-B773-7CF8C1650C7E}">
      <dgm:prSet/>
      <dgm:spPr/>
      <dgm:t>
        <a:bodyPr/>
        <a:lstStyle/>
        <a:p>
          <a:endParaRPr lang="en-US"/>
        </a:p>
      </dgm:t>
    </dgm:pt>
    <dgm:pt modelId="{70954ADB-4ED2-48B2-986D-057A099DAB6D}" type="sibTrans" cxnId="{74DABB9E-B742-438E-B773-7CF8C1650C7E}">
      <dgm:prSet/>
      <dgm:spPr/>
      <dgm:t>
        <a:bodyPr/>
        <a:lstStyle/>
        <a:p>
          <a:endParaRPr lang="en-US"/>
        </a:p>
      </dgm:t>
    </dgm:pt>
    <dgm:pt modelId="{BC09CC46-660B-4FD1-B92A-CC554AD05629}">
      <dgm:prSet/>
      <dgm:spPr/>
      <dgm:t>
        <a:bodyPr/>
        <a:lstStyle/>
        <a:p>
          <a:r>
            <a:rPr lang="en-US"/>
            <a:t>Relevant if income comes only from members</a:t>
          </a:r>
        </a:p>
      </dgm:t>
    </dgm:pt>
    <dgm:pt modelId="{CF26800F-7435-4ADE-93EC-6E51324B72E2}" type="parTrans" cxnId="{7A0C0BB3-4377-4D54-B634-BD9C9FE8A864}">
      <dgm:prSet/>
      <dgm:spPr/>
      <dgm:t>
        <a:bodyPr/>
        <a:lstStyle/>
        <a:p>
          <a:endParaRPr lang="en-US"/>
        </a:p>
      </dgm:t>
    </dgm:pt>
    <dgm:pt modelId="{CDA8A4D5-2492-4804-B654-733359920B6E}" type="sibTrans" cxnId="{7A0C0BB3-4377-4D54-B634-BD9C9FE8A864}">
      <dgm:prSet/>
      <dgm:spPr/>
      <dgm:t>
        <a:bodyPr/>
        <a:lstStyle/>
        <a:p>
          <a:endParaRPr lang="en-US"/>
        </a:p>
      </dgm:t>
    </dgm:pt>
    <dgm:pt modelId="{B76FEF25-FD76-4620-BD0A-8BCB682E80E3}">
      <dgm:prSet/>
      <dgm:spPr/>
      <dgm:t>
        <a:bodyPr/>
        <a:lstStyle/>
        <a:p>
          <a:r>
            <a:rPr lang="en-US"/>
            <a:t>Can be repealed by ATO</a:t>
          </a:r>
        </a:p>
      </dgm:t>
    </dgm:pt>
    <dgm:pt modelId="{C584F805-1159-4C43-8D2C-52D354C2F506}" type="parTrans" cxnId="{25658304-E897-47D1-9462-CF618EFEB1F8}">
      <dgm:prSet/>
      <dgm:spPr/>
      <dgm:t>
        <a:bodyPr/>
        <a:lstStyle/>
        <a:p>
          <a:endParaRPr lang="en-US"/>
        </a:p>
      </dgm:t>
    </dgm:pt>
    <dgm:pt modelId="{0EFE1C23-61B1-487B-A5D2-C8943DA3A43B}" type="sibTrans" cxnId="{25658304-E897-47D1-9462-CF618EFEB1F8}">
      <dgm:prSet/>
      <dgm:spPr/>
      <dgm:t>
        <a:bodyPr/>
        <a:lstStyle/>
        <a:p>
          <a:endParaRPr lang="en-US"/>
        </a:p>
      </dgm:t>
    </dgm:pt>
    <dgm:pt modelId="{831AAFDD-5980-413F-AD88-05C7383CBA91}">
      <dgm:prSet/>
      <dgm:spPr/>
      <dgm:t>
        <a:bodyPr/>
        <a:lstStyle/>
        <a:p>
          <a:r>
            <a:rPr lang="en-US"/>
            <a:t>Cost savings in accounting</a:t>
          </a:r>
        </a:p>
      </dgm:t>
    </dgm:pt>
    <dgm:pt modelId="{FBC02E51-C01D-44AA-9B7C-AD93BDF94E56}" type="parTrans" cxnId="{20FBF941-714C-4B7F-818D-7A5AE9CFA965}">
      <dgm:prSet/>
      <dgm:spPr/>
      <dgm:t>
        <a:bodyPr/>
        <a:lstStyle/>
        <a:p>
          <a:endParaRPr lang="en-US"/>
        </a:p>
      </dgm:t>
    </dgm:pt>
    <dgm:pt modelId="{42A409B4-5D6C-4011-BA1C-572958680989}" type="sibTrans" cxnId="{20FBF941-714C-4B7F-818D-7A5AE9CFA965}">
      <dgm:prSet/>
      <dgm:spPr/>
      <dgm:t>
        <a:bodyPr/>
        <a:lstStyle/>
        <a:p>
          <a:endParaRPr lang="en-US"/>
        </a:p>
      </dgm:t>
    </dgm:pt>
    <dgm:pt modelId="{70E64FBB-9BE3-4729-8860-77709751C8B1}">
      <dgm:prSet/>
      <dgm:spPr/>
      <dgm:t>
        <a:bodyPr/>
        <a:lstStyle/>
        <a:p>
          <a:r>
            <a:rPr lang="en-US"/>
            <a:t>Isn’t affected by registration for GST</a:t>
          </a:r>
        </a:p>
      </dgm:t>
    </dgm:pt>
    <dgm:pt modelId="{77364459-6A19-47DC-87BA-BEA4777A1A37}" type="parTrans" cxnId="{89FC8F91-AAE3-4047-AAF5-234302A96992}">
      <dgm:prSet/>
      <dgm:spPr/>
      <dgm:t>
        <a:bodyPr/>
        <a:lstStyle/>
        <a:p>
          <a:endParaRPr lang="en-US"/>
        </a:p>
      </dgm:t>
    </dgm:pt>
    <dgm:pt modelId="{2E3D0C25-97DB-4220-A697-2CE5355BD81B}" type="sibTrans" cxnId="{89FC8F91-AAE3-4047-AAF5-234302A96992}">
      <dgm:prSet/>
      <dgm:spPr/>
      <dgm:t>
        <a:bodyPr/>
        <a:lstStyle/>
        <a:p>
          <a:endParaRPr lang="en-US"/>
        </a:p>
      </dgm:t>
    </dgm:pt>
    <dgm:pt modelId="{F6E1718A-D7E0-43F7-A0F9-214F17D34C93}" type="pres">
      <dgm:prSet presAssocID="{BB626F7A-4CFA-4E9C-9407-6118039BE1C9}" presName="diagram" presStyleCnt="0">
        <dgm:presLayoutVars>
          <dgm:dir/>
          <dgm:resizeHandles val="exact"/>
        </dgm:presLayoutVars>
      </dgm:prSet>
      <dgm:spPr/>
    </dgm:pt>
    <dgm:pt modelId="{0F8EB0E6-4EDA-4819-8A03-AE1FD0C47665}" type="pres">
      <dgm:prSet presAssocID="{693CC16F-BF78-4C06-9109-40FE6336D220}" presName="node" presStyleLbl="node1" presStyleIdx="0" presStyleCnt="5">
        <dgm:presLayoutVars>
          <dgm:bulletEnabled val="1"/>
        </dgm:presLayoutVars>
      </dgm:prSet>
      <dgm:spPr/>
    </dgm:pt>
    <dgm:pt modelId="{D79CA010-6654-498D-884F-BABFFBAA6FC3}" type="pres">
      <dgm:prSet presAssocID="{70954ADB-4ED2-48B2-986D-057A099DAB6D}" presName="sibTrans" presStyleLbl="sibTrans2D1" presStyleIdx="0" presStyleCnt="4"/>
      <dgm:spPr/>
    </dgm:pt>
    <dgm:pt modelId="{45F07229-750C-4BDA-8DAD-0612D64ACEC8}" type="pres">
      <dgm:prSet presAssocID="{70954ADB-4ED2-48B2-986D-057A099DAB6D}" presName="connectorText" presStyleLbl="sibTrans2D1" presStyleIdx="0" presStyleCnt="4"/>
      <dgm:spPr/>
    </dgm:pt>
    <dgm:pt modelId="{DA6525CC-C7F9-4DBB-9BBD-6CCA98C04A7F}" type="pres">
      <dgm:prSet presAssocID="{BC09CC46-660B-4FD1-B92A-CC554AD05629}" presName="node" presStyleLbl="node1" presStyleIdx="1" presStyleCnt="5">
        <dgm:presLayoutVars>
          <dgm:bulletEnabled val="1"/>
        </dgm:presLayoutVars>
      </dgm:prSet>
      <dgm:spPr/>
    </dgm:pt>
    <dgm:pt modelId="{6285DC66-1D31-4BA7-A857-9EDDBFBCD59F}" type="pres">
      <dgm:prSet presAssocID="{CDA8A4D5-2492-4804-B654-733359920B6E}" presName="sibTrans" presStyleLbl="sibTrans2D1" presStyleIdx="1" presStyleCnt="4"/>
      <dgm:spPr/>
    </dgm:pt>
    <dgm:pt modelId="{6BAD933A-F48D-402C-B3F0-809B0D553E16}" type="pres">
      <dgm:prSet presAssocID="{CDA8A4D5-2492-4804-B654-733359920B6E}" presName="connectorText" presStyleLbl="sibTrans2D1" presStyleIdx="1" presStyleCnt="4"/>
      <dgm:spPr/>
    </dgm:pt>
    <dgm:pt modelId="{49A01708-7598-49DB-A34D-A604FFE9FDC9}" type="pres">
      <dgm:prSet presAssocID="{B76FEF25-FD76-4620-BD0A-8BCB682E80E3}" presName="node" presStyleLbl="node1" presStyleIdx="2" presStyleCnt="5">
        <dgm:presLayoutVars>
          <dgm:bulletEnabled val="1"/>
        </dgm:presLayoutVars>
      </dgm:prSet>
      <dgm:spPr/>
    </dgm:pt>
    <dgm:pt modelId="{7CF8784A-2B4F-497B-A380-5EC8130B2844}" type="pres">
      <dgm:prSet presAssocID="{0EFE1C23-61B1-487B-A5D2-C8943DA3A43B}" presName="sibTrans" presStyleLbl="sibTrans2D1" presStyleIdx="2" presStyleCnt="4"/>
      <dgm:spPr/>
    </dgm:pt>
    <dgm:pt modelId="{FA19FCA8-F839-4E79-9638-EC318E92D9C9}" type="pres">
      <dgm:prSet presAssocID="{0EFE1C23-61B1-487B-A5D2-C8943DA3A43B}" presName="connectorText" presStyleLbl="sibTrans2D1" presStyleIdx="2" presStyleCnt="4"/>
      <dgm:spPr/>
    </dgm:pt>
    <dgm:pt modelId="{EF49F752-5053-4CD4-B037-D4682F5DF167}" type="pres">
      <dgm:prSet presAssocID="{831AAFDD-5980-413F-AD88-05C7383CBA91}" presName="node" presStyleLbl="node1" presStyleIdx="3" presStyleCnt="5">
        <dgm:presLayoutVars>
          <dgm:bulletEnabled val="1"/>
        </dgm:presLayoutVars>
      </dgm:prSet>
      <dgm:spPr/>
    </dgm:pt>
    <dgm:pt modelId="{18D6C90B-2641-44E6-9B5E-89133084E341}" type="pres">
      <dgm:prSet presAssocID="{42A409B4-5D6C-4011-BA1C-572958680989}" presName="sibTrans" presStyleLbl="sibTrans2D1" presStyleIdx="3" presStyleCnt="4"/>
      <dgm:spPr/>
    </dgm:pt>
    <dgm:pt modelId="{D46737B8-43A9-4303-9BAB-CC4ADC763684}" type="pres">
      <dgm:prSet presAssocID="{42A409B4-5D6C-4011-BA1C-572958680989}" presName="connectorText" presStyleLbl="sibTrans2D1" presStyleIdx="3" presStyleCnt="4"/>
      <dgm:spPr/>
    </dgm:pt>
    <dgm:pt modelId="{738CB85C-B460-457B-B5D0-47D0BB973881}" type="pres">
      <dgm:prSet presAssocID="{70E64FBB-9BE3-4729-8860-77709751C8B1}" presName="node" presStyleLbl="node1" presStyleIdx="4" presStyleCnt="5">
        <dgm:presLayoutVars>
          <dgm:bulletEnabled val="1"/>
        </dgm:presLayoutVars>
      </dgm:prSet>
      <dgm:spPr/>
    </dgm:pt>
  </dgm:ptLst>
  <dgm:cxnLst>
    <dgm:cxn modelId="{25658304-E897-47D1-9462-CF618EFEB1F8}" srcId="{BB626F7A-4CFA-4E9C-9407-6118039BE1C9}" destId="{B76FEF25-FD76-4620-BD0A-8BCB682E80E3}" srcOrd="2" destOrd="0" parTransId="{C584F805-1159-4C43-8D2C-52D354C2F506}" sibTransId="{0EFE1C23-61B1-487B-A5D2-C8943DA3A43B}"/>
    <dgm:cxn modelId="{F6053B16-AC40-4B5A-A5FD-278B9CD26D12}" type="presOf" srcId="{CDA8A4D5-2492-4804-B654-733359920B6E}" destId="{6BAD933A-F48D-402C-B3F0-809B0D553E16}" srcOrd="1" destOrd="0" presId="urn:microsoft.com/office/officeart/2005/8/layout/process5"/>
    <dgm:cxn modelId="{E59CF920-2347-420C-81C2-A1A45FFEB879}" type="presOf" srcId="{693CC16F-BF78-4C06-9109-40FE6336D220}" destId="{0F8EB0E6-4EDA-4819-8A03-AE1FD0C47665}" srcOrd="0" destOrd="0" presId="urn:microsoft.com/office/officeart/2005/8/layout/process5"/>
    <dgm:cxn modelId="{20FBF941-714C-4B7F-818D-7A5AE9CFA965}" srcId="{BB626F7A-4CFA-4E9C-9407-6118039BE1C9}" destId="{831AAFDD-5980-413F-AD88-05C7383CBA91}" srcOrd="3" destOrd="0" parTransId="{FBC02E51-C01D-44AA-9B7C-AD93BDF94E56}" sibTransId="{42A409B4-5D6C-4011-BA1C-572958680989}"/>
    <dgm:cxn modelId="{95DC506D-F983-4A3E-9E82-756D6E82E69A}" type="presOf" srcId="{BC09CC46-660B-4FD1-B92A-CC554AD05629}" destId="{DA6525CC-C7F9-4DBB-9BBD-6CCA98C04A7F}" srcOrd="0" destOrd="0" presId="urn:microsoft.com/office/officeart/2005/8/layout/process5"/>
    <dgm:cxn modelId="{819E6F6E-67AA-4D5C-9B99-212C5D11E5DC}" type="presOf" srcId="{70E64FBB-9BE3-4729-8860-77709751C8B1}" destId="{738CB85C-B460-457B-B5D0-47D0BB973881}" srcOrd="0" destOrd="0" presId="urn:microsoft.com/office/officeart/2005/8/layout/process5"/>
    <dgm:cxn modelId="{927D0956-618E-4D24-AC08-BF1ABE2DB510}" type="presOf" srcId="{42A409B4-5D6C-4011-BA1C-572958680989}" destId="{18D6C90B-2641-44E6-9B5E-89133084E341}" srcOrd="0" destOrd="0" presId="urn:microsoft.com/office/officeart/2005/8/layout/process5"/>
    <dgm:cxn modelId="{D98EB27B-6FDF-4EFD-9A44-537CD3D4E6C5}" type="presOf" srcId="{831AAFDD-5980-413F-AD88-05C7383CBA91}" destId="{EF49F752-5053-4CD4-B037-D4682F5DF167}" srcOrd="0" destOrd="0" presId="urn:microsoft.com/office/officeart/2005/8/layout/process5"/>
    <dgm:cxn modelId="{CD9E8E88-7D0E-42F7-84DB-7FC11BB44D00}" type="presOf" srcId="{B76FEF25-FD76-4620-BD0A-8BCB682E80E3}" destId="{49A01708-7598-49DB-A34D-A604FFE9FDC9}" srcOrd="0" destOrd="0" presId="urn:microsoft.com/office/officeart/2005/8/layout/process5"/>
    <dgm:cxn modelId="{89FC8F91-AAE3-4047-AAF5-234302A96992}" srcId="{BB626F7A-4CFA-4E9C-9407-6118039BE1C9}" destId="{70E64FBB-9BE3-4729-8860-77709751C8B1}" srcOrd="4" destOrd="0" parTransId="{77364459-6A19-47DC-87BA-BEA4777A1A37}" sibTransId="{2E3D0C25-97DB-4220-A697-2CE5355BD81B}"/>
    <dgm:cxn modelId="{3591D392-7388-40A1-BCBE-4AF80ADD023E}" type="presOf" srcId="{42A409B4-5D6C-4011-BA1C-572958680989}" destId="{D46737B8-43A9-4303-9BAB-CC4ADC763684}" srcOrd="1" destOrd="0" presId="urn:microsoft.com/office/officeart/2005/8/layout/process5"/>
    <dgm:cxn modelId="{74DABB9E-B742-438E-B773-7CF8C1650C7E}" srcId="{BB626F7A-4CFA-4E9C-9407-6118039BE1C9}" destId="{693CC16F-BF78-4C06-9109-40FE6336D220}" srcOrd="0" destOrd="0" parTransId="{3FF17C7A-ABE6-4193-A304-1D9B4B38B615}" sibTransId="{70954ADB-4ED2-48B2-986D-057A099DAB6D}"/>
    <dgm:cxn modelId="{28571EB1-0B58-46F9-A1AE-15E6997B9894}" type="presOf" srcId="{70954ADB-4ED2-48B2-986D-057A099DAB6D}" destId="{45F07229-750C-4BDA-8DAD-0612D64ACEC8}" srcOrd="1" destOrd="0" presId="urn:microsoft.com/office/officeart/2005/8/layout/process5"/>
    <dgm:cxn modelId="{603A4AB2-2918-4D84-9171-9283C1B75260}" type="presOf" srcId="{CDA8A4D5-2492-4804-B654-733359920B6E}" destId="{6285DC66-1D31-4BA7-A857-9EDDBFBCD59F}" srcOrd="0" destOrd="0" presId="urn:microsoft.com/office/officeart/2005/8/layout/process5"/>
    <dgm:cxn modelId="{7A0C0BB3-4377-4D54-B634-BD9C9FE8A864}" srcId="{BB626F7A-4CFA-4E9C-9407-6118039BE1C9}" destId="{BC09CC46-660B-4FD1-B92A-CC554AD05629}" srcOrd="1" destOrd="0" parTransId="{CF26800F-7435-4ADE-93EC-6E51324B72E2}" sibTransId="{CDA8A4D5-2492-4804-B654-733359920B6E}"/>
    <dgm:cxn modelId="{5A4512BF-60BC-447F-8043-8B3C47BC7734}" type="presOf" srcId="{BB626F7A-4CFA-4E9C-9407-6118039BE1C9}" destId="{F6E1718A-D7E0-43F7-A0F9-214F17D34C93}" srcOrd="0" destOrd="0" presId="urn:microsoft.com/office/officeart/2005/8/layout/process5"/>
    <dgm:cxn modelId="{FF48B5D4-4A06-4B8C-B2E8-6B3B2920C4DF}" type="presOf" srcId="{0EFE1C23-61B1-487B-A5D2-C8943DA3A43B}" destId="{7CF8784A-2B4F-497B-A380-5EC8130B2844}" srcOrd="0" destOrd="0" presId="urn:microsoft.com/office/officeart/2005/8/layout/process5"/>
    <dgm:cxn modelId="{871C30E1-E0CF-48DC-A7C8-36001FC67B7B}" type="presOf" srcId="{70954ADB-4ED2-48B2-986D-057A099DAB6D}" destId="{D79CA010-6654-498D-884F-BABFFBAA6FC3}" srcOrd="0" destOrd="0" presId="urn:microsoft.com/office/officeart/2005/8/layout/process5"/>
    <dgm:cxn modelId="{BAF794EA-F55B-4DDF-A15D-1D22967CE073}" type="presOf" srcId="{0EFE1C23-61B1-487B-A5D2-C8943DA3A43B}" destId="{FA19FCA8-F839-4E79-9638-EC318E92D9C9}" srcOrd="1" destOrd="0" presId="urn:microsoft.com/office/officeart/2005/8/layout/process5"/>
    <dgm:cxn modelId="{0CFB0348-F478-4409-88EB-69EB4C102386}" type="presParOf" srcId="{F6E1718A-D7E0-43F7-A0F9-214F17D34C93}" destId="{0F8EB0E6-4EDA-4819-8A03-AE1FD0C47665}" srcOrd="0" destOrd="0" presId="urn:microsoft.com/office/officeart/2005/8/layout/process5"/>
    <dgm:cxn modelId="{2A61E9FA-D8B5-47B4-AF7F-E47A4370BA57}" type="presParOf" srcId="{F6E1718A-D7E0-43F7-A0F9-214F17D34C93}" destId="{D79CA010-6654-498D-884F-BABFFBAA6FC3}" srcOrd="1" destOrd="0" presId="urn:microsoft.com/office/officeart/2005/8/layout/process5"/>
    <dgm:cxn modelId="{B72A732A-64FF-4DC3-B7B0-B97516C4F9E6}" type="presParOf" srcId="{D79CA010-6654-498D-884F-BABFFBAA6FC3}" destId="{45F07229-750C-4BDA-8DAD-0612D64ACEC8}" srcOrd="0" destOrd="0" presId="urn:microsoft.com/office/officeart/2005/8/layout/process5"/>
    <dgm:cxn modelId="{7A799F79-87E8-4B03-94BD-6FD5DEDA34BA}" type="presParOf" srcId="{F6E1718A-D7E0-43F7-A0F9-214F17D34C93}" destId="{DA6525CC-C7F9-4DBB-9BBD-6CCA98C04A7F}" srcOrd="2" destOrd="0" presId="urn:microsoft.com/office/officeart/2005/8/layout/process5"/>
    <dgm:cxn modelId="{8C0744DD-FB57-413F-ADDC-90CACD8A00CF}" type="presParOf" srcId="{F6E1718A-D7E0-43F7-A0F9-214F17D34C93}" destId="{6285DC66-1D31-4BA7-A857-9EDDBFBCD59F}" srcOrd="3" destOrd="0" presId="urn:microsoft.com/office/officeart/2005/8/layout/process5"/>
    <dgm:cxn modelId="{EA5E700D-BE52-4474-97E5-8C985F3E685E}" type="presParOf" srcId="{6285DC66-1D31-4BA7-A857-9EDDBFBCD59F}" destId="{6BAD933A-F48D-402C-B3F0-809B0D553E16}" srcOrd="0" destOrd="0" presId="urn:microsoft.com/office/officeart/2005/8/layout/process5"/>
    <dgm:cxn modelId="{1EE1C68E-6E15-4EE3-80DE-913E526EA9B5}" type="presParOf" srcId="{F6E1718A-D7E0-43F7-A0F9-214F17D34C93}" destId="{49A01708-7598-49DB-A34D-A604FFE9FDC9}" srcOrd="4" destOrd="0" presId="urn:microsoft.com/office/officeart/2005/8/layout/process5"/>
    <dgm:cxn modelId="{45E30443-ADE7-4D43-986E-DC1E03A1DC57}" type="presParOf" srcId="{F6E1718A-D7E0-43F7-A0F9-214F17D34C93}" destId="{7CF8784A-2B4F-497B-A380-5EC8130B2844}" srcOrd="5" destOrd="0" presId="urn:microsoft.com/office/officeart/2005/8/layout/process5"/>
    <dgm:cxn modelId="{3E96BB89-49CA-44A4-9BD4-63667C91B700}" type="presParOf" srcId="{7CF8784A-2B4F-497B-A380-5EC8130B2844}" destId="{FA19FCA8-F839-4E79-9638-EC318E92D9C9}" srcOrd="0" destOrd="0" presId="urn:microsoft.com/office/officeart/2005/8/layout/process5"/>
    <dgm:cxn modelId="{A097A288-C8CA-4CC8-9981-A9B4806DE106}" type="presParOf" srcId="{F6E1718A-D7E0-43F7-A0F9-214F17D34C93}" destId="{EF49F752-5053-4CD4-B037-D4682F5DF167}" srcOrd="6" destOrd="0" presId="urn:microsoft.com/office/officeart/2005/8/layout/process5"/>
    <dgm:cxn modelId="{9B9C5BFB-297A-4F90-B641-5054A70C5BF8}" type="presParOf" srcId="{F6E1718A-D7E0-43F7-A0F9-214F17D34C93}" destId="{18D6C90B-2641-44E6-9B5E-89133084E341}" srcOrd="7" destOrd="0" presId="urn:microsoft.com/office/officeart/2005/8/layout/process5"/>
    <dgm:cxn modelId="{6DDB0237-B39F-4979-9AC5-ED59EE4844FA}" type="presParOf" srcId="{18D6C90B-2641-44E6-9B5E-89133084E341}" destId="{D46737B8-43A9-4303-9BAB-CC4ADC763684}" srcOrd="0" destOrd="0" presId="urn:microsoft.com/office/officeart/2005/8/layout/process5"/>
    <dgm:cxn modelId="{C926FC06-B208-403C-A178-65606FDBBE8B}" type="presParOf" srcId="{F6E1718A-D7E0-43F7-A0F9-214F17D34C93}" destId="{738CB85C-B460-457B-B5D0-47D0BB973881}"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87648B-BC2C-479E-A9DE-C998A509566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909E73EF-7995-4688-AF5F-1238F1DDAA9E}">
      <dgm:prSet/>
      <dgm:spPr/>
      <dgm:t>
        <a:bodyPr/>
        <a:lstStyle/>
        <a:p>
          <a:r>
            <a:rPr lang="en-US" dirty="0"/>
            <a:t>Financial Monitoring</a:t>
          </a:r>
        </a:p>
      </dgm:t>
    </dgm:pt>
    <dgm:pt modelId="{C472CB7F-F896-49AD-BF3B-E2E83480501E}" type="parTrans" cxnId="{A5BAA21B-68A6-4429-88F3-2862FCDE9CE3}">
      <dgm:prSet/>
      <dgm:spPr/>
      <dgm:t>
        <a:bodyPr/>
        <a:lstStyle/>
        <a:p>
          <a:endParaRPr lang="en-US"/>
        </a:p>
      </dgm:t>
    </dgm:pt>
    <dgm:pt modelId="{9A983DDB-D5CA-4FA3-8030-D1E027A6104D}" type="sibTrans" cxnId="{A5BAA21B-68A6-4429-88F3-2862FCDE9CE3}">
      <dgm:prSet/>
      <dgm:spPr/>
      <dgm:t>
        <a:bodyPr/>
        <a:lstStyle/>
        <a:p>
          <a:endParaRPr lang="en-US"/>
        </a:p>
      </dgm:t>
    </dgm:pt>
    <dgm:pt modelId="{522FE952-FDB7-4C72-911B-601E112F882E}">
      <dgm:prSet/>
      <dgm:spPr/>
      <dgm:t>
        <a:bodyPr/>
        <a:lstStyle/>
        <a:p>
          <a:r>
            <a:rPr lang="en-US" dirty="0">
              <a:solidFill>
                <a:srgbClr val="FF0000"/>
              </a:solidFill>
            </a:rPr>
            <a:t>Reporting &amp; Monitoring</a:t>
          </a:r>
        </a:p>
      </dgm:t>
    </dgm:pt>
    <dgm:pt modelId="{288C4DA3-F6F3-4480-ACD3-66574891CF25}" type="parTrans" cxnId="{CBD3DF3F-662F-4AED-99DA-54AE2212073E}">
      <dgm:prSet/>
      <dgm:spPr/>
      <dgm:t>
        <a:bodyPr/>
        <a:lstStyle/>
        <a:p>
          <a:endParaRPr lang="en-US"/>
        </a:p>
      </dgm:t>
    </dgm:pt>
    <dgm:pt modelId="{293EDA15-2B27-4060-A5E0-D3F6FBDEF0A7}" type="sibTrans" cxnId="{CBD3DF3F-662F-4AED-99DA-54AE2212073E}">
      <dgm:prSet/>
      <dgm:spPr/>
      <dgm:t>
        <a:bodyPr/>
        <a:lstStyle/>
        <a:p>
          <a:endParaRPr lang="en-US"/>
        </a:p>
      </dgm:t>
    </dgm:pt>
    <dgm:pt modelId="{D2EFF7B2-2531-439C-81CA-A3527D0E7480}">
      <dgm:prSet/>
      <dgm:spPr/>
      <dgm:t>
        <a:bodyPr/>
        <a:lstStyle/>
        <a:p>
          <a:r>
            <a:rPr lang="en-US" dirty="0"/>
            <a:t>Auditing</a:t>
          </a:r>
        </a:p>
      </dgm:t>
    </dgm:pt>
    <dgm:pt modelId="{67BBEA09-134A-4EAF-A0BA-5D797DE8D27D}" type="parTrans" cxnId="{902EEEFE-F07D-4B4B-B9DD-D3445E564FDE}">
      <dgm:prSet/>
      <dgm:spPr/>
      <dgm:t>
        <a:bodyPr/>
        <a:lstStyle/>
        <a:p>
          <a:endParaRPr lang="en-US"/>
        </a:p>
      </dgm:t>
    </dgm:pt>
    <dgm:pt modelId="{F737F43F-A50D-4EC1-B789-7C9DB39A6211}" type="sibTrans" cxnId="{902EEEFE-F07D-4B4B-B9DD-D3445E564FDE}">
      <dgm:prSet/>
      <dgm:spPr/>
      <dgm:t>
        <a:bodyPr/>
        <a:lstStyle/>
        <a:p>
          <a:endParaRPr lang="en-US"/>
        </a:p>
      </dgm:t>
    </dgm:pt>
    <dgm:pt modelId="{D771D2E8-CD3A-4F91-88C7-CA2CEFE1B93F}">
      <dgm:prSet/>
      <dgm:spPr/>
      <dgm:t>
        <a:bodyPr/>
        <a:lstStyle/>
        <a:p>
          <a:r>
            <a:rPr lang="en-US"/>
            <a:t>Financial Performance</a:t>
          </a:r>
        </a:p>
      </dgm:t>
    </dgm:pt>
    <dgm:pt modelId="{3D5D5FA0-9FE3-4E59-BD25-B06F00710535}" type="parTrans" cxnId="{71B83D2F-9A02-46D9-94CC-3733F5192097}">
      <dgm:prSet/>
      <dgm:spPr/>
      <dgm:t>
        <a:bodyPr/>
        <a:lstStyle/>
        <a:p>
          <a:endParaRPr lang="en-US"/>
        </a:p>
      </dgm:t>
    </dgm:pt>
    <dgm:pt modelId="{5B4251BB-AB13-4086-A4A1-A41E9D50617F}" type="sibTrans" cxnId="{71B83D2F-9A02-46D9-94CC-3733F5192097}">
      <dgm:prSet/>
      <dgm:spPr/>
      <dgm:t>
        <a:bodyPr/>
        <a:lstStyle/>
        <a:p>
          <a:endParaRPr lang="en-US"/>
        </a:p>
      </dgm:t>
    </dgm:pt>
    <dgm:pt modelId="{437835D8-BCF7-4022-8469-C5F4A75C6C7F}">
      <dgm:prSet/>
      <dgm:spPr/>
      <dgm:t>
        <a:bodyPr/>
        <a:lstStyle/>
        <a:p>
          <a:r>
            <a:rPr lang="en-US" dirty="0">
              <a:solidFill>
                <a:srgbClr val="FF0000"/>
              </a:solidFill>
            </a:rPr>
            <a:t>Increasing Income</a:t>
          </a:r>
        </a:p>
      </dgm:t>
    </dgm:pt>
    <dgm:pt modelId="{FDAA3900-06C5-45A3-902A-892C08F59A70}" type="parTrans" cxnId="{1673A1C9-D167-4E2E-8132-387EC2E503B7}">
      <dgm:prSet/>
      <dgm:spPr/>
      <dgm:t>
        <a:bodyPr/>
        <a:lstStyle/>
        <a:p>
          <a:endParaRPr lang="en-US"/>
        </a:p>
      </dgm:t>
    </dgm:pt>
    <dgm:pt modelId="{3DFEADA1-365C-4EAD-9B3D-078C7B0AADC2}" type="sibTrans" cxnId="{1673A1C9-D167-4E2E-8132-387EC2E503B7}">
      <dgm:prSet/>
      <dgm:spPr/>
      <dgm:t>
        <a:bodyPr/>
        <a:lstStyle/>
        <a:p>
          <a:endParaRPr lang="en-US"/>
        </a:p>
      </dgm:t>
    </dgm:pt>
    <dgm:pt modelId="{A42BF762-0593-403B-AE74-D6B3F0DE64D3}">
      <dgm:prSet/>
      <dgm:spPr/>
      <dgm:t>
        <a:bodyPr/>
        <a:lstStyle/>
        <a:p>
          <a:r>
            <a:rPr lang="en-US" dirty="0">
              <a:solidFill>
                <a:schemeClr val="tx1"/>
              </a:solidFill>
            </a:rPr>
            <a:t>Decreasing Expenses</a:t>
          </a:r>
        </a:p>
      </dgm:t>
    </dgm:pt>
    <dgm:pt modelId="{77C8539A-B7D1-4980-AB26-C7DC111C4FAC}" type="parTrans" cxnId="{74C18921-924C-4307-B0DD-43D28521EDEB}">
      <dgm:prSet/>
      <dgm:spPr/>
      <dgm:t>
        <a:bodyPr/>
        <a:lstStyle/>
        <a:p>
          <a:endParaRPr lang="en-US"/>
        </a:p>
      </dgm:t>
    </dgm:pt>
    <dgm:pt modelId="{687E3017-6836-4B5F-9E3A-0A076202C62A}" type="sibTrans" cxnId="{74C18921-924C-4307-B0DD-43D28521EDEB}">
      <dgm:prSet/>
      <dgm:spPr/>
      <dgm:t>
        <a:bodyPr/>
        <a:lstStyle/>
        <a:p>
          <a:endParaRPr lang="en-US"/>
        </a:p>
      </dgm:t>
    </dgm:pt>
    <dgm:pt modelId="{81F64102-9D9B-46C2-93B4-069BA1568722}">
      <dgm:prSet/>
      <dgm:spPr/>
      <dgm:t>
        <a:bodyPr/>
        <a:lstStyle/>
        <a:p>
          <a:r>
            <a:rPr lang="en-US" dirty="0"/>
            <a:t>Financial Planning</a:t>
          </a:r>
        </a:p>
      </dgm:t>
    </dgm:pt>
    <dgm:pt modelId="{18B929CD-C5E6-4096-A82F-67A5DE1921BF}" type="parTrans" cxnId="{AAB16E98-9110-41DC-B4DB-4B87328340B5}">
      <dgm:prSet/>
      <dgm:spPr/>
      <dgm:t>
        <a:bodyPr/>
        <a:lstStyle/>
        <a:p>
          <a:endParaRPr lang="en-US"/>
        </a:p>
      </dgm:t>
    </dgm:pt>
    <dgm:pt modelId="{05C110D9-D73E-4C5E-9856-8A61CF15BFE7}" type="sibTrans" cxnId="{AAB16E98-9110-41DC-B4DB-4B87328340B5}">
      <dgm:prSet/>
      <dgm:spPr/>
      <dgm:t>
        <a:bodyPr/>
        <a:lstStyle/>
        <a:p>
          <a:endParaRPr lang="en-US"/>
        </a:p>
      </dgm:t>
    </dgm:pt>
    <dgm:pt modelId="{D81D41FF-DCAE-44E1-A08F-DD3417D8C019}">
      <dgm:prSet/>
      <dgm:spPr/>
      <dgm:t>
        <a:bodyPr/>
        <a:lstStyle/>
        <a:p>
          <a:r>
            <a:rPr lang="en-US" dirty="0">
              <a:solidFill>
                <a:srgbClr val="FF0000"/>
              </a:solidFill>
            </a:rPr>
            <a:t>Budgeting</a:t>
          </a:r>
        </a:p>
      </dgm:t>
    </dgm:pt>
    <dgm:pt modelId="{AE4C2AF3-DC6E-492B-88EA-D7A5A9B4C5C8}" type="parTrans" cxnId="{E48AA0EE-652E-41F5-BDC6-81406F8BEB52}">
      <dgm:prSet/>
      <dgm:spPr/>
      <dgm:t>
        <a:bodyPr/>
        <a:lstStyle/>
        <a:p>
          <a:endParaRPr lang="en-US"/>
        </a:p>
      </dgm:t>
    </dgm:pt>
    <dgm:pt modelId="{D39C7553-8A56-4276-B5C3-B9EC6A6C664F}" type="sibTrans" cxnId="{E48AA0EE-652E-41F5-BDC6-81406F8BEB52}">
      <dgm:prSet/>
      <dgm:spPr/>
      <dgm:t>
        <a:bodyPr/>
        <a:lstStyle/>
        <a:p>
          <a:endParaRPr lang="en-US"/>
        </a:p>
      </dgm:t>
    </dgm:pt>
    <dgm:pt modelId="{A725B375-0FAA-4B68-8CA0-F3096BB1CC7B}">
      <dgm:prSet/>
      <dgm:spPr/>
      <dgm:t>
        <a:bodyPr/>
        <a:lstStyle/>
        <a:p>
          <a:r>
            <a:rPr lang="en-US" dirty="0"/>
            <a:t>Investment Strategies</a:t>
          </a:r>
        </a:p>
      </dgm:t>
    </dgm:pt>
    <dgm:pt modelId="{3E2F98E8-F2C7-496E-A5E7-D32383A55C9E}" type="parTrans" cxnId="{3893EEBE-9133-430D-8C3A-A8BAE3DAB7B4}">
      <dgm:prSet/>
      <dgm:spPr/>
      <dgm:t>
        <a:bodyPr/>
        <a:lstStyle/>
        <a:p>
          <a:endParaRPr lang="en-US"/>
        </a:p>
      </dgm:t>
    </dgm:pt>
    <dgm:pt modelId="{38456EBD-6658-4BE7-BD27-F8D5BE2F9C7C}" type="sibTrans" cxnId="{3893EEBE-9133-430D-8C3A-A8BAE3DAB7B4}">
      <dgm:prSet/>
      <dgm:spPr/>
      <dgm:t>
        <a:bodyPr/>
        <a:lstStyle/>
        <a:p>
          <a:endParaRPr lang="en-US"/>
        </a:p>
      </dgm:t>
    </dgm:pt>
    <dgm:pt modelId="{FE412202-2F91-4426-8999-5F582F3B75D4}" type="pres">
      <dgm:prSet presAssocID="{2287648B-BC2C-479E-A9DE-C998A5095663}" presName="Name0" presStyleCnt="0">
        <dgm:presLayoutVars>
          <dgm:dir/>
          <dgm:animLvl val="lvl"/>
          <dgm:resizeHandles val="exact"/>
        </dgm:presLayoutVars>
      </dgm:prSet>
      <dgm:spPr/>
    </dgm:pt>
    <dgm:pt modelId="{75B3F2E8-50A1-497B-8BEC-A3E71C5B4AA8}" type="pres">
      <dgm:prSet presAssocID="{909E73EF-7995-4688-AF5F-1238F1DDAA9E}" presName="linNode" presStyleCnt="0"/>
      <dgm:spPr/>
    </dgm:pt>
    <dgm:pt modelId="{C004A7B3-E3C4-4B00-83EB-21A0A58BCEEE}" type="pres">
      <dgm:prSet presAssocID="{909E73EF-7995-4688-AF5F-1238F1DDAA9E}" presName="parentText" presStyleLbl="node1" presStyleIdx="0" presStyleCnt="3" custLinFactY="7541" custLinFactNeighborX="-591" custLinFactNeighborY="100000">
        <dgm:presLayoutVars>
          <dgm:chMax val="1"/>
          <dgm:bulletEnabled val="1"/>
        </dgm:presLayoutVars>
      </dgm:prSet>
      <dgm:spPr/>
    </dgm:pt>
    <dgm:pt modelId="{61B536D1-2442-4873-B823-A4D564A0DBF0}" type="pres">
      <dgm:prSet presAssocID="{909E73EF-7995-4688-AF5F-1238F1DDAA9E}" presName="descendantText" presStyleLbl="alignAccFollowNode1" presStyleIdx="0" presStyleCnt="3" custLinFactY="38753" custLinFactNeighborX="1668" custLinFactNeighborY="100000">
        <dgm:presLayoutVars>
          <dgm:bulletEnabled val="1"/>
        </dgm:presLayoutVars>
      </dgm:prSet>
      <dgm:spPr/>
    </dgm:pt>
    <dgm:pt modelId="{8EC05698-5578-407B-87A3-76A48722684C}" type="pres">
      <dgm:prSet presAssocID="{9A983DDB-D5CA-4FA3-8030-D1E027A6104D}" presName="sp" presStyleCnt="0"/>
      <dgm:spPr/>
    </dgm:pt>
    <dgm:pt modelId="{101BC5D9-AF22-48F5-9202-BD3B368F67CD}" type="pres">
      <dgm:prSet presAssocID="{D771D2E8-CD3A-4F91-88C7-CA2CEFE1B93F}" presName="linNode" presStyleCnt="0"/>
      <dgm:spPr/>
    </dgm:pt>
    <dgm:pt modelId="{272D0544-EAA1-49CE-B039-594FC4D5354D}" type="pres">
      <dgm:prSet presAssocID="{D771D2E8-CD3A-4F91-88C7-CA2CEFE1B93F}" presName="parentText" presStyleLbl="node1" presStyleIdx="1" presStyleCnt="3" custLinFactY="8000" custLinFactNeighborX="-992" custLinFactNeighborY="100000">
        <dgm:presLayoutVars>
          <dgm:chMax val="1"/>
          <dgm:bulletEnabled val="1"/>
        </dgm:presLayoutVars>
      </dgm:prSet>
      <dgm:spPr/>
    </dgm:pt>
    <dgm:pt modelId="{0DCC551B-7622-431E-A694-90E238375C8B}" type="pres">
      <dgm:prSet presAssocID="{D771D2E8-CD3A-4F91-88C7-CA2CEFE1B93F}" presName="descendantText" presStyleLbl="alignAccFollowNode1" presStyleIdx="1" presStyleCnt="3" custScaleX="99999" custLinFactY="32303" custLinFactNeighborX="2102" custLinFactNeighborY="100000">
        <dgm:presLayoutVars>
          <dgm:bulletEnabled val="1"/>
        </dgm:presLayoutVars>
      </dgm:prSet>
      <dgm:spPr/>
    </dgm:pt>
    <dgm:pt modelId="{569F13DA-E1C8-456A-96F4-D73A2C3471C8}" type="pres">
      <dgm:prSet presAssocID="{5B4251BB-AB13-4086-A4A1-A41E9D50617F}" presName="sp" presStyleCnt="0"/>
      <dgm:spPr/>
    </dgm:pt>
    <dgm:pt modelId="{C99D6C65-85CC-4F73-9B99-5363FE527A1D}" type="pres">
      <dgm:prSet presAssocID="{81F64102-9D9B-46C2-93B4-069BA1568722}" presName="linNode" presStyleCnt="0"/>
      <dgm:spPr/>
    </dgm:pt>
    <dgm:pt modelId="{4D29A724-6D7B-4EF7-A36B-C2572D0BA2EB}" type="pres">
      <dgm:prSet presAssocID="{81F64102-9D9B-46C2-93B4-069BA1568722}" presName="parentText" presStyleLbl="node1" presStyleIdx="2" presStyleCnt="3" custLinFactY="-100000" custLinFactNeighborX="381" custLinFactNeighborY="-110721">
        <dgm:presLayoutVars>
          <dgm:chMax val="1"/>
          <dgm:bulletEnabled val="1"/>
        </dgm:presLayoutVars>
      </dgm:prSet>
      <dgm:spPr/>
    </dgm:pt>
    <dgm:pt modelId="{9C328C58-AB8B-4A4C-9900-1903057EC4E6}" type="pres">
      <dgm:prSet presAssocID="{81F64102-9D9B-46C2-93B4-069BA1568722}" presName="descendantText" presStyleLbl="alignAccFollowNode1" presStyleIdx="2" presStyleCnt="3" custScaleX="101218" custLinFactY="-100000" custLinFactNeighborX="7329" custLinFactNeighborY="-163971">
        <dgm:presLayoutVars>
          <dgm:bulletEnabled val="1"/>
        </dgm:presLayoutVars>
      </dgm:prSet>
      <dgm:spPr/>
    </dgm:pt>
  </dgm:ptLst>
  <dgm:cxnLst>
    <dgm:cxn modelId="{2D876413-0B54-4E88-825B-E66ED32FD32E}" type="presOf" srcId="{2287648B-BC2C-479E-A9DE-C998A5095663}" destId="{FE412202-2F91-4426-8999-5F582F3B75D4}" srcOrd="0" destOrd="0" presId="urn:microsoft.com/office/officeart/2005/8/layout/vList5"/>
    <dgm:cxn modelId="{A5BAA21B-68A6-4429-88F3-2862FCDE9CE3}" srcId="{2287648B-BC2C-479E-A9DE-C998A5095663}" destId="{909E73EF-7995-4688-AF5F-1238F1DDAA9E}" srcOrd="0" destOrd="0" parTransId="{C472CB7F-F896-49AD-BF3B-E2E83480501E}" sibTransId="{9A983DDB-D5CA-4FA3-8030-D1E027A6104D}"/>
    <dgm:cxn modelId="{74C18921-924C-4307-B0DD-43D28521EDEB}" srcId="{D771D2E8-CD3A-4F91-88C7-CA2CEFE1B93F}" destId="{A42BF762-0593-403B-AE74-D6B3F0DE64D3}" srcOrd="1" destOrd="0" parTransId="{77C8539A-B7D1-4980-AB26-C7DC111C4FAC}" sibTransId="{687E3017-6836-4B5F-9E3A-0A076202C62A}"/>
    <dgm:cxn modelId="{71B83D2F-9A02-46D9-94CC-3733F5192097}" srcId="{2287648B-BC2C-479E-A9DE-C998A5095663}" destId="{D771D2E8-CD3A-4F91-88C7-CA2CEFE1B93F}" srcOrd="1" destOrd="0" parTransId="{3D5D5FA0-9FE3-4E59-BD25-B06F00710535}" sibTransId="{5B4251BB-AB13-4086-A4A1-A41E9D50617F}"/>
    <dgm:cxn modelId="{2DFFDA2F-FCD3-4DE9-8ADF-5262B825C5EE}" type="presOf" srcId="{909E73EF-7995-4688-AF5F-1238F1DDAA9E}" destId="{C004A7B3-E3C4-4B00-83EB-21A0A58BCEEE}" srcOrd="0" destOrd="0" presId="urn:microsoft.com/office/officeart/2005/8/layout/vList5"/>
    <dgm:cxn modelId="{CBD3DF3F-662F-4AED-99DA-54AE2212073E}" srcId="{909E73EF-7995-4688-AF5F-1238F1DDAA9E}" destId="{522FE952-FDB7-4C72-911B-601E112F882E}" srcOrd="0" destOrd="0" parTransId="{288C4DA3-F6F3-4480-ACD3-66574891CF25}" sibTransId="{293EDA15-2B27-4060-A5E0-D3F6FBDEF0A7}"/>
    <dgm:cxn modelId="{6EE01888-3825-4E0C-BC7E-311EA6892F3B}" type="presOf" srcId="{A725B375-0FAA-4B68-8CA0-F3096BB1CC7B}" destId="{9C328C58-AB8B-4A4C-9900-1903057EC4E6}" srcOrd="0" destOrd="1" presId="urn:microsoft.com/office/officeart/2005/8/layout/vList5"/>
    <dgm:cxn modelId="{BB80DC8D-9575-42B4-B41B-AF6FC49FBA5C}" type="presOf" srcId="{D771D2E8-CD3A-4F91-88C7-CA2CEFE1B93F}" destId="{272D0544-EAA1-49CE-B039-594FC4D5354D}" srcOrd="0" destOrd="0" presId="urn:microsoft.com/office/officeart/2005/8/layout/vList5"/>
    <dgm:cxn modelId="{AAB16E98-9110-41DC-B4DB-4B87328340B5}" srcId="{2287648B-BC2C-479E-A9DE-C998A5095663}" destId="{81F64102-9D9B-46C2-93B4-069BA1568722}" srcOrd="2" destOrd="0" parTransId="{18B929CD-C5E6-4096-A82F-67A5DE1921BF}" sibTransId="{05C110D9-D73E-4C5E-9856-8A61CF15BFE7}"/>
    <dgm:cxn modelId="{74947799-110C-4507-90A4-1130E1F37205}" type="presOf" srcId="{437835D8-BCF7-4022-8469-C5F4A75C6C7F}" destId="{0DCC551B-7622-431E-A694-90E238375C8B}" srcOrd="0" destOrd="0" presId="urn:microsoft.com/office/officeart/2005/8/layout/vList5"/>
    <dgm:cxn modelId="{0B10FAB0-D437-483B-B9DD-B6AE25410BD2}" type="presOf" srcId="{81F64102-9D9B-46C2-93B4-069BA1568722}" destId="{4D29A724-6D7B-4EF7-A36B-C2572D0BA2EB}" srcOrd="0" destOrd="0" presId="urn:microsoft.com/office/officeart/2005/8/layout/vList5"/>
    <dgm:cxn modelId="{3893EEBE-9133-430D-8C3A-A8BAE3DAB7B4}" srcId="{81F64102-9D9B-46C2-93B4-069BA1568722}" destId="{A725B375-0FAA-4B68-8CA0-F3096BB1CC7B}" srcOrd="1" destOrd="0" parTransId="{3E2F98E8-F2C7-496E-A5E7-D32383A55C9E}" sibTransId="{38456EBD-6658-4BE7-BD27-F8D5BE2F9C7C}"/>
    <dgm:cxn modelId="{D5BA14C9-56E8-40DD-B9FE-E21D19D450CD}" type="presOf" srcId="{D2EFF7B2-2531-439C-81CA-A3527D0E7480}" destId="{61B536D1-2442-4873-B823-A4D564A0DBF0}" srcOrd="0" destOrd="1" presId="urn:microsoft.com/office/officeart/2005/8/layout/vList5"/>
    <dgm:cxn modelId="{1673A1C9-D167-4E2E-8132-387EC2E503B7}" srcId="{D771D2E8-CD3A-4F91-88C7-CA2CEFE1B93F}" destId="{437835D8-BCF7-4022-8469-C5F4A75C6C7F}" srcOrd="0" destOrd="0" parTransId="{FDAA3900-06C5-45A3-902A-892C08F59A70}" sibTransId="{3DFEADA1-365C-4EAD-9B3D-078C7B0AADC2}"/>
    <dgm:cxn modelId="{24FDD6CD-03BB-452E-AC5D-BB5EB848BC8B}" type="presOf" srcId="{522FE952-FDB7-4C72-911B-601E112F882E}" destId="{61B536D1-2442-4873-B823-A4D564A0DBF0}" srcOrd="0" destOrd="0" presId="urn:microsoft.com/office/officeart/2005/8/layout/vList5"/>
    <dgm:cxn modelId="{0A4F5ED8-41E5-4249-BB2B-AEC2F71AA5A2}" type="presOf" srcId="{D81D41FF-DCAE-44E1-A08F-DD3417D8C019}" destId="{9C328C58-AB8B-4A4C-9900-1903057EC4E6}" srcOrd="0" destOrd="0" presId="urn:microsoft.com/office/officeart/2005/8/layout/vList5"/>
    <dgm:cxn modelId="{9ABF29EB-E5BA-4C11-A1A9-29A0E382F242}" type="presOf" srcId="{A42BF762-0593-403B-AE74-D6B3F0DE64D3}" destId="{0DCC551B-7622-431E-A694-90E238375C8B}" srcOrd="0" destOrd="1" presId="urn:microsoft.com/office/officeart/2005/8/layout/vList5"/>
    <dgm:cxn modelId="{E48AA0EE-652E-41F5-BDC6-81406F8BEB52}" srcId="{81F64102-9D9B-46C2-93B4-069BA1568722}" destId="{D81D41FF-DCAE-44E1-A08F-DD3417D8C019}" srcOrd="0" destOrd="0" parTransId="{AE4C2AF3-DC6E-492B-88EA-D7A5A9B4C5C8}" sibTransId="{D39C7553-8A56-4276-B5C3-B9EC6A6C664F}"/>
    <dgm:cxn modelId="{902EEEFE-F07D-4B4B-B9DD-D3445E564FDE}" srcId="{909E73EF-7995-4688-AF5F-1238F1DDAA9E}" destId="{D2EFF7B2-2531-439C-81CA-A3527D0E7480}" srcOrd="1" destOrd="0" parTransId="{67BBEA09-134A-4EAF-A0BA-5D797DE8D27D}" sibTransId="{F737F43F-A50D-4EC1-B789-7C9DB39A6211}"/>
    <dgm:cxn modelId="{31F811CF-0073-4EA1-88BD-C8735F044CD8}" type="presParOf" srcId="{FE412202-2F91-4426-8999-5F582F3B75D4}" destId="{75B3F2E8-50A1-497B-8BEC-A3E71C5B4AA8}" srcOrd="0" destOrd="0" presId="urn:microsoft.com/office/officeart/2005/8/layout/vList5"/>
    <dgm:cxn modelId="{659F10CB-8A0F-4B3F-A853-161961B433D6}" type="presParOf" srcId="{75B3F2E8-50A1-497B-8BEC-A3E71C5B4AA8}" destId="{C004A7B3-E3C4-4B00-83EB-21A0A58BCEEE}" srcOrd="0" destOrd="0" presId="urn:microsoft.com/office/officeart/2005/8/layout/vList5"/>
    <dgm:cxn modelId="{497B43C3-E110-467B-B4B4-EE10764596C8}" type="presParOf" srcId="{75B3F2E8-50A1-497B-8BEC-A3E71C5B4AA8}" destId="{61B536D1-2442-4873-B823-A4D564A0DBF0}" srcOrd="1" destOrd="0" presId="urn:microsoft.com/office/officeart/2005/8/layout/vList5"/>
    <dgm:cxn modelId="{7BFF450D-877F-4839-85D8-4EC4839CA396}" type="presParOf" srcId="{FE412202-2F91-4426-8999-5F582F3B75D4}" destId="{8EC05698-5578-407B-87A3-76A48722684C}" srcOrd="1" destOrd="0" presId="urn:microsoft.com/office/officeart/2005/8/layout/vList5"/>
    <dgm:cxn modelId="{DFAA5285-A6FE-4686-9253-1F95389BC22E}" type="presParOf" srcId="{FE412202-2F91-4426-8999-5F582F3B75D4}" destId="{101BC5D9-AF22-48F5-9202-BD3B368F67CD}" srcOrd="2" destOrd="0" presId="urn:microsoft.com/office/officeart/2005/8/layout/vList5"/>
    <dgm:cxn modelId="{FBB93D96-A4C9-4CCD-9FD7-8342A85D63ED}" type="presParOf" srcId="{101BC5D9-AF22-48F5-9202-BD3B368F67CD}" destId="{272D0544-EAA1-49CE-B039-594FC4D5354D}" srcOrd="0" destOrd="0" presId="urn:microsoft.com/office/officeart/2005/8/layout/vList5"/>
    <dgm:cxn modelId="{7A1E6CAE-2654-4A96-BF68-AD3A46B49B19}" type="presParOf" srcId="{101BC5D9-AF22-48F5-9202-BD3B368F67CD}" destId="{0DCC551B-7622-431E-A694-90E238375C8B}" srcOrd="1" destOrd="0" presId="urn:microsoft.com/office/officeart/2005/8/layout/vList5"/>
    <dgm:cxn modelId="{99A02E66-1B2B-4942-91DD-9C001E7042A1}" type="presParOf" srcId="{FE412202-2F91-4426-8999-5F582F3B75D4}" destId="{569F13DA-E1C8-456A-96F4-D73A2C3471C8}" srcOrd="3" destOrd="0" presId="urn:microsoft.com/office/officeart/2005/8/layout/vList5"/>
    <dgm:cxn modelId="{B8B52918-51C6-4002-B360-2DB4FE64350F}" type="presParOf" srcId="{FE412202-2F91-4426-8999-5F582F3B75D4}" destId="{C99D6C65-85CC-4F73-9B99-5363FE527A1D}" srcOrd="4" destOrd="0" presId="urn:microsoft.com/office/officeart/2005/8/layout/vList5"/>
    <dgm:cxn modelId="{BEC6D1B6-4659-4B7E-8DEE-EE6A032E1BB7}" type="presParOf" srcId="{C99D6C65-85CC-4F73-9B99-5363FE527A1D}" destId="{4D29A724-6D7B-4EF7-A36B-C2572D0BA2EB}" srcOrd="0" destOrd="0" presId="urn:microsoft.com/office/officeart/2005/8/layout/vList5"/>
    <dgm:cxn modelId="{05E21E77-46AD-40F0-A8F9-26968CB00093}" type="presParOf" srcId="{C99D6C65-85CC-4F73-9B99-5363FE527A1D}" destId="{9C328C58-AB8B-4A4C-9900-1903057EC4E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87648B-BC2C-479E-A9DE-C998A509566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909E73EF-7995-4688-AF5F-1238F1DDAA9E}">
      <dgm:prSet/>
      <dgm:spPr/>
      <dgm:t>
        <a:bodyPr/>
        <a:lstStyle/>
        <a:p>
          <a:r>
            <a:rPr lang="en-US" dirty="0"/>
            <a:t>Financial Monitoring</a:t>
          </a:r>
        </a:p>
      </dgm:t>
    </dgm:pt>
    <dgm:pt modelId="{C472CB7F-F896-49AD-BF3B-E2E83480501E}" type="parTrans" cxnId="{A5BAA21B-68A6-4429-88F3-2862FCDE9CE3}">
      <dgm:prSet/>
      <dgm:spPr/>
      <dgm:t>
        <a:bodyPr/>
        <a:lstStyle/>
        <a:p>
          <a:endParaRPr lang="en-US"/>
        </a:p>
      </dgm:t>
    </dgm:pt>
    <dgm:pt modelId="{9A983DDB-D5CA-4FA3-8030-D1E027A6104D}" type="sibTrans" cxnId="{A5BAA21B-68A6-4429-88F3-2862FCDE9CE3}">
      <dgm:prSet/>
      <dgm:spPr/>
      <dgm:t>
        <a:bodyPr/>
        <a:lstStyle/>
        <a:p>
          <a:endParaRPr lang="en-US"/>
        </a:p>
      </dgm:t>
    </dgm:pt>
    <dgm:pt modelId="{522FE952-FDB7-4C72-911B-601E112F882E}">
      <dgm:prSet/>
      <dgm:spPr/>
      <dgm:t>
        <a:bodyPr/>
        <a:lstStyle/>
        <a:p>
          <a:r>
            <a:rPr lang="en-US" dirty="0">
              <a:solidFill>
                <a:srgbClr val="FF0000"/>
              </a:solidFill>
            </a:rPr>
            <a:t>Reporting &amp; Monitoring</a:t>
          </a:r>
        </a:p>
      </dgm:t>
    </dgm:pt>
    <dgm:pt modelId="{288C4DA3-F6F3-4480-ACD3-66574891CF25}" type="parTrans" cxnId="{CBD3DF3F-662F-4AED-99DA-54AE2212073E}">
      <dgm:prSet/>
      <dgm:spPr/>
      <dgm:t>
        <a:bodyPr/>
        <a:lstStyle/>
        <a:p>
          <a:endParaRPr lang="en-US"/>
        </a:p>
      </dgm:t>
    </dgm:pt>
    <dgm:pt modelId="{293EDA15-2B27-4060-A5E0-D3F6FBDEF0A7}" type="sibTrans" cxnId="{CBD3DF3F-662F-4AED-99DA-54AE2212073E}">
      <dgm:prSet/>
      <dgm:spPr/>
      <dgm:t>
        <a:bodyPr/>
        <a:lstStyle/>
        <a:p>
          <a:endParaRPr lang="en-US"/>
        </a:p>
      </dgm:t>
    </dgm:pt>
    <dgm:pt modelId="{D2EFF7B2-2531-439C-81CA-A3527D0E7480}">
      <dgm:prSet/>
      <dgm:spPr/>
      <dgm:t>
        <a:bodyPr/>
        <a:lstStyle/>
        <a:p>
          <a:r>
            <a:rPr lang="en-US" dirty="0"/>
            <a:t>Auditing</a:t>
          </a:r>
        </a:p>
      </dgm:t>
    </dgm:pt>
    <dgm:pt modelId="{67BBEA09-134A-4EAF-A0BA-5D797DE8D27D}" type="parTrans" cxnId="{902EEEFE-F07D-4B4B-B9DD-D3445E564FDE}">
      <dgm:prSet/>
      <dgm:spPr/>
      <dgm:t>
        <a:bodyPr/>
        <a:lstStyle/>
        <a:p>
          <a:endParaRPr lang="en-US"/>
        </a:p>
      </dgm:t>
    </dgm:pt>
    <dgm:pt modelId="{F737F43F-A50D-4EC1-B789-7C9DB39A6211}" type="sibTrans" cxnId="{902EEEFE-F07D-4B4B-B9DD-D3445E564FDE}">
      <dgm:prSet/>
      <dgm:spPr/>
      <dgm:t>
        <a:bodyPr/>
        <a:lstStyle/>
        <a:p>
          <a:endParaRPr lang="en-US"/>
        </a:p>
      </dgm:t>
    </dgm:pt>
    <dgm:pt modelId="{D771D2E8-CD3A-4F91-88C7-CA2CEFE1B93F}">
      <dgm:prSet/>
      <dgm:spPr/>
      <dgm:t>
        <a:bodyPr/>
        <a:lstStyle/>
        <a:p>
          <a:r>
            <a:rPr lang="en-US"/>
            <a:t>Financial Performance</a:t>
          </a:r>
        </a:p>
      </dgm:t>
    </dgm:pt>
    <dgm:pt modelId="{3D5D5FA0-9FE3-4E59-BD25-B06F00710535}" type="parTrans" cxnId="{71B83D2F-9A02-46D9-94CC-3733F5192097}">
      <dgm:prSet/>
      <dgm:spPr/>
      <dgm:t>
        <a:bodyPr/>
        <a:lstStyle/>
        <a:p>
          <a:endParaRPr lang="en-US"/>
        </a:p>
      </dgm:t>
    </dgm:pt>
    <dgm:pt modelId="{5B4251BB-AB13-4086-A4A1-A41E9D50617F}" type="sibTrans" cxnId="{71B83D2F-9A02-46D9-94CC-3733F5192097}">
      <dgm:prSet/>
      <dgm:spPr/>
      <dgm:t>
        <a:bodyPr/>
        <a:lstStyle/>
        <a:p>
          <a:endParaRPr lang="en-US"/>
        </a:p>
      </dgm:t>
    </dgm:pt>
    <dgm:pt modelId="{437835D8-BCF7-4022-8469-C5F4A75C6C7F}">
      <dgm:prSet/>
      <dgm:spPr/>
      <dgm:t>
        <a:bodyPr/>
        <a:lstStyle/>
        <a:p>
          <a:r>
            <a:rPr lang="en-US" dirty="0">
              <a:solidFill>
                <a:srgbClr val="FF0000"/>
              </a:solidFill>
            </a:rPr>
            <a:t>Increasing Income</a:t>
          </a:r>
        </a:p>
      </dgm:t>
    </dgm:pt>
    <dgm:pt modelId="{FDAA3900-06C5-45A3-902A-892C08F59A70}" type="parTrans" cxnId="{1673A1C9-D167-4E2E-8132-387EC2E503B7}">
      <dgm:prSet/>
      <dgm:spPr/>
      <dgm:t>
        <a:bodyPr/>
        <a:lstStyle/>
        <a:p>
          <a:endParaRPr lang="en-US"/>
        </a:p>
      </dgm:t>
    </dgm:pt>
    <dgm:pt modelId="{3DFEADA1-365C-4EAD-9B3D-078C7B0AADC2}" type="sibTrans" cxnId="{1673A1C9-D167-4E2E-8132-387EC2E503B7}">
      <dgm:prSet/>
      <dgm:spPr/>
      <dgm:t>
        <a:bodyPr/>
        <a:lstStyle/>
        <a:p>
          <a:endParaRPr lang="en-US"/>
        </a:p>
      </dgm:t>
    </dgm:pt>
    <dgm:pt modelId="{A42BF762-0593-403B-AE74-D6B3F0DE64D3}">
      <dgm:prSet/>
      <dgm:spPr/>
      <dgm:t>
        <a:bodyPr/>
        <a:lstStyle/>
        <a:p>
          <a:r>
            <a:rPr lang="en-US" dirty="0">
              <a:solidFill>
                <a:schemeClr val="tx1"/>
              </a:solidFill>
            </a:rPr>
            <a:t>Decreasing Expenses</a:t>
          </a:r>
        </a:p>
      </dgm:t>
    </dgm:pt>
    <dgm:pt modelId="{77C8539A-B7D1-4980-AB26-C7DC111C4FAC}" type="parTrans" cxnId="{74C18921-924C-4307-B0DD-43D28521EDEB}">
      <dgm:prSet/>
      <dgm:spPr/>
      <dgm:t>
        <a:bodyPr/>
        <a:lstStyle/>
        <a:p>
          <a:endParaRPr lang="en-US"/>
        </a:p>
      </dgm:t>
    </dgm:pt>
    <dgm:pt modelId="{687E3017-6836-4B5F-9E3A-0A076202C62A}" type="sibTrans" cxnId="{74C18921-924C-4307-B0DD-43D28521EDEB}">
      <dgm:prSet/>
      <dgm:spPr/>
      <dgm:t>
        <a:bodyPr/>
        <a:lstStyle/>
        <a:p>
          <a:endParaRPr lang="en-US"/>
        </a:p>
      </dgm:t>
    </dgm:pt>
    <dgm:pt modelId="{81F64102-9D9B-46C2-93B4-069BA1568722}">
      <dgm:prSet/>
      <dgm:spPr/>
      <dgm:t>
        <a:bodyPr/>
        <a:lstStyle/>
        <a:p>
          <a:r>
            <a:rPr lang="en-US" dirty="0"/>
            <a:t>Financial Planning</a:t>
          </a:r>
        </a:p>
      </dgm:t>
    </dgm:pt>
    <dgm:pt modelId="{18B929CD-C5E6-4096-A82F-67A5DE1921BF}" type="parTrans" cxnId="{AAB16E98-9110-41DC-B4DB-4B87328340B5}">
      <dgm:prSet/>
      <dgm:spPr/>
      <dgm:t>
        <a:bodyPr/>
        <a:lstStyle/>
        <a:p>
          <a:endParaRPr lang="en-US"/>
        </a:p>
      </dgm:t>
    </dgm:pt>
    <dgm:pt modelId="{05C110D9-D73E-4C5E-9856-8A61CF15BFE7}" type="sibTrans" cxnId="{AAB16E98-9110-41DC-B4DB-4B87328340B5}">
      <dgm:prSet/>
      <dgm:spPr/>
      <dgm:t>
        <a:bodyPr/>
        <a:lstStyle/>
        <a:p>
          <a:endParaRPr lang="en-US"/>
        </a:p>
      </dgm:t>
    </dgm:pt>
    <dgm:pt modelId="{D81D41FF-DCAE-44E1-A08F-DD3417D8C019}">
      <dgm:prSet/>
      <dgm:spPr/>
      <dgm:t>
        <a:bodyPr/>
        <a:lstStyle/>
        <a:p>
          <a:r>
            <a:rPr lang="en-US" dirty="0">
              <a:solidFill>
                <a:srgbClr val="FF0000"/>
              </a:solidFill>
            </a:rPr>
            <a:t>Budgeting</a:t>
          </a:r>
        </a:p>
      </dgm:t>
    </dgm:pt>
    <dgm:pt modelId="{AE4C2AF3-DC6E-492B-88EA-D7A5A9B4C5C8}" type="parTrans" cxnId="{E48AA0EE-652E-41F5-BDC6-81406F8BEB52}">
      <dgm:prSet/>
      <dgm:spPr/>
      <dgm:t>
        <a:bodyPr/>
        <a:lstStyle/>
        <a:p>
          <a:endParaRPr lang="en-US"/>
        </a:p>
      </dgm:t>
    </dgm:pt>
    <dgm:pt modelId="{D39C7553-8A56-4276-B5C3-B9EC6A6C664F}" type="sibTrans" cxnId="{E48AA0EE-652E-41F5-BDC6-81406F8BEB52}">
      <dgm:prSet/>
      <dgm:spPr/>
      <dgm:t>
        <a:bodyPr/>
        <a:lstStyle/>
        <a:p>
          <a:endParaRPr lang="en-US"/>
        </a:p>
      </dgm:t>
    </dgm:pt>
    <dgm:pt modelId="{A725B375-0FAA-4B68-8CA0-F3096BB1CC7B}">
      <dgm:prSet/>
      <dgm:spPr/>
      <dgm:t>
        <a:bodyPr/>
        <a:lstStyle/>
        <a:p>
          <a:r>
            <a:rPr lang="en-US" dirty="0"/>
            <a:t>Investment Strategies</a:t>
          </a:r>
        </a:p>
      </dgm:t>
    </dgm:pt>
    <dgm:pt modelId="{3E2F98E8-F2C7-496E-A5E7-D32383A55C9E}" type="parTrans" cxnId="{3893EEBE-9133-430D-8C3A-A8BAE3DAB7B4}">
      <dgm:prSet/>
      <dgm:spPr/>
      <dgm:t>
        <a:bodyPr/>
        <a:lstStyle/>
        <a:p>
          <a:endParaRPr lang="en-US"/>
        </a:p>
      </dgm:t>
    </dgm:pt>
    <dgm:pt modelId="{38456EBD-6658-4BE7-BD27-F8D5BE2F9C7C}" type="sibTrans" cxnId="{3893EEBE-9133-430D-8C3A-A8BAE3DAB7B4}">
      <dgm:prSet/>
      <dgm:spPr/>
      <dgm:t>
        <a:bodyPr/>
        <a:lstStyle/>
        <a:p>
          <a:endParaRPr lang="en-US"/>
        </a:p>
      </dgm:t>
    </dgm:pt>
    <dgm:pt modelId="{FE412202-2F91-4426-8999-5F582F3B75D4}" type="pres">
      <dgm:prSet presAssocID="{2287648B-BC2C-479E-A9DE-C998A5095663}" presName="Name0" presStyleCnt="0">
        <dgm:presLayoutVars>
          <dgm:dir/>
          <dgm:animLvl val="lvl"/>
          <dgm:resizeHandles val="exact"/>
        </dgm:presLayoutVars>
      </dgm:prSet>
      <dgm:spPr/>
    </dgm:pt>
    <dgm:pt modelId="{75B3F2E8-50A1-497B-8BEC-A3E71C5B4AA8}" type="pres">
      <dgm:prSet presAssocID="{909E73EF-7995-4688-AF5F-1238F1DDAA9E}" presName="linNode" presStyleCnt="0"/>
      <dgm:spPr/>
    </dgm:pt>
    <dgm:pt modelId="{C004A7B3-E3C4-4B00-83EB-21A0A58BCEEE}" type="pres">
      <dgm:prSet presAssocID="{909E73EF-7995-4688-AF5F-1238F1DDAA9E}" presName="parentText" presStyleLbl="node1" presStyleIdx="0" presStyleCnt="3" custLinFactY="7541" custLinFactNeighborX="-591" custLinFactNeighborY="100000">
        <dgm:presLayoutVars>
          <dgm:chMax val="1"/>
          <dgm:bulletEnabled val="1"/>
        </dgm:presLayoutVars>
      </dgm:prSet>
      <dgm:spPr/>
    </dgm:pt>
    <dgm:pt modelId="{61B536D1-2442-4873-B823-A4D564A0DBF0}" type="pres">
      <dgm:prSet presAssocID="{909E73EF-7995-4688-AF5F-1238F1DDAA9E}" presName="descendantText" presStyleLbl="alignAccFollowNode1" presStyleIdx="0" presStyleCnt="3" custLinFactY="38753" custLinFactNeighborX="1668" custLinFactNeighborY="100000">
        <dgm:presLayoutVars>
          <dgm:bulletEnabled val="1"/>
        </dgm:presLayoutVars>
      </dgm:prSet>
      <dgm:spPr/>
    </dgm:pt>
    <dgm:pt modelId="{8EC05698-5578-407B-87A3-76A48722684C}" type="pres">
      <dgm:prSet presAssocID="{9A983DDB-D5CA-4FA3-8030-D1E027A6104D}" presName="sp" presStyleCnt="0"/>
      <dgm:spPr/>
    </dgm:pt>
    <dgm:pt modelId="{101BC5D9-AF22-48F5-9202-BD3B368F67CD}" type="pres">
      <dgm:prSet presAssocID="{D771D2E8-CD3A-4F91-88C7-CA2CEFE1B93F}" presName="linNode" presStyleCnt="0"/>
      <dgm:spPr/>
    </dgm:pt>
    <dgm:pt modelId="{272D0544-EAA1-49CE-B039-594FC4D5354D}" type="pres">
      <dgm:prSet presAssocID="{D771D2E8-CD3A-4F91-88C7-CA2CEFE1B93F}" presName="parentText" presStyleLbl="node1" presStyleIdx="1" presStyleCnt="3" custLinFactY="8000" custLinFactNeighborX="-992" custLinFactNeighborY="100000">
        <dgm:presLayoutVars>
          <dgm:chMax val="1"/>
          <dgm:bulletEnabled val="1"/>
        </dgm:presLayoutVars>
      </dgm:prSet>
      <dgm:spPr/>
    </dgm:pt>
    <dgm:pt modelId="{0DCC551B-7622-431E-A694-90E238375C8B}" type="pres">
      <dgm:prSet presAssocID="{D771D2E8-CD3A-4F91-88C7-CA2CEFE1B93F}" presName="descendantText" presStyleLbl="alignAccFollowNode1" presStyleIdx="1" presStyleCnt="3" custScaleX="99999" custLinFactY="32303" custLinFactNeighborX="2102" custLinFactNeighborY="100000">
        <dgm:presLayoutVars>
          <dgm:bulletEnabled val="1"/>
        </dgm:presLayoutVars>
      </dgm:prSet>
      <dgm:spPr/>
    </dgm:pt>
    <dgm:pt modelId="{569F13DA-E1C8-456A-96F4-D73A2C3471C8}" type="pres">
      <dgm:prSet presAssocID="{5B4251BB-AB13-4086-A4A1-A41E9D50617F}" presName="sp" presStyleCnt="0"/>
      <dgm:spPr/>
    </dgm:pt>
    <dgm:pt modelId="{C99D6C65-85CC-4F73-9B99-5363FE527A1D}" type="pres">
      <dgm:prSet presAssocID="{81F64102-9D9B-46C2-93B4-069BA1568722}" presName="linNode" presStyleCnt="0"/>
      <dgm:spPr/>
    </dgm:pt>
    <dgm:pt modelId="{4D29A724-6D7B-4EF7-A36B-C2572D0BA2EB}" type="pres">
      <dgm:prSet presAssocID="{81F64102-9D9B-46C2-93B4-069BA1568722}" presName="parentText" presStyleLbl="node1" presStyleIdx="2" presStyleCnt="3" custLinFactY="-100000" custLinFactNeighborX="381" custLinFactNeighborY="-110721">
        <dgm:presLayoutVars>
          <dgm:chMax val="1"/>
          <dgm:bulletEnabled val="1"/>
        </dgm:presLayoutVars>
      </dgm:prSet>
      <dgm:spPr/>
    </dgm:pt>
    <dgm:pt modelId="{9C328C58-AB8B-4A4C-9900-1903057EC4E6}" type="pres">
      <dgm:prSet presAssocID="{81F64102-9D9B-46C2-93B4-069BA1568722}" presName="descendantText" presStyleLbl="alignAccFollowNode1" presStyleIdx="2" presStyleCnt="3" custScaleX="101218" custLinFactY="-100000" custLinFactNeighborX="7329" custLinFactNeighborY="-163971">
        <dgm:presLayoutVars>
          <dgm:bulletEnabled val="1"/>
        </dgm:presLayoutVars>
      </dgm:prSet>
      <dgm:spPr/>
    </dgm:pt>
  </dgm:ptLst>
  <dgm:cxnLst>
    <dgm:cxn modelId="{2D876413-0B54-4E88-825B-E66ED32FD32E}" type="presOf" srcId="{2287648B-BC2C-479E-A9DE-C998A5095663}" destId="{FE412202-2F91-4426-8999-5F582F3B75D4}" srcOrd="0" destOrd="0" presId="urn:microsoft.com/office/officeart/2005/8/layout/vList5"/>
    <dgm:cxn modelId="{A5BAA21B-68A6-4429-88F3-2862FCDE9CE3}" srcId="{2287648B-BC2C-479E-A9DE-C998A5095663}" destId="{909E73EF-7995-4688-AF5F-1238F1DDAA9E}" srcOrd="0" destOrd="0" parTransId="{C472CB7F-F896-49AD-BF3B-E2E83480501E}" sibTransId="{9A983DDB-D5CA-4FA3-8030-D1E027A6104D}"/>
    <dgm:cxn modelId="{74C18921-924C-4307-B0DD-43D28521EDEB}" srcId="{D771D2E8-CD3A-4F91-88C7-CA2CEFE1B93F}" destId="{A42BF762-0593-403B-AE74-D6B3F0DE64D3}" srcOrd="1" destOrd="0" parTransId="{77C8539A-B7D1-4980-AB26-C7DC111C4FAC}" sibTransId="{687E3017-6836-4B5F-9E3A-0A076202C62A}"/>
    <dgm:cxn modelId="{71B83D2F-9A02-46D9-94CC-3733F5192097}" srcId="{2287648B-BC2C-479E-A9DE-C998A5095663}" destId="{D771D2E8-CD3A-4F91-88C7-CA2CEFE1B93F}" srcOrd="1" destOrd="0" parTransId="{3D5D5FA0-9FE3-4E59-BD25-B06F00710535}" sibTransId="{5B4251BB-AB13-4086-A4A1-A41E9D50617F}"/>
    <dgm:cxn modelId="{2DFFDA2F-FCD3-4DE9-8ADF-5262B825C5EE}" type="presOf" srcId="{909E73EF-7995-4688-AF5F-1238F1DDAA9E}" destId="{C004A7B3-E3C4-4B00-83EB-21A0A58BCEEE}" srcOrd="0" destOrd="0" presId="urn:microsoft.com/office/officeart/2005/8/layout/vList5"/>
    <dgm:cxn modelId="{CBD3DF3F-662F-4AED-99DA-54AE2212073E}" srcId="{909E73EF-7995-4688-AF5F-1238F1DDAA9E}" destId="{522FE952-FDB7-4C72-911B-601E112F882E}" srcOrd="0" destOrd="0" parTransId="{288C4DA3-F6F3-4480-ACD3-66574891CF25}" sibTransId="{293EDA15-2B27-4060-A5E0-D3F6FBDEF0A7}"/>
    <dgm:cxn modelId="{6EE01888-3825-4E0C-BC7E-311EA6892F3B}" type="presOf" srcId="{A725B375-0FAA-4B68-8CA0-F3096BB1CC7B}" destId="{9C328C58-AB8B-4A4C-9900-1903057EC4E6}" srcOrd="0" destOrd="1" presId="urn:microsoft.com/office/officeart/2005/8/layout/vList5"/>
    <dgm:cxn modelId="{BB80DC8D-9575-42B4-B41B-AF6FC49FBA5C}" type="presOf" srcId="{D771D2E8-CD3A-4F91-88C7-CA2CEFE1B93F}" destId="{272D0544-EAA1-49CE-B039-594FC4D5354D}" srcOrd="0" destOrd="0" presId="urn:microsoft.com/office/officeart/2005/8/layout/vList5"/>
    <dgm:cxn modelId="{AAB16E98-9110-41DC-B4DB-4B87328340B5}" srcId="{2287648B-BC2C-479E-A9DE-C998A5095663}" destId="{81F64102-9D9B-46C2-93B4-069BA1568722}" srcOrd="2" destOrd="0" parTransId="{18B929CD-C5E6-4096-A82F-67A5DE1921BF}" sibTransId="{05C110D9-D73E-4C5E-9856-8A61CF15BFE7}"/>
    <dgm:cxn modelId="{74947799-110C-4507-90A4-1130E1F37205}" type="presOf" srcId="{437835D8-BCF7-4022-8469-C5F4A75C6C7F}" destId="{0DCC551B-7622-431E-A694-90E238375C8B}" srcOrd="0" destOrd="0" presId="urn:microsoft.com/office/officeart/2005/8/layout/vList5"/>
    <dgm:cxn modelId="{0B10FAB0-D437-483B-B9DD-B6AE25410BD2}" type="presOf" srcId="{81F64102-9D9B-46C2-93B4-069BA1568722}" destId="{4D29A724-6D7B-4EF7-A36B-C2572D0BA2EB}" srcOrd="0" destOrd="0" presId="urn:microsoft.com/office/officeart/2005/8/layout/vList5"/>
    <dgm:cxn modelId="{3893EEBE-9133-430D-8C3A-A8BAE3DAB7B4}" srcId="{81F64102-9D9B-46C2-93B4-069BA1568722}" destId="{A725B375-0FAA-4B68-8CA0-F3096BB1CC7B}" srcOrd="1" destOrd="0" parTransId="{3E2F98E8-F2C7-496E-A5E7-D32383A55C9E}" sibTransId="{38456EBD-6658-4BE7-BD27-F8D5BE2F9C7C}"/>
    <dgm:cxn modelId="{D5BA14C9-56E8-40DD-B9FE-E21D19D450CD}" type="presOf" srcId="{D2EFF7B2-2531-439C-81CA-A3527D0E7480}" destId="{61B536D1-2442-4873-B823-A4D564A0DBF0}" srcOrd="0" destOrd="1" presId="urn:microsoft.com/office/officeart/2005/8/layout/vList5"/>
    <dgm:cxn modelId="{1673A1C9-D167-4E2E-8132-387EC2E503B7}" srcId="{D771D2E8-CD3A-4F91-88C7-CA2CEFE1B93F}" destId="{437835D8-BCF7-4022-8469-C5F4A75C6C7F}" srcOrd="0" destOrd="0" parTransId="{FDAA3900-06C5-45A3-902A-892C08F59A70}" sibTransId="{3DFEADA1-365C-4EAD-9B3D-078C7B0AADC2}"/>
    <dgm:cxn modelId="{24FDD6CD-03BB-452E-AC5D-BB5EB848BC8B}" type="presOf" srcId="{522FE952-FDB7-4C72-911B-601E112F882E}" destId="{61B536D1-2442-4873-B823-A4D564A0DBF0}" srcOrd="0" destOrd="0" presId="urn:microsoft.com/office/officeart/2005/8/layout/vList5"/>
    <dgm:cxn modelId="{0A4F5ED8-41E5-4249-BB2B-AEC2F71AA5A2}" type="presOf" srcId="{D81D41FF-DCAE-44E1-A08F-DD3417D8C019}" destId="{9C328C58-AB8B-4A4C-9900-1903057EC4E6}" srcOrd="0" destOrd="0" presId="urn:microsoft.com/office/officeart/2005/8/layout/vList5"/>
    <dgm:cxn modelId="{9ABF29EB-E5BA-4C11-A1A9-29A0E382F242}" type="presOf" srcId="{A42BF762-0593-403B-AE74-D6B3F0DE64D3}" destId="{0DCC551B-7622-431E-A694-90E238375C8B}" srcOrd="0" destOrd="1" presId="urn:microsoft.com/office/officeart/2005/8/layout/vList5"/>
    <dgm:cxn modelId="{E48AA0EE-652E-41F5-BDC6-81406F8BEB52}" srcId="{81F64102-9D9B-46C2-93B4-069BA1568722}" destId="{D81D41FF-DCAE-44E1-A08F-DD3417D8C019}" srcOrd="0" destOrd="0" parTransId="{AE4C2AF3-DC6E-492B-88EA-D7A5A9B4C5C8}" sibTransId="{D39C7553-8A56-4276-B5C3-B9EC6A6C664F}"/>
    <dgm:cxn modelId="{902EEEFE-F07D-4B4B-B9DD-D3445E564FDE}" srcId="{909E73EF-7995-4688-AF5F-1238F1DDAA9E}" destId="{D2EFF7B2-2531-439C-81CA-A3527D0E7480}" srcOrd="1" destOrd="0" parTransId="{67BBEA09-134A-4EAF-A0BA-5D797DE8D27D}" sibTransId="{F737F43F-A50D-4EC1-B789-7C9DB39A6211}"/>
    <dgm:cxn modelId="{31F811CF-0073-4EA1-88BD-C8735F044CD8}" type="presParOf" srcId="{FE412202-2F91-4426-8999-5F582F3B75D4}" destId="{75B3F2E8-50A1-497B-8BEC-A3E71C5B4AA8}" srcOrd="0" destOrd="0" presId="urn:microsoft.com/office/officeart/2005/8/layout/vList5"/>
    <dgm:cxn modelId="{659F10CB-8A0F-4B3F-A853-161961B433D6}" type="presParOf" srcId="{75B3F2E8-50A1-497B-8BEC-A3E71C5B4AA8}" destId="{C004A7B3-E3C4-4B00-83EB-21A0A58BCEEE}" srcOrd="0" destOrd="0" presId="urn:microsoft.com/office/officeart/2005/8/layout/vList5"/>
    <dgm:cxn modelId="{497B43C3-E110-467B-B4B4-EE10764596C8}" type="presParOf" srcId="{75B3F2E8-50A1-497B-8BEC-A3E71C5B4AA8}" destId="{61B536D1-2442-4873-B823-A4D564A0DBF0}" srcOrd="1" destOrd="0" presId="urn:microsoft.com/office/officeart/2005/8/layout/vList5"/>
    <dgm:cxn modelId="{7BFF450D-877F-4839-85D8-4EC4839CA396}" type="presParOf" srcId="{FE412202-2F91-4426-8999-5F582F3B75D4}" destId="{8EC05698-5578-407B-87A3-76A48722684C}" srcOrd="1" destOrd="0" presId="urn:microsoft.com/office/officeart/2005/8/layout/vList5"/>
    <dgm:cxn modelId="{DFAA5285-A6FE-4686-9253-1F95389BC22E}" type="presParOf" srcId="{FE412202-2F91-4426-8999-5F582F3B75D4}" destId="{101BC5D9-AF22-48F5-9202-BD3B368F67CD}" srcOrd="2" destOrd="0" presId="urn:microsoft.com/office/officeart/2005/8/layout/vList5"/>
    <dgm:cxn modelId="{FBB93D96-A4C9-4CCD-9FD7-8342A85D63ED}" type="presParOf" srcId="{101BC5D9-AF22-48F5-9202-BD3B368F67CD}" destId="{272D0544-EAA1-49CE-B039-594FC4D5354D}" srcOrd="0" destOrd="0" presId="urn:microsoft.com/office/officeart/2005/8/layout/vList5"/>
    <dgm:cxn modelId="{7A1E6CAE-2654-4A96-BF68-AD3A46B49B19}" type="presParOf" srcId="{101BC5D9-AF22-48F5-9202-BD3B368F67CD}" destId="{0DCC551B-7622-431E-A694-90E238375C8B}" srcOrd="1" destOrd="0" presId="urn:microsoft.com/office/officeart/2005/8/layout/vList5"/>
    <dgm:cxn modelId="{99A02E66-1B2B-4942-91DD-9C001E7042A1}" type="presParOf" srcId="{FE412202-2F91-4426-8999-5F582F3B75D4}" destId="{569F13DA-E1C8-456A-96F4-D73A2C3471C8}" srcOrd="3" destOrd="0" presId="urn:microsoft.com/office/officeart/2005/8/layout/vList5"/>
    <dgm:cxn modelId="{B8B52918-51C6-4002-B360-2DB4FE64350F}" type="presParOf" srcId="{FE412202-2F91-4426-8999-5F582F3B75D4}" destId="{C99D6C65-85CC-4F73-9B99-5363FE527A1D}" srcOrd="4" destOrd="0" presId="urn:microsoft.com/office/officeart/2005/8/layout/vList5"/>
    <dgm:cxn modelId="{BEC6D1B6-4659-4B7E-8DEE-EE6A032E1BB7}" type="presParOf" srcId="{C99D6C65-85CC-4F73-9B99-5363FE527A1D}" destId="{4D29A724-6D7B-4EF7-A36B-C2572D0BA2EB}" srcOrd="0" destOrd="0" presId="urn:microsoft.com/office/officeart/2005/8/layout/vList5"/>
    <dgm:cxn modelId="{05E21E77-46AD-40F0-A8F9-26968CB00093}" type="presParOf" srcId="{C99D6C65-85CC-4F73-9B99-5363FE527A1D}" destId="{9C328C58-AB8B-4A4C-9900-1903057EC4E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47A220-7466-4C3C-A9E6-C5C7520FC923}"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84A86E2E-0AD0-48FC-890A-82463366A6DB}">
      <dgm:prSet/>
      <dgm:spPr/>
      <dgm:t>
        <a:bodyPr/>
        <a:lstStyle/>
        <a:p>
          <a:r>
            <a:rPr lang="en-US"/>
            <a:t>Use</a:t>
          </a:r>
        </a:p>
      </dgm:t>
    </dgm:pt>
    <dgm:pt modelId="{22321B5F-D361-4329-AC32-50E7C80A179E}" type="parTrans" cxnId="{EFAC4F67-6FB2-435B-892A-9D00F465D12E}">
      <dgm:prSet/>
      <dgm:spPr/>
      <dgm:t>
        <a:bodyPr/>
        <a:lstStyle/>
        <a:p>
          <a:endParaRPr lang="en-US"/>
        </a:p>
      </dgm:t>
    </dgm:pt>
    <dgm:pt modelId="{7371B781-E1D9-4188-B0D6-F5FCB8BB1BA1}" type="sibTrans" cxnId="{EFAC4F67-6FB2-435B-892A-9D00F465D12E}">
      <dgm:prSet/>
      <dgm:spPr/>
      <dgm:t>
        <a:bodyPr/>
        <a:lstStyle/>
        <a:p>
          <a:endParaRPr lang="en-US"/>
        </a:p>
      </dgm:t>
    </dgm:pt>
    <dgm:pt modelId="{A0601C74-A48F-4084-82BB-1F7C769F63AC}">
      <dgm:prSet/>
      <dgm:spPr/>
      <dgm:t>
        <a:bodyPr/>
        <a:lstStyle/>
        <a:p>
          <a:r>
            <a:rPr lang="en-US"/>
            <a:t>Use either computerised or manual system</a:t>
          </a:r>
        </a:p>
      </dgm:t>
    </dgm:pt>
    <dgm:pt modelId="{28025A9E-6636-4BC9-A713-67357DA83F17}" type="parTrans" cxnId="{109C57FB-CC82-4381-B4E8-29B66BE894EC}">
      <dgm:prSet/>
      <dgm:spPr/>
      <dgm:t>
        <a:bodyPr/>
        <a:lstStyle/>
        <a:p>
          <a:endParaRPr lang="en-US"/>
        </a:p>
      </dgm:t>
    </dgm:pt>
    <dgm:pt modelId="{733C3821-F3E6-430E-9DFD-3A7AD9827EA1}" type="sibTrans" cxnId="{109C57FB-CC82-4381-B4E8-29B66BE894EC}">
      <dgm:prSet/>
      <dgm:spPr/>
      <dgm:t>
        <a:bodyPr/>
        <a:lstStyle/>
        <a:p>
          <a:endParaRPr lang="en-US"/>
        </a:p>
      </dgm:t>
    </dgm:pt>
    <dgm:pt modelId="{C5F7138F-044E-4C52-8D62-4192E64971D0}">
      <dgm:prSet/>
      <dgm:spPr/>
      <dgm:t>
        <a:bodyPr/>
        <a:lstStyle/>
        <a:p>
          <a:r>
            <a:rPr lang="en-US"/>
            <a:t>Cash</a:t>
          </a:r>
        </a:p>
      </dgm:t>
    </dgm:pt>
    <dgm:pt modelId="{E80D6ABF-62A9-48F7-ABE7-81961F9F75BC}" type="parTrans" cxnId="{D3B5BBA6-CC00-4ED2-96D4-B365BC84AA1D}">
      <dgm:prSet/>
      <dgm:spPr/>
      <dgm:t>
        <a:bodyPr/>
        <a:lstStyle/>
        <a:p>
          <a:endParaRPr lang="en-US"/>
        </a:p>
      </dgm:t>
    </dgm:pt>
    <dgm:pt modelId="{8E0ED0DD-0054-4373-A0A9-6A0B40A05197}" type="sibTrans" cxnId="{D3B5BBA6-CC00-4ED2-96D4-B365BC84AA1D}">
      <dgm:prSet/>
      <dgm:spPr/>
      <dgm:t>
        <a:bodyPr/>
        <a:lstStyle/>
        <a:p>
          <a:endParaRPr lang="en-US"/>
        </a:p>
      </dgm:t>
    </dgm:pt>
    <dgm:pt modelId="{5E585BEC-EFE7-4B0E-8B86-3A08D9609C21}">
      <dgm:prSet/>
      <dgm:spPr/>
      <dgm:t>
        <a:bodyPr/>
        <a:lstStyle/>
        <a:p>
          <a:r>
            <a:rPr lang="en-US"/>
            <a:t>Cash book to record payments &amp; banking</a:t>
          </a:r>
        </a:p>
      </dgm:t>
    </dgm:pt>
    <dgm:pt modelId="{F48A910F-B806-4A90-B9CC-D41F419ADE2B}" type="parTrans" cxnId="{B3E2EF5C-F7FB-430D-A03E-80F10A95C728}">
      <dgm:prSet/>
      <dgm:spPr/>
      <dgm:t>
        <a:bodyPr/>
        <a:lstStyle/>
        <a:p>
          <a:endParaRPr lang="en-US"/>
        </a:p>
      </dgm:t>
    </dgm:pt>
    <dgm:pt modelId="{4C692581-99EF-4CE3-9E8E-F8B32BDCCD2C}" type="sibTrans" cxnId="{B3E2EF5C-F7FB-430D-A03E-80F10A95C728}">
      <dgm:prSet/>
      <dgm:spPr/>
      <dgm:t>
        <a:bodyPr/>
        <a:lstStyle/>
        <a:p>
          <a:endParaRPr lang="en-US"/>
        </a:p>
      </dgm:t>
    </dgm:pt>
    <dgm:pt modelId="{510B15D8-7424-4898-BEC0-E0DF74137BA1}">
      <dgm:prSet/>
      <dgm:spPr/>
      <dgm:t>
        <a:bodyPr/>
        <a:lstStyle/>
        <a:p>
          <a:r>
            <a:rPr lang="en-US"/>
            <a:t>Produce</a:t>
          </a:r>
        </a:p>
      </dgm:t>
    </dgm:pt>
    <dgm:pt modelId="{0CE49A0D-3E39-41A1-B8FA-E395169C6D7E}" type="parTrans" cxnId="{5D8BA04C-E37B-49B4-A8FF-F1D8FD48BC65}">
      <dgm:prSet/>
      <dgm:spPr/>
      <dgm:t>
        <a:bodyPr/>
        <a:lstStyle/>
        <a:p>
          <a:endParaRPr lang="en-US"/>
        </a:p>
      </dgm:t>
    </dgm:pt>
    <dgm:pt modelId="{A658339E-B323-485F-B7E3-28C59B2D195D}" type="sibTrans" cxnId="{5D8BA04C-E37B-49B4-A8FF-F1D8FD48BC65}">
      <dgm:prSet/>
      <dgm:spPr/>
      <dgm:t>
        <a:bodyPr/>
        <a:lstStyle/>
        <a:p>
          <a:endParaRPr lang="en-US"/>
        </a:p>
      </dgm:t>
    </dgm:pt>
    <dgm:pt modelId="{42CE9DFF-2ECE-4973-9F96-E3C663FA8755}">
      <dgm:prSet/>
      <dgm:spPr/>
      <dgm:t>
        <a:bodyPr/>
        <a:lstStyle/>
        <a:p>
          <a:r>
            <a:rPr lang="en-US"/>
            <a:t>Produce a profit &amp; loss each month to show performance</a:t>
          </a:r>
        </a:p>
      </dgm:t>
    </dgm:pt>
    <dgm:pt modelId="{2A411804-B4FA-4B73-B831-D02A428D5C04}" type="parTrans" cxnId="{B320CAD3-FA75-406C-966A-D93B29F89FC0}">
      <dgm:prSet/>
      <dgm:spPr/>
      <dgm:t>
        <a:bodyPr/>
        <a:lstStyle/>
        <a:p>
          <a:endParaRPr lang="en-US"/>
        </a:p>
      </dgm:t>
    </dgm:pt>
    <dgm:pt modelId="{849CAB40-5A15-48CE-AC6F-8A6FB36965ED}" type="sibTrans" cxnId="{B320CAD3-FA75-406C-966A-D93B29F89FC0}">
      <dgm:prSet/>
      <dgm:spPr/>
      <dgm:t>
        <a:bodyPr/>
        <a:lstStyle/>
        <a:p>
          <a:endParaRPr lang="en-US"/>
        </a:p>
      </dgm:t>
    </dgm:pt>
    <dgm:pt modelId="{CC22E659-DE38-4AB8-BD83-05C449693E1C}">
      <dgm:prSet/>
      <dgm:spPr/>
      <dgm:t>
        <a:bodyPr/>
        <a:lstStyle/>
        <a:p>
          <a:r>
            <a:rPr lang="en-US"/>
            <a:t>Record</a:t>
          </a:r>
        </a:p>
      </dgm:t>
    </dgm:pt>
    <dgm:pt modelId="{7FE8BF32-C415-4233-ABD8-FE1B29A6D310}" type="parTrans" cxnId="{FF19EE72-D08A-4E3E-8672-ADD1E20826EB}">
      <dgm:prSet/>
      <dgm:spPr/>
      <dgm:t>
        <a:bodyPr/>
        <a:lstStyle/>
        <a:p>
          <a:endParaRPr lang="en-US"/>
        </a:p>
      </dgm:t>
    </dgm:pt>
    <dgm:pt modelId="{647D7448-5641-4C87-A5D1-66D915060A72}" type="sibTrans" cxnId="{FF19EE72-D08A-4E3E-8672-ADD1E20826EB}">
      <dgm:prSet/>
      <dgm:spPr/>
      <dgm:t>
        <a:bodyPr/>
        <a:lstStyle/>
        <a:p>
          <a:endParaRPr lang="en-US"/>
        </a:p>
      </dgm:t>
    </dgm:pt>
    <dgm:pt modelId="{B8E9D16D-08F7-43DC-BB68-7E21B9965B05}">
      <dgm:prSet/>
      <dgm:spPr/>
      <dgm:t>
        <a:bodyPr/>
        <a:lstStyle/>
        <a:p>
          <a:r>
            <a:rPr lang="en-US"/>
            <a:t>Carefully record what you owe &amp; what people owe you</a:t>
          </a:r>
        </a:p>
      </dgm:t>
    </dgm:pt>
    <dgm:pt modelId="{9319F978-C934-481D-A0FA-933A4955EF74}" type="parTrans" cxnId="{ACC1B5F3-A22C-4C5B-B02E-317F5EE2C923}">
      <dgm:prSet/>
      <dgm:spPr/>
      <dgm:t>
        <a:bodyPr/>
        <a:lstStyle/>
        <a:p>
          <a:endParaRPr lang="en-US"/>
        </a:p>
      </dgm:t>
    </dgm:pt>
    <dgm:pt modelId="{3E6B996B-1B3F-4B02-A2D5-3DBED0FB977D}" type="sibTrans" cxnId="{ACC1B5F3-A22C-4C5B-B02E-317F5EE2C923}">
      <dgm:prSet/>
      <dgm:spPr/>
      <dgm:t>
        <a:bodyPr/>
        <a:lstStyle/>
        <a:p>
          <a:endParaRPr lang="en-US"/>
        </a:p>
      </dgm:t>
    </dgm:pt>
    <dgm:pt modelId="{155A9DE9-B02A-40B5-95FA-E3D64CCA83C2}">
      <dgm:prSet/>
      <dgm:spPr/>
      <dgm:t>
        <a:bodyPr/>
        <a:lstStyle/>
        <a:p>
          <a:r>
            <a:rPr lang="en-US"/>
            <a:t>Use</a:t>
          </a:r>
        </a:p>
      </dgm:t>
    </dgm:pt>
    <dgm:pt modelId="{52BD6653-42D0-4A24-A892-54B6DAF98807}" type="parTrans" cxnId="{9BC7BC84-0AF2-43B5-A64B-D6A22230043B}">
      <dgm:prSet/>
      <dgm:spPr/>
      <dgm:t>
        <a:bodyPr/>
        <a:lstStyle/>
        <a:p>
          <a:endParaRPr lang="en-US"/>
        </a:p>
      </dgm:t>
    </dgm:pt>
    <dgm:pt modelId="{FF0675F8-CD32-4226-909E-C6D6307270A7}" type="sibTrans" cxnId="{9BC7BC84-0AF2-43B5-A64B-D6A22230043B}">
      <dgm:prSet/>
      <dgm:spPr/>
      <dgm:t>
        <a:bodyPr/>
        <a:lstStyle/>
        <a:p>
          <a:endParaRPr lang="en-US"/>
        </a:p>
      </dgm:t>
    </dgm:pt>
    <dgm:pt modelId="{91881DE6-4EDE-4F25-930A-83FF130A7658}">
      <dgm:prSet/>
      <dgm:spPr/>
      <dgm:t>
        <a:bodyPr/>
        <a:lstStyle/>
        <a:p>
          <a:r>
            <a:rPr lang="en-US"/>
            <a:t>Use Year To Date reporting</a:t>
          </a:r>
        </a:p>
      </dgm:t>
    </dgm:pt>
    <dgm:pt modelId="{E3CFAD84-D152-48EF-A1C7-5A823D4C0CB4}" type="parTrans" cxnId="{BD0A8D70-4D5C-4630-ADA6-DA1A0A84D43C}">
      <dgm:prSet/>
      <dgm:spPr/>
      <dgm:t>
        <a:bodyPr/>
        <a:lstStyle/>
        <a:p>
          <a:endParaRPr lang="en-US"/>
        </a:p>
      </dgm:t>
    </dgm:pt>
    <dgm:pt modelId="{1850EF3C-F8F9-4353-83DC-09AD2B576722}" type="sibTrans" cxnId="{BD0A8D70-4D5C-4630-ADA6-DA1A0A84D43C}">
      <dgm:prSet/>
      <dgm:spPr/>
      <dgm:t>
        <a:bodyPr/>
        <a:lstStyle/>
        <a:p>
          <a:endParaRPr lang="en-US"/>
        </a:p>
      </dgm:t>
    </dgm:pt>
    <dgm:pt modelId="{8C5863A1-B5B0-4A76-873E-9B3FBA588141}">
      <dgm:prSet/>
      <dgm:spPr/>
      <dgm:t>
        <a:bodyPr/>
        <a:lstStyle/>
        <a:p>
          <a:r>
            <a:rPr lang="en-US"/>
            <a:t>Make</a:t>
          </a:r>
        </a:p>
      </dgm:t>
    </dgm:pt>
    <dgm:pt modelId="{DB318ADD-F0A6-4AAB-9313-B1976FAC92BC}" type="parTrans" cxnId="{7189C612-B32F-4D6E-9284-BD913361FE1F}">
      <dgm:prSet/>
      <dgm:spPr/>
      <dgm:t>
        <a:bodyPr/>
        <a:lstStyle/>
        <a:p>
          <a:endParaRPr lang="en-US"/>
        </a:p>
      </dgm:t>
    </dgm:pt>
    <dgm:pt modelId="{E9276099-A1B7-4680-9D68-8FB6CB55F74F}" type="sibTrans" cxnId="{7189C612-B32F-4D6E-9284-BD913361FE1F}">
      <dgm:prSet/>
      <dgm:spPr/>
      <dgm:t>
        <a:bodyPr/>
        <a:lstStyle/>
        <a:p>
          <a:endParaRPr lang="en-US"/>
        </a:p>
      </dgm:t>
    </dgm:pt>
    <dgm:pt modelId="{10774E0E-337F-48A3-BE56-4594F8BA0B6A}">
      <dgm:prSet/>
      <dgm:spPr/>
      <dgm:t>
        <a:bodyPr/>
        <a:lstStyle/>
        <a:p>
          <a:r>
            <a:rPr lang="en-US"/>
            <a:t>Make sure new purchases are added to the asset register if necessary</a:t>
          </a:r>
        </a:p>
      </dgm:t>
    </dgm:pt>
    <dgm:pt modelId="{7D1119DD-479B-4CED-BA7E-1337958C5815}" type="parTrans" cxnId="{42BDD24C-815F-4C91-8D59-BF0CCC969CD8}">
      <dgm:prSet/>
      <dgm:spPr/>
      <dgm:t>
        <a:bodyPr/>
        <a:lstStyle/>
        <a:p>
          <a:endParaRPr lang="en-US"/>
        </a:p>
      </dgm:t>
    </dgm:pt>
    <dgm:pt modelId="{74AD2722-4CA0-49F8-ADE8-FBDD9E6105CE}" type="sibTrans" cxnId="{42BDD24C-815F-4C91-8D59-BF0CCC969CD8}">
      <dgm:prSet/>
      <dgm:spPr/>
      <dgm:t>
        <a:bodyPr/>
        <a:lstStyle/>
        <a:p>
          <a:endParaRPr lang="en-US"/>
        </a:p>
      </dgm:t>
    </dgm:pt>
    <dgm:pt modelId="{9B00FFE0-7FBC-43A4-BBD7-384888773FF4}">
      <dgm:prSet/>
      <dgm:spPr/>
      <dgm:t>
        <a:bodyPr/>
        <a:lstStyle/>
        <a:p>
          <a:r>
            <a:rPr lang="en-US"/>
            <a:t>Keep</a:t>
          </a:r>
        </a:p>
      </dgm:t>
    </dgm:pt>
    <dgm:pt modelId="{2A18E2AD-4203-43A3-A85A-49A5CF8CFD3A}" type="parTrans" cxnId="{F736372A-89B6-4F24-BB3C-F8AFCC96E487}">
      <dgm:prSet/>
      <dgm:spPr/>
      <dgm:t>
        <a:bodyPr/>
        <a:lstStyle/>
        <a:p>
          <a:endParaRPr lang="en-US"/>
        </a:p>
      </dgm:t>
    </dgm:pt>
    <dgm:pt modelId="{AC9D1BEC-3A9F-4735-9C6D-B59367F737C6}" type="sibTrans" cxnId="{F736372A-89B6-4F24-BB3C-F8AFCC96E487}">
      <dgm:prSet/>
      <dgm:spPr/>
      <dgm:t>
        <a:bodyPr/>
        <a:lstStyle/>
        <a:p>
          <a:endParaRPr lang="en-US"/>
        </a:p>
      </dgm:t>
    </dgm:pt>
    <dgm:pt modelId="{09DA7C0C-F2FB-40FD-8011-6E864B6623BE}">
      <dgm:prSet/>
      <dgm:spPr/>
      <dgm:t>
        <a:bodyPr/>
        <a:lstStyle/>
        <a:p>
          <a:r>
            <a:rPr lang="en-US"/>
            <a:t>Keep a “loan out” register of who has what equipment, uniforms etc</a:t>
          </a:r>
        </a:p>
      </dgm:t>
    </dgm:pt>
    <dgm:pt modelId="{BB3648A5-DFA7-4457-9DD5-0FF7B00A337A}" type="parTrans" cxnId="{B79FE564-175C-4B1C-A76F-D88F17BD1E5C}">
      <dgm:prSet/>
      <dgm:spPr/>
      <dgm:t>
        <a:bodyPr/>
        <a:lstStyle/>
        <a:p>
          <a:endParaRPr lang="en-US"/>
        </a:p>
      </dgm:t>
    </dgm:pt>
    <dgm:pt modelId="{6934FB53-69BA-473B-A7DB-BE733074BDB3}" type="sibTrans" cxnId="{B79FE564-175C-4B1C-A76F-D88F17BD1E5C}">
      <dgm:prSet/>
      <dgm:spPr/>
      <dgm:t>
        <a:bodyPr/>
        <a:lstStyle/>
        <a:p>
          <a:endParaRPr lang="en-US"/>
        </a:p>
      </dgm:t>
    </dgm:pt>
    <dgm:pt modelId="{4D6A6FF6-2100-46DC-AEF7-0BC5034DEA54}">
      <dgm:prSet/>
      <dgm:spPr/>
      <dgm:t>
        <a:bodyPr/>
        <a:lstStyle/>
        <a:p>
          <a:r>
            <a:rPr lang="en-US"/>
            <a:t>Get</a:t>
          </a:r>
        </a:p>
      </dgm:t>
    </dgm:pt>
    <dgm:pt modelId="{CD2DDC36-A2FA-4131-90D5-BC0759C83A56}" type="parTrans" cxnId="{AF8E4213-067F-431C-B10A-B81CA9760B66}">
      <dgm:prSet/>
      <dgm:spPr/>
      <dgm:t>
        <a:bodyPr/>
        <a:lstStyle/>
        <a:p>
          <a:endParaRPr lang="en-US"/>
        </a:p>
      </dgm:t>
    </dgm:pt>
    <dgm:pt modelId="{EC2405A5-191F-484D-802A-333258B63F12}" type="sibTrans" cxnId="{AF8E4213-067F-431C-B10A-B81CA9760B66}">
      <dgm:prSet/>
      <dgm:spPr/>
      <dgm:t>
        <a:bodyPr/>
        <a:lstStyle/>
        <a:p>
          <a:endParaRPr lang="en-US"/>
        </a:p>
      </dgm:t>
    </dgm:pt>
    <dgm:pt modelId="{5F65EE96-1F25-4288-B04B-4DB9B0FCFA1A}">
      <dgm:prSet/>
      <dgm:spPr/>
      <dgm:t>
        <a:bodyPr/>
        <a:lstStyle/>
        <a:p>
          <a:r>
            <a:rPr lang="en-US"/>
            <a:t>Get volunteers to sign a list of what they have</a:t>
          </a:r>
        </a:p>
      </dgm:t>
    </dgm:pt>
    <dgm:pt modelId="{974991E2-DB79-481E-BC2B-FFC473E72FDC}" type="parTrans" cxnId="{004A9685-2DDE-44B9-94DA-0EE87395EB40}">
      <dgm:prSet/>
      <dgm:spPr/>
      <dgm:t>
        <a:bodyPr/>
        <a:lstStyle/>
        <a:p>
          <a:endParaRPr lang="en-US"/>
        </a:p>
      </dgm:t>
    </dgm:pt>
    <dgm:pt modelId="{B13E18AD-414F-45ED-93CB-C0031C1C5B24}" type="sibTrans" cxnId="{004A9685-2DDE-44B9-94DA-0EE87395EB40}">
      <dgm:prSet/>
      <dgm:spPr/>
      <dgm:t>
        <a:bodyPr/>
        <a:lstStyle/>
        <a:p>
          <a:endParaRPr lang="en-US"/>
        </a:p>
      </dgm:t>
    </dgm:pt>
    <dgm:pt modelId="{13FF43BD-25EA-4537-B235-EE697B9E4337}">
      <dgm:prSet/>
      <dgm:spPr/>
      <dgm:t>
        <a:bodyPr/>
        <a:lstStyle/>
        <a:p>
          <a:r>
            <a:rPr lang="en-US"/>
            <a:t>Prepare</a:t>
          </a:r>
        </a:p>
      </dgm:t>
    </dgm:pt>
    <dgm:pt modelId="{74439CEF-57F2-46C6-9BD3-7BE7A48DC7D5}" type="parTrans" cxnId="{F06C5FE9-DCD0-4847-9DEE-975D68688F7D}">
      <dgm:prSet/>
      <dgm:spPr/>
      <dgm:t>
        <a:bodyPr/>
        <a:lstStyle/>
        <a:p>
          <a:endParaRPr lang="en-US"/>
        </a:p>
      </dgm:t>
    </dgm:pt>
    <dgm:pt modelId="{20A1B3A7-D118-472C-9008-0CAD9EC9C184}" type="sibTrans" cxnId="{F06C5FE9-DCD0-4847-9DEE-975D68688F7D}">
      <dgm:prSet/>
      <dgm:spPr/>
      <dgm:t>
        <a:bodyPr/>
        <a:lstStyle/>
        <a:p>
          <a:endParaRPr lang="en-US"/>
        </a:p>
      </dgm:t>
    </dgm:pt>
    <dgm:pt modelId="{E7A5AD13-F3FF-45CB-ABB8-BC3956569A69}">
      <dgm:prSet/>
      <dgm:spPr/>
      <dgm:t>
        <a:bodyPr/>
        <a:lstStyle/>
        <a:p>
          <a:r>
            <a:rPr lang="en-US"/>
            <a:t>Prepare a policy on use of club resources</a:t>
          </a:r>
        </a:p>
      </dgm:t>
    </dgm:pt>
    <dgm:pt modelId="{D25548F2-7B04-483D-AF45-6ADF426D404B}" type="parTrans" cxnId="{DF275A86-1C3E-4DC4-ACCD-8FF92A9DE78C}">
      <dgm:prSet/>
      <dgm:spPr/>
      <dgm:t>
        <a:bodyPr/>
        <a:lstStyle/>
        <a:p>
          <a:endParaRPr lang="en-US"/>
        </a:p>
      </dgm:t>
    </dgm:pt>
    <dgm:pt modelId="{DEC55846-B726-4CAD-8E5A-947FC69F5505}" type="sibTrans" cxnId="{DF275A86-1C3E-4DC4-ACCD-8FF92A9DE78C}">
      <dgm:prSet/>
      <dgm:spPr/>
      <dgm:t>
        <a:bodyPr/>
        <a:lstStyle/>
        <a:p>
          <a:endParaRPr lang="en-US"/>
        </a:p>
      </dgm:t>
    </dgm:pt>
    <dgm:pt modelId="{DDE5BED6-C370-46C3-BF4D-A1CECB57B048}" type="pres">
      <dgm:prSet presAssocID="{BE47A220-7466-4C3C-A9E6-C5C7520FC923}" presName="Name0" presStyleCnt="0">
        <dgm:presLayoutVars>
          <dgm:dir/>
          <dgm:animLvl val="lvl"/>
          <dgm:resizeHandles val="exact"/>
        </dgm:presLayoutVars>
      </dgm:prSet>
      <dgm:spPr/>
    </dgm:pt>
    <dgm:pt modelId="{2419CD6C-C0FF-4BA1-B73E-604023AE7F9D}" type="pres">
      <dgm:prSet presAssocID="{13FF43BD-25EA-4537-B235-EE697B9E4337}" presName="boxAndChildren" presStyleCnt="0"/>
      <dgm:spPr/>
    </dgm:pt>
    <dgm:pt modelId="{E9AF86FB-9B67-4ADF-B9E0-CD70B9199EDD}" type="pres">
      <dgm:prSet presAssocID="{13FF43BD-25EA-4537-B235-EE697B9E4337}" presName="parentTextBox" presStyleLbl="alignNode1" presStyleIdx="0" presStyleCnt="9"/>
      <dgm:spPr/>
    </dgm:pt>
    <dgm:pt modelId="{C808D33C-E6F8-4040-AA19-9FBAB99C3654}" type="pres">
      <dgm:prSet presAssocID="{13FF43BD-25EA-4537-B235-EE697B9E4337}" presName="descendantBox" presStyleLbl="bgAccFollowNode1" presStyleIdx="0" presStyleCnt="9"/>
      <dgm:spPr/>
    </dgm:pt>
    <dgm:pt modelId="{6B4E7803-458A-493A-BDFB-094F6C595F4E}" type="pres">
      <dgm:prSet presAssocID="{EC2405A5-191F-484D-802A-333258B63F12}" presName="sp" presStyleCnt="0"/>
      <dgm:spPr/>
    </dgm:pt>
    <dgm:pt modelId="{B97F325A-2F94-42A3-9F18-F72A0F2F9870}" type="pres">
      <dgm:prSet presAssocID="{4D6A6FF6-2100-46DC-AEF7-0BC5034DEA54}" presName="arrowAndChildren" presStyleCnt="0"/>
      <dgm:spPr/>
    </dgm:pt>
    <dgm:pt modelId="{F44F6BF9-9FF9-4DF6-B5BC-0B60C5A1A56F}" type="pres">
      <dgm:prSet presAssocID="{4D6A6FF6-2100-46DC-AEF7-0BC5034DEA54}" presName="parentTextArrow" presStyleLbl="node1" presStyleIdx="0" presStyleCnt="0"/>
      <dgm:spPr/>
    </dgm:pt>
    <dgm:pt modelId="{2F11D8CD-3B24-4D0D-A40B-A4AC78EF9C87}" type="pres">
      <dgm:prSet presAssocID="{4D6A6FF6-2100-46DC-AEF7-0BC5034DEA54}" presName="arrow" presStyleLbl="alignNode1" presStyleIdx="1" presStyleCnt="9"/>
      <dgm:spPr/>
    </dgm:pt>
    <dgm:pt modelId="{1277D559-B39E-4E47-BAD3-28DB9A16F5CF}" type="pres">
      <dgm:prSet presAssocID="{4D6A6FF6-2100-46DC-AEF7-0BC5034DEA54}" presName="descendantArrow" presStyleLbl="bgAccFollowNode1" presStyleIdx="1" presStyleCnt="9"/>
      <dgm:spPr/>
    </dgm:pt>
    <dgm:pt modelId="{B653DE7C-F4D5-4D0E-AABA-0427A7C20B5E}" type="pres">
      <dgm:prSet presAssocID="{AC9D1BEC-3A9F-4735-9C6D-B59367F737C6}" presName="sp" presStyleCnt="0"/>
      <dgm:spPr/>
    </dgm:pt>
    <dgm:pt modelId="{E49E73DF-1A12-4E45-A31C-3D875620F690}" type="pres">
      <dgm:prSet presAssocID="{9B00FFE0-7FBC-43A4-BBD7-384888773FF4}" presName="arrowAndChildren" presStyleCnt="0"/>
      <dgm:spPr/>
    </dgm:pt>
    <dgm:pt modelId="{10655CB6-C68C-4FC4-9E27-003F36047152}" type="pres">
      <dgm:prSet presAssocID="{9B00FFE0-7FBC-43A4-BBD7-384888773FF4}" presName="parentTextArrow" presStyleLbl="node1" presStyleIdx="0" presStyleCnt="0"/>
      <dgm:spPr/>
    </dgm:pt>
    <dgm:pt modelId="{DCF0B5D9-6094-4F1C-A0BE-6FBF544EE4D0}" type="pres">
      <dgm:prSet presAssocID="{9B00FFE0-7FBC-43A4-BBD7-384888773FF4}" presName="arrow" presStyleLbl="alignNode1" presStyleIdx="2" presStyleCnt="9"/>
      <dgm:spPr/>
    </dgm:pt>
    <dgm:pt modelId="{8C66CA97-E671-4860-9071-C20E1D10827B}" type="pres">
      <dgm:prSet presAssocID="{9B00FFE0-7FBC-43A4-BBD7-384888773FF4}" presName="descendantArrow" presStyleLbl="bgAccFollowNode1" presStyleIdx="2" presStyleCnt="9"/>
      <dgm:spPr/>
    </dgm:pt>
    <dgm:pt modelId="{EBC55BB7-CEEA-48B7-B491-348F46BC6972}" type="pres">
      <dgm:prSet presAssocID="{E9276099-A1B7-4680-9D68-8FB6CB55F74F}" presName="sp" presStyleCnt="0"/>
      <dgm:spPr/>
    </dgm:pt>
    <dgm:pt modelId="{F3E1C56D-FFA8-48FF-802F-CF829F2FFE0A}" type="pres">
      <dgm:prSet presAssocID="{8C5863A1-B5B0-4A76-873E-9B3FBA588141}" presName="arrowAndChildren" presStyleCnt="0"/>
      <dgm:spPr/>
    </dgm:pt>
    <dgm:pt modelId="{CB3267A1-44AA-4626-98C6-A23128897DC9}" type="pres">
      <dgm:prSet presAssocID="{8C5863A1-B5B0-4A76-873E-9B3FBA588141}" presName="parentTextArrow" presStyleLbl="node1" presStyleIdx="0" presStyleCnt="0"/>
      <dgm:spPr/>
    </dgm:pt>
    <dgm:pt modelId="{035B4D85-3452-4AE8-9989-5DE1BA792D9F}" type="pres">
      <dgm:prSet presAssocID="{8C5863A1-B5B0-4A76-873E-9B3FBA588141}" presName="arrow" presStyleLbl="alignNode1" presStyleIdx="3" presStyleCnt="9"/>
      <dgm:spPr/>
    </dgm:pt>
    <dgm:pt modelId="{2391387F-F864-4F1E-AF64-BABC4307012C}" type="pres">
      <dgm:prSet presAssocID="{8C5863A1-B5B0-4A76-873E-9B3FBA588141}" presName="descendantArrow" presStyleLbl="bgAccFollowNode1" presStyleIdx="3" presStyleCnt="9"/>
      <dgm:spPr/>
    </dgm:pt>
    <dgm:pt modelId="{D46275B3-EF66-4BA4-8663-6723424719CB}" type="pres">
      <dgm:prSet presAssocID="{FF0675F8-CD32-4226-909E-C6D6307270A7}" presName="sp" presStyleCnt="0"/>
      <dgm:spPr/>
    </dgm:pt>
    <dgm:pt modelId="{7C5EEC55-D6F5-445C-8B51-62B0B288364E}" type="pres">
      <dgm:prSet presAssocID="{155A9DE9-B02A-40B5-95FA-E3D64CCA83C2}" presName="arrowAndChildren" presStyleCnt="0"/>
      <dgm:spPr/>
    </dgm:pt>
    <dgm:pt modelId="{17720575-EF8E-4477-BCD5-C2079C8CB7E5}" type="pres">
      <dgm:prSet presAssocID="{155A9DE9-B02A-40B5-95FA-E3D64CCA83C2}" presName="parentTextArrow" presStyleLbl="node1" presStyleIdx="0" presStyleCnt="0"/>
      <dgm:spPr/>
    </dgm:pt>
    <dgm:pt modelId="{3A390CAC-FFCE-4A1C-9E74-310BD56BABD9}" type="pres">
      <dgm:prSet presAssocID="{155A9DE9-B02A-40B5-95FA-E3D64CCA83C2}" presName="arrow" presStyleLbl="alignNode1" presStyleIdx="4" presStyleCnt="9"/>
      <dgm:spPr/>
    </dgm:pt>
    <dgm:pt modelId="{E02B91E0-B138-4060-A301-2D38410F0A80}" type="pres">
      <dgm:prSet presAssocID="{155A9DE9-B02A-40B5-95FA-E3D64CCA83C2}" presName="descendantArrow" presStyleLbl="bgAccFollowNode1" presStyleIdx="4" presStyleCnt="9"/>
      <dgm:spPr/>
    </dgm:pt>
    <dgm:pt modelId="{EBBE116C-4C2C-4365-A875-E562D4E34116}" type="pres">
      <dgm:prSet presAssocID="{647D7448-5641-4C87-A5D1-66D915060A72}" presName="sp" presStyleCnt="0"/>
      <dgm:spPr/>
    </dgm:pt>
    <dgm:pt modelId="{2DD50711-3860-446B-A5DF-8EB33FF32E79}" type="pres">
      <dgm:prSet presAssocID="{CC22E659-DE38-4AB8-BD83-05C449693E1C}" presName="arrowAndChildren" presStyleCnt="0"/>
      <dgm:spPr/>
    </dgm:pt>
    <dgm:pt modelId="{28A3F89F-D97F-41BD-8AAE-203D457C0C42}" type="pres">
      <dgm:prSet presAssocID="{CC22E659-DE38-4AB8-BD83-05C449693E1C}" presName="parentTextArrow" presStyleLbl="node1" presStyleIdx="0" presStyleCnt="0"/>
      <dgm:spPr/>
    </dgm:pt>
    <dgm:pt modelId="{DE42B324-9E62-447E-8861-D2F98B7A079D}" type="pres">
      <dgm:prSet presAssocID="{CC22E659-DE38-4AB8-BD83-05C449693E1C}" presName="arrow" presStyleLbl="alignNode1" presStyleIdx="5" presStyleCnt="9"/>
      <dgm:spPr/>
    </dgm:pt>
    <dgm:pt modelId="{95465B5E-8D16-4639-A882-5E3B36E7ACDF}" type="pres">
      <dgm:prSet presAssocID="{CC22E659-DE38-4AB8-BD83-05C449693E1C}" presName="descendantArrow" presStyleLbl="bgAccFollowNode1" presStyleIdx="5" presStyleCnt="9"/>
      <dgm:spPr/>
    </dgm:pt>
    <dgm:pt modelId="{0D8B589A-ED9A-4A03-9825-7259465577DF}" type="pres">
      <dgm:prSet presAssocID="{A658339E-B323-485F-B7E3-28C59B2D195D}" presName="sp" presStyleCnt="0"/>
      <dgm:spPr/>
    </dgm:pt>
    <dgm:pt modelId="{7367B50E-CE17-45AB-8F46-83361EC93463}" type="pres">
      <dgm:prSet presAssocID="{510B15D8-7424-4898-BEC0-E0DF74137BA1}" presName="arrowAndChildren" presStyleCnt="0"/>
      <dgm:spPr/>
    </dgm:pt>
    <dgm:pt modelId="{7CE6CC3C-6CE3-48B6-AB2D-4ABC6430D25A}" type="pres">
      <dgm:prSet presAssocID="{510B15D8-7424-4898-BEC0-E0DF74137BA1}" presName="parentTextArrow" presStyleLbl="node1" presStyleIdx="0" presStyleCnt="0"/>
      <dgm:spPr/>
    </dgm:pt>
    <dgm:pt modelId="{4E276272-29FA-405E-A3DD-464D5FECCCA4}" type="pres">
      <dgm:prSet presAssocID="{510B15D8-7424-4898-BEC0-E0DF74137BA1}" presName="arrow" presStyleLbl="alignNode1" presStyleIdx="6" presStyleCnt="9"/>
      <dgm:spPr/>
    </dgm:pt>
    <dgm:pt modelId="{0A317BFE-1DBB-4F24-9F5F-F4FED6FD9414}" type="pres">
      <dgm:prSet presAssocID="{510B15D8-7424-4898-BEC0-E0DF74137BA1}" presName="descendantArrow" presStyleLbl="bgAccFollowNode1" presStyleIdx="6" presStyleCnt="9"/>
      <dgm:spPr/>
    </dgm:pt>
    <dgm:pt modelId="{91BAA2BE-E07B-44E9-9318-EC2492A6FA83}" type="pres">
      <dgm:prSet presAssocID="{8E0ED0DD-0054-4373-A0A9-6A0B40A05197}" presName="sp" presStyleCnt="0"/>
      <dgm:spPr/>
    </dgm:pt>
    <dgm:pt modelId="{D6FE4A43-4A48-4E4D-9A16-5E9F19CFFB69}" type="pres">
      <dgm:prSet presAssocID="{C5F7138F-044E-4C52-8D62-4192E64971D0}" presName="arrowAndChildren" presStyleCnt="0"/>
      <dgm:spPr/>
    </dgm:pt>
    <dgm:pt modelId="{F4120AD2-1C4B-4614-9923-57BA38022FE8}" type="pres">
      <dgm:prSet presAssocID="{C5F7138F-044E-4C52-8D62-4192E64971D0}" presName="parentTextArrow" presStyleLbl="node1" presStyleIdx="0" presStyleCnt="0"/>
      <dgm:spPr/>
    </dgm:pt>
    <dgm:pt modelId="{EBF4B04C-7635-4E0C-B8B0-AFBEADDAEB2A}" type="pres">
      <dgm:prSet presAssocID="{C5F7138F-044E-4C52-8D62-4192E64971D0}" presName="arrow" presStyleLbl="alignNode1" presStyleIdx="7" presStyleCnt="9"/>
      <dgm:spPr/>
    </dgm:pt>
    <dgm:pt modelId="{5F6DD6F7-968B-4752-8B76-521E980AA48A}" type="pres">
      <dgm:prSet presAssocID="{C5F7138F-044E-4C52-8D62-4192E64971D0}" presName="descendantArrow" presStyleLbl="bgAccFollowNode1" presStyleIdx="7" presStyleCnt="9"/>
      <dgm:spPr/>
    </dgm:pt>
    <dgm:pt modelId="{AA5D4D85-0155-45E8-8F13-537F7811F5CE}" type="pres">
      <dgm:prSet presAssocID="{7371B781-E1D9-4188-B0D6-F5FCB8BB1BA1}" presName="sp" presStyleCnt="0"/>
      <dgm:spPr/>
    </dgm:pt>
    <dgm:pt modelId="{6E6DF6BB-DAE3-481D-BBE3-F67A840F953C}" type="pres">
      <dgm:prSet presAssocID="{84A86E2E-0AD0-48FC-890A-82463366A6DB}" presName="arrowAndChildren" presStyleCnt="0"/>
      <dgm:spPr/>
    </dgm:pt>
    <dgm:pt modelId="{B7F4AC68-80FD-44E3-ACB6-2C7AAA0E8600}" type="pres">
      <dgm:prSet presAssocID="{84A86E2E-0AD0-48FC-890A-82463366A6DB}" presName="parentTextArrow" presStyleLbl="node1" presStyleIdx="0" presStyleCnt="0"/>
      <dgm:spPr/>
    </dgm:pt>
    <dgm:pt modelId="{CFE506E0-EA49-4002-BDA7-35F845F30FBC}" type="pres">
      <dgm:prSet presAssocID="{84A86E2E-0AD0-48FC-890A-82463366A6DB}" presName="arrow" presStyleLbl="alignNode1" presStyleIdx="8" presStyleCnt="9"/>
      <dgm:spPr/>
    </dgm:pt>
    <dgm:pt modelId="{D80312C5-CE16-4C03-B57D-ACB6A2CE67F6}" type="pres">
      <dgm:prSet presAssocID="{84A86E2E-0AD0-48FC-890A-82463366A6DB}" presName="descendantArrow" presStyleLbl="bgAccFollowNode1" presStyleIdx="8" presStyleCnt="9"/>
      <dgm:spPr/>
    </dgm:pt>
  </dgm:ptLst>
  <dgm:cxnLst>
    <dgm:cxn modelId="{7643F802-CE17-4770-886F-37ED1E94E563}" type="presOf" srcId="{CC22E659-DE38-4AB8-BD83-05C449693E1C}" destId="{28A3F89F-D97F-41BD-8AAE-203D457C0C42}" srcOrd="0" destOrd="0" presId="urn:microsoft.com/office/officeart/2016/7/layout/VerticalDownArrowProcess"/>
    <dgm:cxn modelId="{7189C612-B32F-4D6E-9284-BD913361FE1F}" srcId="{BE47A220-7466-4C3C-A9E6-C5C7520FC923}" destId="{8C5863A1-B5B0-4A76-873E-9B3FBA588141}" srcOrd="5" destOrd="0" parTransId="{DB318ADD-F0A6-4AAB-9313-B1976FAC92BC}" sibTransId="{E9276099-A1B7-4680-9D68-8FB6CB55F74F}"/>
    <dgm:cxn modelId="{AF8E4213-067F-431C-B10A-B81CA9760B66}" srcId="{BE47A220-7466-4C3C-A9E6-C5C7520FC923}" destId="{4D6A6FF6-2100-46DC-AEF7-0BC5034DEA54}" srcOrd="7" destOrd="0" parTransId="{CD2DDC36-A2FA-4131-90D5-BC0759C83A56}" sibTransId="{EC2405A5-191F-484D-802A-333258B63F12}"/>
    <dgm:cxn modelId="{C2BD5A13-3460-4E8B-BC22-EA46032F8085}" type="presOf" srcId="{42CE9DFF-2ECE-4973-9F96-E3C663FA8755}" destId="{0A317BFE-1DBB-4F24-9F5F-F4FED6FD9414}" srcOrd="0" destOrd="0" presId="urn:microsoft.com/office/officeart/2016/7/layout/VerticalDownArrowProcess"/>
    <dgm:cxn modelId="{5EB82315-3888-4077-A9EE-F8E0717B34AC}" type="presOf" srcId="{CC22E659-DE38-4AB8-BD83-05C449693E1C}" destId="{DE42B324-9E62-447E-8861-D2F98B7A079D}" srcOrd="1" destOrd="0" presId="urn:microsoft.com/office/officeart/2016/7/layout/VerticalDownArrowProcess"/>
    <dgm:cxn modelId="{BAD43015-E2D2-407C-A86B-EE5E49FDCD78}" type="presOf" srcId="{E7A5AD13-F3FF-45CB-ABB8-BC3956569A69}" destId="{C808D33C-E6F8-4040-AA19-9FBAB99C3654}" srcOrd="0" destOrd="0" presId="urn:microsoft.com/office/officeart/2016/7/layout/VerticalDownArrowProcess"/>
    <dgm:cxn modelId="{5CA3851E-7D43-4821-B236-F233FC13EF69}" type="presOf" srcId="{A0601C74-A48F-4084-82BB-1F7C769F63AC}" destId="{D80312C5-CE16-4C03-B57D-ACB6A2CE67F6}" srcOrd="0" destOrd="0" presId="urn:microsoft.com/office/officeart/2016/7/layout/VerticalDownArrowProcess"/>
    <dgm:cxn modelId="{F736372A-89B6-4F24-BB3C-F8AFCC96E487}" srcId="{BE47A220-7466-4C3C-A9E6-C5C7520FC923}" destId="{9B00FFE0-7FBC-43A4-BBD7-384888773FF4}" srcOrd="6" destOrd="0" parTransId="{2A18E2AD-4203-43A3-A85A-49A5CF8CFD3A}" sibTransId="{AC9D1BEC-3A9F-4735-9C6D-B59367F737C6}"/>
    <dgm:cxn modelId="{7CB7C72D-4886-4539-88A7-D960E04CC4C2}" type="presOf" srcId="{8C5863A1-B5B0-4A76-873E-9B3FBA588141}" destId="{CB3267A1-44AA-4626-98C6-A23128897DC9}" srcOrd="0" destOrd="0" presId="urn:microsoft.com/office/officeart/2016/7/layout/VerticalDownArrowProcess"/>
    <dgm:cxn modelId="{C6CBEA2D-0817-4595-AE98-26B8000CFF7C}" type="presOf" srcId="{4D6A6FF6-2100-46DC-AEF7-0BC5034DEA54}" destId="{F44F6BF9-9FF9-4DF6-B5BC-0B60C5A1A56F}" srcOrd="0" destOrd="0" presId="urn:microsoft.com/office/officeart/2016/7/layout/VerticalDownArrowProcess"/>
    <dgm:cxn modelId="{CAE20234-E810-4471-B25D-3B4BE5982BEC}" type="presOf" srcId="{5F65EE96-1F25-4288-B04B-4DB9B0FCFA1A}" destId="{1277D559-B39E-4E47-BAD3-28DB9A16F5CF}" srcOrd="0" destOrd="0" presId="urn:microsoft.com/office/officeart/2016/7/layout/VerticalDownArrowProcess"/>
    <dgm:cxn modelId="{B3E2EF5C-F7FB-430D-A03E-80F10A95C728}" srcId="{C5F7138F-044E-4C52-8D62-4192E64971D0}" destId="{5E585BEC-EFE7-4B0E-8B86-3A08D9609C21}" srcOrd="0" destOrd="0" parTransId="{F48A910F-B806-4A90-B9CC-D41F419ADE2B}" sibTransId="{4C692581-99EF-4CE3-9E8E-F8B32BDCCD2C}"/>
    <dgm:cxn modelId="{2C93885D-AE28-4869-B377-194C1CFCB1D3}" type="presOf" srcId="{510B15D8-7424-4898-BEC0-E0DF74137BA1}" destId="{7CE6CC3C-6CE3-48B6-AB2D-4ABC6430D25A}" srcOrd="0" destOrd="0" presId="urn:microsoft.com/office/officeart/2016/7/layout/VerticalDownArrowProcess"/>
    <dgm:cxn modelId="{8DDD8642-E926-49EB-BB89-309FA9E824FC}" type="presOf" srcId="{4D6A6FF6-2100-46DC-AEF7-0BC5034DEA54}" destId="{2F11D8CD-3B24-4D0D-A40B-A4AC78EF9C87}" srcOrd="1" destOrd="0" presId="urn:microsoft.com/office/officeart/2016/7/layout/VerticalDownArrowProcess"/>
    <dgm:cxn modelId="{B79FE564-175C-4B1C-A76F-D88F17BD1E5C}" srcId="{9B00FFE0-7FBC-43A4-BBD7-384888773FF4}" destId="{09DA7C0C-F2FB-40FD-8011-6E864B6623BE}" srcOrd="0" destOrd="0" parTransId="{BB3648A5-DFA7-4457-9DD5-0FF7B00A337A}" sibTransId="{6934FB53-69BA-473B-A7DB-BE733074BDB3}"/>
    <dgm:cxn modelId="{EFAC4F67-6FB2-435B-892A-9D00F465D12E}" srcId="{BE47A220-7466-4C3C-A9E6-C5C7520FC923}" destId="{84A86E2E-0AD0-48FC-890A-82463366A6DB}" srcOrd="0" destOrd="0" parTransId="{22321B5F-D361-4329-AC32-50E7C80A179E}" sibTransId="{7371B781-E1D9-4188-B0D6-F5FCB8BB1BA1}"/>
    <dgm:cxn modelId="{89415C48-02E2-4229-9BAB-702B0ABF263D}" type="presOf" srcId="{13FF43BD-25EA-4537-B235-EE697B9E4337}" destId="{E9AF86FB-9B67-4ADF-B9E0-CD70B9199EDD}" srcOrd="0" destOrd="0" presId="urn:microsoft.com/office/officeart/2016/7/layout/VerticalDownArrowProcess"/>
    <dgm:cxn modelId="{5D8BA04C-E37B-49B4-A8FF-F1D8FD48BC65}" srcId="{BE47A220-7466-4C3C-A9E6-C5C7520FC923}" destId="{510B15D8-7424-4898-BEC0-E0DF74137BA1}" srcOrd="2" destOrd="0" parTransId="{0CE49A0D-3E39-41A1-B8FA-E395169C6D7E}" sibTransId="{A658339E-B323-485F-B7E3-28C59B2D195D}"/>
    <dgm:cxn modelId="{42BDD24C-815F-4C91-8D59-BF0CCC969CD8}" srcId="{8C5863A1-B5B0-4A76-873E-9B3FBA588141}" destId="{10774E0E-337F-48A3-BE56-4594F8BA0B6A}" srcOrd="0" destOrd="0" parTransId="{7D1119DD-479B-4CED-BA7E-1337958C5815}" sibTransId="{74AD2722-4CA0-49F8-ADE8-FBDD9E6105CE}"/>
    <dgm:cxn modelId="{BD0A8D70-4D5C-4630-ADA6-DA1A0A84D43C}" srcId="{155A9DE9-B02A-40B5-95FA-E3D64CCA83C2}" destId="{91881DE6-4EDE-4F25-930A-83FF130A7658}" srcOrd="0" destOrd="0" parTransId="{E3CFAD84-D152-48EF-A1C7-5A823D4C0CB4}" sibTransId="{1850EF3C-F8F9-4353-83DC-09AD2B576722}"/>
    <dgm:cxn modelId="{FF19EE72-D08A-4E3E-8672-ADD1E20826EB}" srcId="{BE47A220-7466-4C3C-A9E6-C5C7520FC923}" destId="{CC22E659-DE38-4AB8-BD83-05C449693E1C}" srcOrd="3" destOrd="0" parTransId="{7FE8BF32-C415-4233-ABD8-FE1B29A6D310}" sibTransId="{647D7448-5641-4C87-A5D1-66D915060A72}"/>
    <dgm:cxn modelId="{05039E55-0A83-4FF7-866B-F489BB21D9D6}" type="presOf" srcId="{C5F7138F-044E-4C52-8D62-4192E64971D0}" destId="{EBF4B04C-7635-4E0C-B8B0-AFBEADDAEB2A}" srcOrd="1" destOrd="0" presId="urn:microsoft.com/office/officeart/2016/7/layout/VerticalDownArrowProcess"/>
    <dgm:cxn modelId="{4E23CD7A-2D06-4E0A-87D9-7EB05839D7B8}" type="presOf" srcId="{84A86E2E-0AD0-48FC-890A-82463366A6DB}" destId="{CFE506E0-EA49-4002-BDA7-35F845F30FBC}" srcOrd="1" destOrd="0" presId="urn:microsoft.com/office/officeart/2016/7/layout/VerticalDownArrowProcess"/>
    <dgm:cxn modelId="{E2EE457F-E979-4E18-A45E-0C16D9D26C64}" type="presOf" srcId="{B8E9D16D-08F7-43DC-BB68-7E21B9965B05}" destId="{95465B5E-8D16-4639-A882-5E3B36E7ACDF}" srcOrd="0" destOrd="0" presId="urn:microsoft.com/office/officeart/2016/7/layout/VerticalDownArrowProcess"/>
    <dgm:cxn modelId="{1DD8BB81-DB69-4963-8925-129B81687652}" type="presOf" srcId="{5E585BEC-EFE7-4B0E-8B86-3A08D9609C21}" destId="{5F6DD6F7-968B-4752-8B76-521E980AA48A}" srcOrd="0" destOrd="0" presId="urn:microsoft.com/office/officeart/2016/7/layout/VerticalDownArrowProcess"/>
    <dgm:cxn modelId="{E5191584-D72F-4621-A076-28C60624AD30}" type="presOf" srcId="{09DA7C0C-F2FB-40FD-8011-6E864B6623BE}" destId="{8C66CA97-E671-4860-9071-C20E1D10827B}" srcOrd="0" destOrd="0" presId="urn:microsoft.com/office/officeart/2016/7/layout/VerticalDownArrowProcess"/>
    <dgm:cxn modelId="{9BC7BC84-0AF2-43B5-A64B-D6A22230043B}" srcId="{BE47A220-7466-4C3C-A9E6-C5C7520FC923}" destId="{155A9DE9-B02A-40B5-95FA-E3D64CCA83C2}" srcOrd="4" destOrd="0" parTransId="{52BD6653-42D0-4A24-A892-54B6DAF98807}" sibTransId="{FF0675F8-CD32-4226-909E-C6D6307270A7}"/>
    <dgm:cxn modelId="{004A9685-2DDE-44B9-94DA-0EE87395EB40}" srcId="{4D6A6FF6-2100-46DC-AEF7-0BC5034DEA54}" destId="{5F65EE96-1F25-4288-B04B-4DB9B0FCFA1A}" srcOrd="0" destOrd="0" parTransId="{974991E2-DB79-481E-BC2B-FFC473E72FDC}" sibTransId="{B13E18AD-414F-45ED-93CB-C0031C1C5B24}"/>
    <dgm:cxn modelId="{DF275A86-1C3E-4DC4-ACCD-8FF92A9DE78C}" srcId="{13FF43BD-25EA-4537-B235-EE697B9E4337}" destId="{E7A5AD13-F3FF-45CB-ABB8-BC3956569A69}" srcOrd="0" destOrd="0" parTransId="{D25548F2-7B04-483D-AF45-6ADF426D404B}" sibTransId="{DEC55846-B726-4CAD-8E5A-947FC69F5505}"/>
    <dgm:cxn modelId="{7881EE8D-4D07-423D-8CA7-848B869B61CB}" type="presOf" srcId="{10774E0E-337F-48A3-BE56-4594F8BA0B6A}" destId="{2391387F-F864-4F1E-AF64-BABC4307012C}" srcOrd="0" destOrd="0" presId="urn:microsoft.com/office/officeart/2016/7/layout/VerticalDownArrowProcess"/>
    <dgm:cxn modelId="{EB58A590-6B49-4D4D-AFE9-8DF0902F9676}" type="presOf" srcId="{510B15D8-7424-4898-BEC0-E0DF74137BA1}" destId="{4E276272-29FA-405E-A3DD-464D5FECCCA4}" srcOrd="1" destOrd="0" presId="urn:microsoft.com/office/officeart/2016/7/layout/VerticalDownArrowProcess"/>
    <dgm:cxn modelId="{D3B5BBA6-CC00-4ED2-96D4-B365BC84AA1D}" srcId="{BE47A220-7466-4C3C-A9E6-C5C7520FC923}" destId="{C5F7138F-044E-4C52-8D62-4192E64971D0}" srcOrd="1" destOrd="0" parTransId="{E80D6ABF-62A9-48F7-ABE7-81961F9F75BC}" sibTransId="{8E0ED0DD-0054-4373-A0A9-6A0B40A05197}"/>
    <dgm:cxn modelId="{F763C2A8-EC43-4209-80B5-32B887202935}" type="presOf" srcId="{9B00FFE0-7FBC-43A4-BBD7-384888773FF4}" destId="{10655CB6-C68C-4FC4-9E27-003F36047152}" srcOrd="0" destOrd="0" presId="urn:microsoft.com/office/officeart/2016/7/layout/VerticalDownArrowProcess"/>
    <dgm:cxn modelId="{9F18C0B9-81DE-473C-A0D7-71E831993D8D}" type="presOf" srcId="{84A86E2E-0AD0-48FC-890A-82463366A6DB}" destId="{B7F4AC68-80FD-44E3-ACB6-2C7AAA0E8600}" srcOrd="0" destOrd="0" presId="urn:microsoft.com/office/officeart/2016/7/layout/VerticalDownArrowProcess"/>
    <dgm:cxn modelId="{FA0380D2-4713-4192-B325-B4D568E2FACF}" type="presOf" srcId="{155A9DE9-B02A-40B5-95FA-E3D64CCA83C2}" destId="{3A390CAC-FFCE-4A1C-9E74-310BD56BABD9}" srcOrd="1" destOrd="0" presId="urn:microsoft.com/office/officeart/2016/7/layout/VerticalDownArrowProcess"/>
    <dgm:cxn modelId="{B320CAD3-FA75-406C-966A-D93B29F89FC0}" srcId="{510B15D8-7424-4898-BEC0-E0DF74137BA1}" destId="{42CE9DFF-2ECE-4973-9F96-E3C663FA8755}" srcOrd="0" destOrd="0" parTransId="{2A411804-B4FA-4B73-B831-D02A428D5C04}" sibTransId="{849CAB40-5A15-48CE-AC6F-8A6FB36965ED}"/>
    <dgm:cxn modelId="{97F452DC-CDDA-41F1-A2F6-B30E06A77983}" type="presOf" srcId="{155A9DE9-B02A-40B5-95FA-E3D64CCA83C2}" destId="{17720575-EF8E-4477-BCD5-C2079C8CB7E5}" srcOrd="0" destOrd="0" presId="urn:microsoft.com/office/officeart/2016/7/layout/VerticalDownArrowProcess"/>
    <dgm:cxn modelId="{263E76DC-2A3B-43EF-9C31-A76B165D9DF5}" type="presOf" srcId="{91881DE6-4EDE-4F25-930A-83FF130A7658}" destId="{E02B91E0-B138-4060-A301-2D38410F0A80}" srcOrd="0" destOrd="0" presId="urn:microsoft.com/office/officeart/2016/7/layout/VerticalDownArrowProcess"/>
    <dgm:cxn modelId="{CEA520E2-0FEE-4BC5-9A4F-B2DDAA77235D}" type="presOf" srcId="{9B00FFE0-7FBC-43A4-BBD7-384888773FF4}" destId="{DCF0B5D9-6094-4F1C-A0BE-6FBF544EE4D0}" srcOrd="1" destOrd="0" presId="urn:microsoft.com/office/officeart/2016/7/layout/VerticalDownArrowProcess"/>
    <dgm:cxn modelId="{F06C5FE9-DCD0-4847-9DEE-975D68688F7D}" srcId="{BE47A220-7466-4C3C-A9E6-C5C7520FC923}" destId="{13FF43BD-25EA-4537-B235-EE697B9E4337}" srcOrd="8" destOrd="0" parTransId="{74439CEF-57F2-46C6-9BD3-7BE7A48DC7D5}" sibTransId="{20A1B3A7-D118-472C-9008-0CAD9EC9C184}"/>
    <dgm:cxn modelId="{BB7596EE-D4DC-4025-B5D7-F0FA7560DC87}" type="presOf" srcId="{BE47A220-7466-4C3C-A9E6-C5C7520FC923}" destId="{DDE5BED6-C370-46C3-BF4D-A1CECB57B048}" srcOrd="0" destOrd="0" presId="urn:microsoft.com/office/officeart/2016/7/layout/VerticalDownArrowProcess"/>
    <dgm:cxn modelId="{26649EF1-F114-4E3C-AD66-67B8A961C193}" type="presOf" srcId="{C5F7138F-044E-4C52-8D62-4192E64971D0}" destId="{F4120AD2-1C4B-4614-9923-57BA38022FE8}" srcOrd="0" destOrd="0" presId="urn:microsoft.com/office/officeart/2016/7/layout/VerticalDownArrowProcess"/>
    <dgm:cxn modelId="{ACC1B5F3-A22C-4C5B-B02E-317F5EE2C923}" srcId="{CC22E659-DE38-4AB8-BD83-05C449693E1C}" destId="{B8E9D16D-08F7-43DC-BB68-7E21B9965B05}" srcOrd="0" destOrd="0" parTransId="{9319F978-C934-481D-A0FA-933A4955EF74}" sibTransId="{3E6B996B-1B3F-4B02-A2D5-3DBED0FB977D}"/>
    <dgm:cxn modelId="{DDE8A7F5-1657-4B1D-A124-FD881E0481CF}" type="presOf" srcId="{8C5863A1-B5B0-4A76-873E-9B3FBA588141}" destId="{035B4D85-3452-4AE8-9989-5DE1BA792D9F}" srcOrd="1" destOrd="0" presId="urn:microsoft.com/office/officeart/2016/7/layout/VerticalDownArrowProcess"/>
    <dgm:cxn modelId="{109C57FB-CC82-4381-B4E8-29B66BE894EC}" srcId="{84A86E2E-0AD0-48FC-890A-82463366A6DB}" destId="{A0601C74-A48F-4084-82BB-1F7C769F63AC}" srcOrd="0" destOrd="0" parTransId="{28025A9E-6636-4BC9-A713-67357DA83F17}" sibTransId="{733C3821-F3E6-430E-9DFD-3A7AD9827EA1}"/>
    <dgm:cxn modelId="{04615F48-4E30-402F-B224-5770CF5305CB}" type="presParOf" srcId="{DDE5BED6-C370-46C3-BF4D-A1CECB57B048}" destId="{2419CD6C-C0FF-4BA1-B73E-604023AE7F9D}" srcOrd="0" destOrd="0" presId="urn:microsoft.com/office/officeart/2016/7/layout/VerticalDownArrowProcess"/>
    <dgm:cxn modelId="{E33C9BF0-BA9D-49A5-B615-62A89BED40C0}" type="presParOf" srcId="{2419CD6C-C0FF-4BA1-B73E-604023AE7F9D}" destId="{E9AF86FB-9B67-4ADF-B9E0-CD70B9199EDD}" srcOrd="0" destOrd="0" presId="urn:microsoft.com/office/officeart/2016/7/layout/VerticalDownArrowProcess"/>
    <dgm:cxn modelId="{262CD63F-7069-4D59-ABBE-C6AF3FD66C99}" type="presParOf" srcId="{2419CD6C-C0FF-4BA1-B73E-604023AE7F9D}" destId="{C808D33C-E6F8-4040-AA19-9FBAB99C3654}" srcOrd="1" destOrd="0" presId="urn:microsoft.com/office/officeart/2016/7/layout/VerticalDownArrowProcess"/>
    <dgm:cxn modelId="{5708F0EE-70D7-4932-A351-FBAE6A2CE039}" type="presParOf" srcId="{DDE5BED6-C370-46C3-BF4D-A1CECB57B048}" destId="{6B4E7803-458A-493A-BDFB-094F6C595F4E}" srcOrd="1" destOrd="0" presId="urn:microsoft.com/office/officeart/2016/7/layout/VerticalDownArrowProcess"/>
    <dgm:cxn modelId="{EE409F87-353D-4A34-88AE-BAC02419B0AE}" type="presParOf" srcId="{DDE5BED6-C370-46C3-BF4D-A1CECB57B048}" destId="{B97F325A-2F94-42A3-9F18-F72A0F2F9870}" srcOrd="2" destOrd="0" presId="urn:microsoft.com/office/officeart/2016/7/layout/VerticalDownArrowProcess"/>
    <dgm:cxn modelId="{484F36BD-8800-49FB-8AFF-F95A4B875BC0}" type="presParOf" srcId="{B97F325A-2F94-42A3-9F18-F72A0F2F9870}" destId="{F44F6BF9-9FF9-4DF6-B5BC-0B60C5A1A56F}" srcOrd="0" destOrd="0" presId="urn:microsoft.com/office/officeart/2016/7/layout/VerticalDownArrowProcess"/>
    <dgm:cxn modelId="{FC2E6AFF-BA48-4AB6-AEE5-77E615C06AC1}" type="presParOf" srcId="{B97F325A-2F94-42A3-9F18-F72A0F2F9870}" destId="{2F11D8CD-3B24-4D0D-A40B-A4AC78EF9C87}" srcOrd="1" destOrd="0" presId="urn:microsoft.com/office/officeart/2016/7/layout/VerticalDownArrowProcess"/>
    <dgm:cxn modelId="{31EE66E0-0C22-4274-A772-B28A4E615A53}" type="presParOf" srcId="{B97F325A-2F94-42A3-9F18-F72A0F2F9870}" destId="{1277D559-B39E-4E47-BAD3-28DB9A16F5CF}" srcOrd="2" destOrd="0" presId="urn:microsoft.com/office/officeart/2016/7/layout/VerticalDownArrowProcess"/>
    <dgm:cxn modelId="{28BC88FA-C58C-4EAD-83FA-1E71CD87CA44}" type="presParOf" srcId="{DDE5BED6-C370-46C3-BF4D-A1CECB57B048}" destId="{B653DE7C-F4D5-4D0E-AABA-0427A7C20B5E}" srcOrd="3" destOrd="0" presId="urn:microsoft.com/office/officeart/2016/7/layout/VerticalDownArrowProcess"/>
    <dgm:cxn modelId="{D59B0E19-EBA6-4558-9F42-D8A20A0A3B09}" type="presParOf" srcId="{DDE5BED6-C370-46C3-BF4D-A1CECB57B048}" destId="{E49E73DF-1A12-4E45-A31C-3D875620F690}" srcOrd="4" destOrd="0" presId="urn:microsoft.com/office/officeart/2016/7/layout/VerticalDownArrowProcess"/>
    <dgm:cxn modelId="{57A6F894-9FC5-4E5B-BBA3-CD2192C96ECD}" type="presParOf" srcId="{E49E73DF-1A12-4E45-A31C-3D875620F690}" destId="{10655CB6-C68C-4FC4-9E27-003F36047152}" srcOrd="0" destOrd="0" presId="urn:microsoft.com/office/officeart/2016/7/layout/VerticalDownArrowProcess"/>
    <dgm:cxn modelId="{27D8394C-DE3F-4CDD-9C8E-D3794B59805B}" type="presParOf" srcId="{E49E73DF-1A12-4E45-A31C-3D875620F690}" destId="{DCF0B5D9-6094-4F1C-A0BE-6FBF544EE4D0}" srcOrd="1" destOrd="0" presId="urn:microsoft.com/office/officeart/2016/7/layout/VerticalDownArrowProcess"/>
    <dgm:cxn modelId="{2ED3FB7F-6C81-4352-8A75-5C70C247EE91}" type="presParOf" srcId="{E49E73DF-1A12-4E45-A31C-3D875620F690}" destId="{8C66CA97-E671-4860-9071-C20E1D10827B}" srcOrd="2" destOrd="0" presId="urn:microsoft.com/office/officeart/2016/7/layout/VerticalDownArrowProcess"/>
    <dgm:cxn modelId="{D0099461-E1BF-493F-A6AC-984DFC444621}" type="presParOf" srcId="{DDE5BED6-C370-46C3-BF4D-A1CECB57B048}" destId="{EBC55BB7-CEEA-48B7-B491-348F46BC6972}" srcOrd="5" destOrd="0" presId="urn:microsoft.com/office/officeart/2016/7/layout/VerticalDownArrowProcess"/>
    <dgm:cxn modelId="{F538F69C-EB75-470B-A2E3-8FCB1375403B}" type="presParOf" srcId="{DDE5BED6-C370-46C3-BF4D-A1CECB57B048}" destId="{F3E1C56D-FFA8-48FF-802F-CF829F2FFE0A}" srcOrd="6" destOrd="0" presId="urn:microsoft.com/office/officeart/2016/7/layout/VerticalDownArrowProcess"/>
    <dgm:cxn modelId="{AD18C5AC-2945-4CAD-A918-7A6E9908D46E}" type="presParOf" srcId="{F3E1C56D-FFA8-48FF-802F-CF829F2FFE0A}" destId="{CB3267A1-44AA-4626-98C6-A23128897DC9}" srcOrd="0" destOrd="0" presId="urn:microsoft.com/office/officeart/2016/7/layout/VerticalDownArrowProcess"/>
    <dgm:cxn modelId="{6242B32A-5221-472D-943C-05EB1D1BC1A1}" type="presParOf" srcId="{F3E1C56D-FFA8-48FF-802F-CF829F2FFE0A}" destId="{035B4D85-3452-4AE8-9989-5DE1BA792D9F}" srcOrd="1" destOrd="0" presId="urn:microsoft.com/office/officeart/2016/7/layout/VerticalDownArrowProcess"/>
    <dgm:cxn modelId="{4CBD6718-B61C-40E8-B515-27918ABB9320}" type="presParOf" srcId="{F3E1C56D-FFA8-48FF-802F-CF829F2FFE0A}" destId="{2391387F-F864-4F1E-AF64-BABC4307012C}" srcOrd="2" destOrd="0" presId="urn:microsoft.com/office/officeart/2016/7/layout/VerticalDownArrowProcess"/>
    <dgm:cxn modelId="{8C3C55C8-77EB-49C1-B338-3C3A00FAAE03}" type="presParOf" srcId="{DDE5BED6-C370-46C3-BF4D-A1CECB57B048}" destId="{D46275B3-EF66-4BA4-8663-6723424719CB}" srcOrd="7" destOrd="0" presId="urn:microsoft.com/office/officeart/2016/7/layout/VerticalDownArrowProcess"/>
    <dgm:cxn modelId="{B64ED4C8-E016-48D6-8C69-3F746AFEBC88}" type="presParOf" srcId="{DDE5BED6-C370-46C3-BF4D-A1CECB57B048}" destId="{7C5EEC55-D6F5-445C-8B51-62B0B288364E}" srcOrd="8" destOrd="0" presId="urn:microsoft.com/office/officeart/2016/7/layout/VerticalDownArrowProcess"/>
    <dgm:cxn modelId="{085D0E73-497B-47DA-9F08-FFF79814612C}" type="presParOf" srcId="{7C5EEC55-D6F5-445C-8B51-62B0B288364E}" destId="{17720575-EF8E-4477-BCD5-C2079C8CB7E5}" srcOrd="0" destOrd="0" presId="urn:microsoft.com/office/officeart/2016/7/layout/VerticalDownArrowProcess"/>
    <dgm:cxn modelId="{F10C1C6F-47C4-4805-995F-68BCE1F0C932}" type="presParOf" srcId="{7C5EEC55-D6F5-445C-8B51-62B0B288364E}" destId="{3A390CAC-FFCE-4A1C-9E74-310BD56BABD9}" srcOrd="1" destOrd="0" presId="urn:microsoft.com/office/officeart/2016/7/layout/VerticalDownArrowProcess"/>
    <dgm:cxn modelId="{56F6CE90-DA3E-4C82-BBA9-4F2E0EF114F8}" type="presParOf" srcId="{7C5EEC55-D6F5-445C-8B51-62B0B288364E}" destId="{E02B91E0-B138-4060-A301-2D38410F0A80}" srcOrd="2" destOrd="0" presId="urn:microsoft.com/office/officeart/2016/7/layout/VerticalDownArrowProcess"/>
    <dgm:cxn modelId="{0331438D-933B-431B-A10D-31D4E98F1FD3}" type="presParOf" srcId="{DDE5BED6-C370-46C3-BF4D-A1CECB57B048}" destId="{EBBE116C-4C2C-4365-A875-E562D4E34116}" srcOrd="9" destOrd="0" presId="urn:microsoft.com/office/officeart/2016/7/layout/VerticalDownArrowProcess"/>
    <dgm:cxn modelId="{383B7272-5980-421C-AB06-A2A0F839A592}" type="presParOf" srcId="{DDE5BED6-C370-46C3-BF4D-A1CECB57B048}" destId="{2DD50711-3860-446B-A5DF-8EB33FF32E79}" srcOrd="10" destOrd="0" presId="urn:microsoft.com/office/officeart/2016/7/layout/VerticalDownArrowProcess"/>
    <dgm:cxn modelId="{D0EBC5A6-7634-45AC-9F29-C4BE580C9314}" type="presParOf" srcId="{2DD50711-3860-446B-A5DF-8EB33FF32E79}" destId="{28A3F89F-D97F-41BD-8AAE-203D457C0C42}" srcOrd="0" destOrd="0" presId="urn:microsoft.com/office/officeart/2016/7/layout/VerticalDownArrowProcess"/>
    <dgm:cxn modelId="{5F646450-6F27-4028-9A15-A26B7A467373}" type="presParOf" srcId="{2DD50711-3860-446B-A5DF-8EB33FF32E79}" destId="{DE42B324-9E62-447E-8861-D2F98B7A079D}" srcOrd="1" destOrd="0" presId="urn:microsoft.com/office/officeart/2016/7/layout/VerticalDownArrowProcess"/>
    <dgm:cxn modelId="{C9D87036-5325-400A-98E8-6E47BBCCEA18}" type="presParOf" srcId="{2DD50711-3860-446B-A5DF-8EB33FF32E79}" destId="{95465B5E-8D16-4639-A882-5E3B36E7ACDF}" srcOrd="2" destOrd="0" presId="urn:microsoft.com/office/officeart/2016/7/layout/VerticalDownArrowProcess"/>
    <dgm:cxn modelId="{04B0A5CC-6F09-443B-8402-C27DEE36856F}" type="presParOf" srcId="{DDE5BED6-C370-46C3-BF4D-A1CECB57B048}" destId="{0D8B589A-ED9A-4A03-9825-7259465577DF}" srcOrd="11" destOrd="0" presId="urn:microsoft.com/office/officeart/2016/7/layout/VerticalDownArrowProcess"/>
    <dgm:cxn modelId="{DB4CE401-ABE4-40F3-9A72-7032D421CE74}" type="presParOf" srcId="{DDE5BED6-C370-46C3-BF4D-A1CECB57B048}" destId="{7367B50E-CE17-45AB-8F46-83361EC93463}" srcOrd="12" destOrd="0" presId="urn:microsoft.com/office/officeart/2016/7/layout/VerticalDownArrowProcess"/>
    <dgm:cxn modelId="{96799EB9-F3EE-4764-A3D5-D1A01FAF6914}" type="presParOf" srcId="{7367B50E-CE17-45AB-8F46-83361EC93463}" destId="{7CE6CC3C-6CE3-48B6-AB2D-4ABC6430D25A}" srcOrd="0" destOrd="0" presId="urn:microsoft.com/office/officeart/2016/7/layout/VerticalDownArrowProcess"/>
    <dgm:cxn modelId="{3B65BB4D-C090-4328-9245-BEE6AD92C2C9}" type="presParOf" srcId="{7367B50E-CE17-45AB-8F46-83361EC93463}" destId="{4E276272-29FA-405E-A3DD-464D5FECCCA4}" srcOrd="1" destOrd="0" presId="urn:microsoft.com/office/officeart/2016/7/layout/VerticalDownArrowProcess"/>
    <dgm:cxn modelId="{CA9B0C29-BA3C-410B-9B23-34A845B46100}" type="presParOf" srcId="{7367B50E-CE17-45AB-8F46-83361EC93463}" destId="{0A317BFE-1DBB-4F24-9F5F-F4FED6FD9414}" srcOrd="2" destOrd="0" presId="urn:microsoft.com/office/officeart/2016/7/layout/VerticalDownArrowProcess"/>
    <dgm:cxn modelId="{F9BE073D-1FCA-4080-9F6B-2FD2363BC230}" type="presParOf" srcId="{DDE5BED6-C370-46C3-BF4D-A1CECB57B048}" destId="{91BAA2BE-E07B-44E9-9318-EC2492A6FA83}" srcOrd="13" destOrd="0" presId="urn:microsoft.com/office/officeart/2016/7/layout/VerticalDownArrowProcess"/>
    <dgm:cxn modelId="{DB905942-8C2C-4AF7-A8A1-61A2DF25BBB2}" type="presParOf" srcId="{DDE5BED6-C370-46C3-BF4D-A1CECB57B048}" destId="{D6FE4A43-4A48-4E4D-9A16-5E9F19CFFB69}" srcOrd="14" destOrd="0" presId="urn:microsoft.com/office/officeart/2016/7/layout/VerticalDownArrowProcess"/>
    <dgm:cxn modelId="{2ACAF67B-7AE6-402B-92E4-095A63362975}" type="presParOf" srcId="{D6FE4A43-4A48-4E4D-9A16-5E9F19CFFB69}" destId="{F4120AD2-1C4B-4614-9923-57BA38022FE8}" srcOrd="0" destOrd="0" presId="urn:microsoft.com/office/officeart/2016/7/layout/VerticalDownArrowProcess"/>
    <dgm:cxn modelId="{238FBDCE-71AE-45B1-8B67-D0944CEF6B45}" type="presParOf" srcId="{D6FE4A43-4A48-4E4D-9A16-5E9F19CFFB69}" destId="{EBF4B04C-7635-4E0C-B8B0-AFBEADDAEB2A}" srcOrd="1" destOrd="0" presId="urn:microsoft.com/office/officeart/2016/7/layout/VerticalDownArrowProcess"/>
    <dgm:cxn modelId="{1E1AAE33-CAE4-435F-837F-111C4091E42E}" type="presParOf" srcId="{D6FE4A43-4A48-4E4D-9A16-5E9F19CFFB69}" destId="{5F6DD6F7-968B-4752-8B76-521E980AA48A}" srcOrd="2" destOrd="0" presId="urn:microsoft.com/office/officeart/2016/7/layout/VerticalDownArrowProcess"/>
    <dgm:cxn modelId="{B25981EB-FDD0-464B-9F32-DADDD77834A7}" type="presParOf" srcId="{DDE5BED6-C370-46C3-BF4D-A1CECB57B048}" destId="{AA5D4D85-0155-45E8-8F13-537F7811F5CE}" srcOrd="15" destOrd="0" presId="urn:microsoft.com/office/officeart/2016/7/layout/VerticalDownArrowProcess"/>
    <dgm:cxn modelId="{68C7AFF5-FDE7-4AA1-90B6-CA321D84A708}" type="presParOf" srcId="{DDE5BED6-C370-46C3-BF4D-A1CECB57B048}" destId="{6E6DF6BB-DAE3-481D-BBE3-F67A840F953C}" srcOrd="16" destOrd="0" presId="urn:microsoft.com/office/officeart/2016/7/layout/VerticalDownArrowProcess"/>
    <dgm:cxn modelId="{1A902997-1049-4625-B0AB-523EA83DB842}" type="presParOf" srcId="{6E6DF6BB-DAE3-481D-BBE3-F67A840F953C}" destId="{B7F4AC68-80FD-44E3-ACB6-2C7AAA0E8600}" srcOrd="0" destOrd="0" presId="urn:microsoft.com/office/officeart/2016/7/layout/VerticalDownArrowProcess"/>
    <dgm:cxn modelId="{5ED473B9-C640-4373-B710-48EA4836976D}" type="presParOf" srcId="{6E6DF6BB-DAE3-481D-BBE3-F67A840F953C}" destId="{CFE506E0-EA49-4002-BDA7-35F845F30FBC}" srcOrd="1" destOrd="0" presId="urn:microsoft.com/office/officeart/2016/7/layout/VerticalDownArrowProcess"/>
    <dgm:cxn modelId="{5C627171-C003-4E40-9D3E-5748EAFC14FA}" type="presParOf" srcId="{6E6DF6BB-DAE3-481D-BBE3-F67A840F953C}" destId="{D80312C5-CE16-4C03-B57D-ACB6A2CE67F6}"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87648B-BC2C-479E-A9DE-C998A509566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909E73EF-7995-4688-AF5F-1238F1DDAA9E}">
      <dgm:prSet/>
      <dgm:spPr/>
      <dgm:t>
        <a:bodyPr/>
        <a:lstStyle/>
        <a:p>
          <a:r>
            <a:rPr lang="en-US" dirty="0"/>
            <a:t>Financial Monitoring</a:t>
          </a:r>
        </a:p>
      </dgm:t>
    </dgm:pt>
    <dgm:pt modelId="{C472CB7F-F896-49AD-BF3B-E2E83480501E}" type="parTrans" cxnId="{A5BAA21B-68A6-4429-88F3-2862FCDE9CE3}">
      <dgm:prSet/>
      <dgm:spPr/>
      <dgm:t>
        <a:bodyPr/>
        <a:lstStyle/>
        <a:p>
          <a:endParaRPr lang="en-US"/>
        </a:p>
      </dgm:t>
    </dgm:pt>
    <dgm:pt modelId="{9A983DDB-D5CA-4FA3-8030-D1E027A6104D}" type="sibTrans" cxnId="{A5BAA21B-68A6-4429-88F3-2862FCDE9CE3}">
      <dgm:prSet/>
      <dgm:spPr/>
      <dgm:t>
        <a:bodyPr/>
        <a:lstStyle/>
        <a:p>
          <a:endParaRPr lang="en-US"/>
        </a:p>
      </dgm:t>
    </dgm:pt>
    <dgm:pt modelId="{522FE952-FDB7-4C72-911B-601E112F882E}">
      <dgm:prSet/>
      <dgm:spPr/>
      <dgm:t>
        <a:bodyPr/>
        <a:lstStyle/>
        <a:p>
          <a:r>
            <a:rPr lang="en-US" dirty="0">
              <a:solidFill>
                <a:srgbClr val="FF0000"/>
              </a:solidFill>
            </a:rPr>
            <a:t>Reporting &amp; Monitoring</a:t>
          </a:r>
        </a:p>
      </dgm:t>
    </dgm:pt>
    <dgm:pt modelId="{288C4DA3-F6F3-4480-ACD3-66574891CF25}" type="parTrans" cxnId="{CBD3DF3F-662F-4AED-99DA-54AE2212073E}">
      <dgm:prSet/>
      <dgm:spPr/>
      <dgm:t>
        <a:bodyPr/>
        <a:lstStyle/>
        <a:p>
          <a:endParaRPr lang="en-US"/>
        </a:p>
      </dgm:t>
    </dgm:pt>
    <dgm:pt modelId="{293EDA15-2B27-4060-A5E0-D3F6FBDEF0A7}" type="sibTrans" cxnId="{CBD3DF3F-662F-4AED-99DA-54AE2212073E}">
      <dgm:prSet/>
      <dgm:spPr/>
      <dgm:t>
        <a:bodyPr/>
        <a:lstStyle/>
        <a:p>
          <a:endParaRPr lang="en-US"/>
        </a:p>
      </dgm:t>
    </dgm:pt>
    <dgm:pt modelId="{D2EFF7B2-2531-439C-81CA-A3527D0E7480}">
      <dgm:prSet/>
      <dgm:spPr/>
      <dgm:t>
        <a:bodyPr/>
        <a:lstStyle/>
        <a:p>
          <a:r>
            <a:rPr lang="en-US" dirty="0"/>
            <a:t>Auditing</a:t>
          </a:r>
        </a:p>
      </dgm:t>
    </dgm:pt>
    <dgm:pt modelId="{67BBEA09-134A-4EAF-A0BA-5D797DE8D27D}" type="parTrans" cxnId="{902EEEFE-F07D-4B4B-B9DD-D3445E564FDE}">
      <dgm:prSet/>
      <dgm:spPr/>
      <dgm:t>
        <a:bodyPr/>
        <a:lstStyle/>
        <a:p>
          <a:endParaRPr lang="en-US"/>
        </a:p>
      </dgm:t>
    </dgm:pt>
    <dgm:pt modelId="{F737F43F-A50D-4EC1-B789-7C9DB39A6211}" type="sibTrans" cxnId="{902EEEFE-F07D-4B4B-B9DD-D3445E564FDE}">
      <dgm:prSet/>
      <dgm:spPr/>
      <dgm:t>
        <a:bodyPr/>
        <a:lstStyle/>
        <a:p>
          <a:endParaRPr lang="en-US"/>
        </a:p>
      </dgm:t>
    </dgm:pt>
    <dgm:pt modelId="{D771D2E8-CD3A-4F91-88C7-CA2CEFE1B93F}">
      <dgm:prSet/>
      <dgm:spPr/>
      <dgm:t>
        <a:bodyPr/>
        <a:lstStyle/>
        <a:p>
          <a:r>
            <a:rPr lang="en-US"/>
            <a:t>Financial Performance</a:t>
          </a:r>
        </a:p>
      </dgm:t>
    </dgm:pt>
    <dgm:pt modelId="{3D5D5FA0-9FE3-4E59-BD25-B06F00710535}" type="parTrans" cxnId="{71B83D2F-9A02-46D9-94CC-3733F5192097}">
      <dgm:prSet/>
      <dgm:spPr/>
      <dgm:t>
        <a:bodyPr/>
        <a:lstStyle/>
        <a:p>
          <a:endParaRPr lang="en-US"/>
        </a:p>
      </dgm:t>
    </dgm:pt>
    <dgm:pt modelId="{5B4251BB-AB13-4086-A4A1-A41E9D50617F}" type="sibTrans" cxnId="{71B83D2F-9A02-46D9-94CC-3733F5192097}">
      <dgm:prSet/>
      <dgm:spPr/>
      <dgm:t>
        <a:bodyPr/>
        <a:lstStyle/>
        <a:p>
          <a:endParaRPr lang="en-US"/>
        </a:p>
      </dgm:t>
    </dgm:pt>
    <dgm:pt modelId="{437835D8-BCF7-4022-8469-C5F4A75C6C7F}">
      <dgm:prSet/>
      <dgm:spPr/>
      <dgm:t>
        <a:bodyPr/>
        <a:lstStyle/>
        <a:p>
          <a:r>
            <a:rPr lang="en-US" dirty="0">
              <a:solidFill>
                <a:srgbClr val="FF0000"/>
              </a:solidFill>
            </a:rPr>
            <a:t>Increasing Income</a:t>
          </a:r>
        </a:p>
      </dgm:t>
    </dgm:pt>
    <dgm:pt modelId="{FDAA3900-06C5-45A3-902A-892C08F59A70}" type="parTrans" cxnId="{1673A1C9-D167-4E2E-8132-387EC2E503B7}">
      <dgm:prSet/>
      <dgm:spPr/>
      <dgm:t>
        <a:bodyPr/>
        <a:lstStyle/>
        <a:p>
          <a:endParaRPr lang="en-US"/>
        </a:p>
      </dgm:t>
    </dgm:pt>
    <dgm:pt modelId="{3DFEADA1-365C-4EAD-9B3D-078C7B0AADC2}" type="sibTrans" cxnId="{1673A1C9-D167-4E2E-8132-387EC2E503B7}">
      <dgm:prSet/>
      <dgm:spPr/>
      <dgm:t>
        <a:bodyPr/>
        <a:lstStyle/>
        <a:p>
          <a:endParaRPr lang="en-US"/>
        </a:p>
      </dgm:t>
    </dgm:pt>
    <dgm:pt modelId="{A42BF762-0593-403B-AE74-D6B3F0DE64D3}">
      <dgm:prSet/>
      <dgm:spPr/>
      <dgm:t>
        <a:bodyPr/>
        <a:lstStyle/>
        <a:p>
          <a:r>
            <a:rPr lang="en-US" dirty="0">
              <a:solidFill>
                <a:schemeClr val="tx1"/>
              </a:solidFill>
            </a:rPr>
            <a:t>Decreasing Expenses</a:t>
          </a:r>
        </a:p>
      </dgm:t>
    </dgm:pt>
    <dgm:pt modelId="{77C8539A-B7D1-4980-AB26-C7DC111C4FAC}" type="parTrans" cxnId="{74C18921-924C-4307-B0DD-43D28521EDEB}">
      <dgm:prSet/>
      <dgm:spPr/>
      <dgm:t>
        <a:bodyPr/>
        <a:lstStyle/>
        <a:p>
          <a:endParaRPr lang="en-US"/>
        </a:p>
      </dgm:t>
    </dgm:pt>
    <dgm:pt modelId="{687E3017-6836-4B5F-9E3A-0A076202C62A}" type="sibTrans" cxnId="{74C18921-924C-4307-B0DD-43D28521EDEB}">
      <dgm:prSet/>
      <dgm:spPr/>
      <dgm:t>
        <a:bodyPr/>
        <a:lstStyle/>
        <a:p>
          <a:endParaRPr lang="en-US"/>
        </a:p>
      </dgm:t>
    </dgm:pt>
    <dgm:pt modelId="{81F64102-9D9B-46C2-93B4-069BA1568722}">
      <dgm:prSet/>
      <dgm:spPr/>
      <dgm:t>
        <a:bodyPr/>
        <a:lstStyle/>
        <a:p>
          <a:r>
            <a:rPr lang="en-US" dirty="0"/>
            <a:t>Financial Planning</a:t>
          </a:r>
        </a:p>
      </dgm:t>
    </dgm:pt>
    <dgm:pt modelId="{18B929CD-C5E6-4096-A82F-67A5DE1921BF}" type="parTrans" cxnId="{AAB16E98-9110-41DC-B4DB-4B87328340B5}">
      <dgm:prSet/>
      <dgm:spPr/>
      <dgm:t>
        <a:bodyPr/>
        <a:lstStyle/>
        <a:p>
          <a:endParaRPr lang="en-US"/>
        </a:p>
      </dgm:t>
    </dgm:pt>
    <dgm:pt modelId="{05C110D9-D73E-4C5E-9856-8A61CF15BFE7}" type="sibTrans" cxnId="{AAB16E98-9110-41DC-B4DB-4B87328340B5}">
      <dgm:prSet/>
      <dgm:spPr/>
      <dgm:t>
        <a:bodyPr/>
        <a:lstStyle/>
        <a:p>
          <a:endParaRPr lang="en-US"/>
        </a:p>
      </dgm:t>
    </dgm:pt>
    <dgm:pt modelId="{D81D41FF-DCAE-44E1-A08F-DD3417D8C019}">
      <dgm:prSet/>
      <dgm:spPr/>
      <dgm:t>
        <a:bodyPr/>
        <a:lstStyle/>
        <a:p>
          <a:r>
            <a:rPr lang="en-US" dirty="0">
              <a:solidFill>
                <a:srgbClr val="FF0000"/>
              </a:solidFill>
            </a:rPr>
            <a:t>Budgeting</a:t>
          </a:r>
        </a:p>
      </dgm:t>
    </dgm:pt>
    <dgm:pt modelId="{AE4C2AF3-DC6E-492B-88EA-D7A5A9B4C5C8}" type="parTrans" cxnId="{E48AA0EE-652E-41F5-BDC6-81406F8BEB52}">
      <dgm:prSet/>
      <dgm:spPr/>
      <dgm:t>
        <a:bodyPr/>
        <a:lstStyle/>
        <a:p>
          <a:endParaRPr lang="en-US"/>
        </a:p>
      </dgm:t>
    </dgm:pt>
    <dgm:pt modelId="{D39C7553-8A56-4276-B5C3-B9EC6A6C664F}" type="sibTrans" cxnId="{E48AA0EE-652E-41F5-BDC6-81406F8BEB52}">
      <dgm:prSet/>
      <dgm:spPr/>
      <dgm:t>
        <a:bodyPr/>
        <a:lstStyle/>
        <a:p>
          <a:endParaRPr lang="en-US"/>
        </a:p>
      </dgm:t>
    </dgm:pt>
    <dgm:pt modelId="{A725B375-0FAA-4B68-8CA0-F3096BB1CC7B}">
      <dgm:prSet/>
      <dgm:spPr/>
      <dgm:t>
        <a:bodyPr/>
        <a:lstStyle/>
        <a:p>
          <a:r>
            <a:rPr lang="en-US" dirty="0"/>
            <a:t>Investment Strategies</a:t>
          </a:r>
        </a:p>
      </dgm:t>
    </dgm:pt>
    <dgm:pt modelId="{3E2F98E8-F2C7-496E-A5E7-D32383A55C9E}" type="parTrans" cxnId="{3893EEBE-9133-430D-8C3A-A8BAE3DAB7B4}">
      <dgm:prSet/>
      <dgm:spPr/>
      <dgm:t>
        <a:bodyPr/>
        <a:lstStyle/>
        <a:p>
          <a:endParaRPr lang="en-US"/>
        </a:p>
      </dgm:t>
    </dgm:pt>
    <dgm:pt modelId="{38456EBD-6658-4BE7-BD27-F8D5BE2F9C7C}" type="sibTrans" cxnId="{3893EEBE-9133-430D-8C3A-A8BAE3DAB7B4}">
      <dgm:prSet/>
      <dgm:spPr/>
      <dgm:t>
        <a:bodyPr/>
        <a:lstStyle/>
        <a:p>
          <a:endParaRPr lang="en-US"/>
        </a:p>
      </dgm:t>
    </dgm:pt>
    <dgm:pt modelId="{FE412202-2F91-4426-8999-5F582F3B75D4}" type="pres">
      <dgm:prSet presAssocID="{2287648B-BC2C-479E-A9DE-C998A5095663}" presName="Name0" presStyleCnt="0">
        <dgm:presLayoutVars>
          <dgm:dir/>
          <dgm:animLvl val="lvl"/>
          <dgm:resizeHandles val="exact"/>
        </dgm:presLayoutVars>
      </dgm:prSet>
      <dgm:spPr/>
    </dgm:pt>
    <dgm:pt modelId="{75B3F2E8-50A1-497B-8BEC-A3E71C5B4AA8}" type="pres">
      <dgm:prSet presAssocID="{909E73EF-7995-4688-AF5F-1238F1DDAA9E}" presName="linNode" presStyleCnt="0"/>
      <dgm:spPr/>
    </dgm:pt>
    <dgm:pt modelId="{C004A7B3-E3C4-4B00-83EB-21A0A58BCEEE}" type="pres">
      <dgm:prSet presAssocID="{909E73EF-7995-4688-AF5F-1238F1DDAA9E}" presName="parentText" presStyleLbl="node1" presStyleIdx="0" presStyleCnt="3" custLinFactY="7541" custLinFactNeighborX="-591" custLinFactNeighborY="100000">
        <dgm:presLayoutVars>
          <dgm:chMax val="1"/>
          <dgm:bulletEnabled val="1"/>
        </dgm:presLayoutVars>
      </dgm:prSet>
      <dgm:spPr/>
    </dgm:pt>
    <dgm:pt modelId="{61B536D1-2442-4873-B823-A4D564A0DBF0}" type="pres">
      <dgm:prSet presAssocID="{909E73EF-7995-4688-AF5F-1238F1DDAA9E}" presName="descendantText" presStyleLbl="alignAccFollowNode1" presStyleIdx="0" presStyleCnt="3" custLinFactY="38753" custLinFactNeighborX="1668" custLinFactNeighborY="100000">
        <dgm:presLayoutVars>
          <dgm:bulletEnabled val="1"/>
        </dgm:presLayoutVars>
      </dgm:prSet>
      <dgm:spPr/>
    </dgm:pt>
    <dgm:pt modelId="{8EC05698-5578-407B-87A3-76A48722684C}" type="pres">
      <dgm:prSet presAssocID="{9A983DDB-D5CA-4FA3-8030-D1E027A6104D}" presName="sp" presStyleCnt="0"/>
      <dgm:spPr/>
    </dgm:pt>
    <dgm:pt modelId="{101BC5D9-AF22-48F5-9202-BD3B368F67CD}" type="pres">
      <dgm:prSet presAssocID="{D771D2E8-CD3A-4F91-88C7-CA2CEFE1B93F}" presName="linNode" presStyleCnt="0"/>
      <dgm:spPr/>
    </dgm:pt>
    <dgm:pt modelId="{272D0544-EAA1-49CE-B039-594FC4D5354D}" type="pres">
      <dgm:prSet presAssocID="{D771D2E8-CD3A-4F91-88C7-CA2CEFE1B93F}" presName="parentText" presStyleLbl="node1" presStyleIdx="1" presStyleCnt="3" custLinFactY="8000" custLinFactNeighborX="-992" custLinFactNeighborY="100000">
        <dgm:presLayoutVars>
          <dgm:chMax val="1"/>
          <dgm:bulletEnabled val="1"/>
        </dgm:presLayoutVars>
      </dgm:prSet>
      <dgm:spPr/>
    </dgm:pt>
    <dgm:pt modelId="{0DCC551B-7622-431E-A694-90E238375C8B}" type="pres">
      <dgm:prSet presAssocID="{D771D2E8-CD3A-4F91-88C7-CA2CEFE1B93F}" presName="descendantText" presStyleLbl="alignAccFollowNode1" presStyleIdx="1" presStyleCnt="3" custScaleX="99999" custLinFactY="32303" custLinFactNeighborX="2102" custLinFactNeighborY="100000">
        <dgm:presLayoutVars>
          <dgm:bulletEnabled val="1"/>
        </dgm:presLayoutVars>
      </dgm:prSet>
      <dgm:spPr/>
    </dgm:pt>
    <dgm:pt modelId="{569F13DA-E1C8-456A-96F4-D73A2C3471C8}" type="pres">
      <dgm:prSet presAssocID="{5B4251BB-AB13-4086-A4A1-A41E9D50617F}" presName="sp" presStyleCnt="0"/>
      <dgm:spPr/>
    </dgm:pt>
    <dgm:pt modelId="{C99D6C65-85CC-4F73-9B99-5363FE527A1D}" type="pres">
      <dgm:prSet presAssocID="{81F64102-9D9B-46C2-93B4-069BA1568722}" presName="linNode" presStyleCnt="0"/>
      <dgm:spPr/>
    </dgm:pt>
    <dgm:pt modelId="{4D29A724-6D7B-4EF7-A36B-C2572D0BA2EB}" type="pres">
      <dgm:prSet presAssocID="{81F64102-9D9B-46C2-93B4-069BA1568722}" presName="parentText" presStyleLbl="node1" presStyleIdx="2" presStyleCnt="3" custLinFactY="-100000" custLinFactNeighborX="381" custLinFactNeighborY="-110721">
        <dgm:presLayoutVars>
          <dgm:chMax val="1"/>
          <dgm:bulletEnabled val="1"/>
        </dgm:presLayoutVars>
      </dgm:prSet>
      <dgm:spPr/>
    </dgm:pt>
    <dgm:pt modelId="{9C328C58-AB8B-4A4C-9900-1903057EC4E6}" type="pres">
      <dgm:prSet presAssocID="{81F64102-9D9B-46C2-93B4-069BA1568722}" presName="descendantText" presStyleLbl="alignAccFollowNode1" presStyleIdx="2" presStyleCnt="3" custScaleX="101218" custLinFactY="-100000" custLinFactNeighborX="7329" custLinFactNeighborY="-163971">
        <dgm:presLayoutVars>
          <dgm:bulletEnabled val="1"/>
        </dgm:presLayoutVars>
      </dgm:prSet>
      <dgm:spPr/>
    </dgm:pt>
  </dgm:ptLst>
  <dgm:cxnLst>
    <dgm:cxn modelId="{2D876413-0B54-4E88-825B-E66ED32FD32E}" type="presOf" srcId="{2287648B-BC2C-479E-A9DE-C998A5095663}" destId="{FE412202-2F91-4426-8999-5F582F3B75D4}" srcOrd="0" destOrd="0" presId="urn:microsoft.com/office/officeart/2005/8/layout/vList5"/>
    <dgm:cxn modelId="{A5BAA21B-68A6-4429-88F3-2862FCDE9CE3}" srcId="{2287648B-BC2C-479E-A9DE-C998A5095663}" destId="{909E73EF-7995-4688-AF5F-1238F1DDAA9E}" srcOrd="0" destOrd="0" parTransId="{C472CB7F-F896-49AD-BF3B-E2E83480501E}" sibTransId="{9A983DDB-D5CA-4FA3-8030-D1E027A6104D}"/>
    <dgm:cxn modelId="{74C18921-924C-4307-B0DD-43D28521EDEB}" srcId="{D771D2E8-CD3A-4F91-88C7-CA2CEFE1B93F}" destId="{A42BF762-0593-403B-AE74-D6B3F0DE64D3}" srcOrd="1" destOrd="0" parTransId="{77C8539A-B7D1-4980-AB26-C7DC111C4FAC}" sibTransId="{687E3017-6836-4B5F-9E3A-0A076202C62A}"/>
    <dgm:cxn modelId="{71B83D2F-9A02-46D9-94CC-3733F5192097}" srcId="{2287648B-BC2C-479E-A9DE-C998A5095663}" destId="{D771D2E8-CD3A-4F91-88C7-CA2CEFE1B93F}" srcOrd="1" destOrd="0" parTransId="{3D5D5FA0-9FE3-4E59-BD25-B06F00710535}" sibTransId="{5B4251BB-AB13-4086-A4A1-A41E9D50617F}"/>
    <dgm:cxn modelId="{2DFFDA2F-FCD3-4DE9-8ADF-5262B825C5EE}" type="presOf" srcId="{909E73EF-7995-4688-AF5F-1238F1DDAA9E}" destId="{C004A7B3-E3C4-4B00-83EB-21A0A58BCEEE}" srcOrd="0" destOrd="0" presId="urn:microsoft.com/office/officeart/2005/8/layout/vList5"/>
    <dgm:cxn modelId="{CBD3DF3F-662F-4AED-99DA-54AE2212073E}" srcId="{909E73EF-7995-4688-AF5F-1238F1DDAA9E}" destId="{522FE952-FDB7-4C72-911B-601E112F882E}" srcOrd="0" destOrd="0" parTransId="{288C4DA3-F6F3-4480-ACD3-66574891CF25}" sibTransId="{293EDA15-2B27-4060-A5E0-D3F6FBDEF0A7}"/>
    <dgm:cxn modelId="{6EE01888-3825-4E0C-BC7E-311EA6892F3B}" type="presOf" srcId="{A725B375-0FAA-4B68-8CA0-F3096BB1CC7B}" destId="{9C328C58-AB8B-4A4C-9900-1903057EC4E6}" srcOrd="0" destOrd="1" presId="urn:microsoft.com/office/officeart/2005/8/layout/vList5"/>
    <dgm:cxn modelId="{BB80DC8D-9575-42B4-B41B-AF6FC49FBA5C}" type="presOf" srcId="{D771D2E8-CD3A-4F91-88C7-CA2CEFE1B93F}" destId="{272D0544-EAA1-49CE-B039-594FC4D5354D}" srcOrd="0" destOrd="0" presId="urn:microsoft.com/office/officeart/2005/8/layout/vList5"/>
    <dgm:cxn modelId="{AAB16E98-9110-41DC-B4DB-4B87328340B5}" srcId="{2287648B-BC2C-479E-A9DE-C998A5095663}" destId="{81F64102-9D9B-46C2-93B4-069BA1568722}" srcOrd="2" destOrd="0" parTransId="{18B929CD-C5E6-4096-A82F-67A5DE1921BF}" sibTransId="{05C110D9-D73E-4C5E-9856-8A61CF15BFE7}"/>
    <dgm:cxn modelId="{74947799-110C-4507-90A4-1130E1F37205}" type="presOf" srcId="{437835D8-BCF7-4022-8469-C5F4A75C6C7F}" destId="{0DCC551B-7622-431E-A694-90E238375C8B}" srcOrd="0" destOrd="0" presId="urn:microsoft.com/office/officeart/2005/8/layout/vList5"/>
    <dgm:cxn modelId="{0B10FAB0-D437-483B-B9DD-B6AE25410BD2}" type="presOf" srcId="{81F64102-9D9B-46C2-93B4-069BA1568722}" destId="{4D29A724-6D7B-4EF7-A36B-C2572D0BA2EB}" srcOrd="0" destOrd="0" presId="urn:microsoft.com/office/officeart/2005/8/layout/vList5"/>
    <dgm:cxn modelId="{3893EEBE-9133-430D-8C3A-A8BAE3DAB7B4}" srcId="{81F64102-9D9B-46C2-93B4-069BA1568722}" destId="{A725B375-0FAA-4B68-8CA0-F3096BB1CC7B}" srcOrd="1" destOrd="0" parTransId="{3E2F98E8-F2C7-496E-A5E7-D32383A55C9E}" sibTransId="{38456EBD-6658-4BE7-BD27-F8D5BE2F9C7C}"/>
    <dgm:cxn modelId="{D5BA14C9-56E8-40DD-B9FE-E21D19D450CD}" type="presOf" srcId="{D2EFF7B2-2531-439C-81CA-A3527D0E7480}" destId="{61B536D1-2442-4873-B823-A4D564A0DBF0}" srcOrd="0" destOrd="1" presId="urn:microsoft.com/office/officeart/2005/8/layout/vList5"/>
    <dgm:cxn modelId="{1673A1C9-D167-4E2E-8132-387EC2E503B7}" srcId="{D771D2E8-CD3A-4F91-88C7-CA2CEFE1B93F}" destId="{437835D8-BCF7-4022-8469-C5F4A75C6C7F}" srcOrd="0" destOrd="0" parTransId="{FDAA3900-06C5-45A3-902A-892C08F59A70}" sibTransId="{3DFEADA1-365C-4EAD-9B3D-078C7B0AADC2}"/>
    <dgm:cxn modelId="{24FDD6CD-03BB-452E-AC5D-BB5EB848BC8B}" type="presOf" srcId="{522FE952-FDB7-4C72-911B-601E112F882E}" destId="{61B536D1-2442-4873-B823-A4D564A0DBF0}" srcOrd="0" destOrd="0" presId="urn:microsoft.com/office/officeart/2005/8/layout/vList5"/>
    <dgm:cxn modelId="{0A4F5ED8-41E5-4249-BB2B-AEC2F71AA5A2}" type="presOf" srcId="{D81D41FF-DCAE-44E1-A08F-DD3417D8C019}" destId="{9C328C58-AB8B-4A4C-9900-1903057EC4E6}" srcOrd="0" destOrd="0" presId="urn:microsoft.com/office/officeart/2005/8/layout/vList5"/>
    <dgm:cxn modelId="{9ABF29EB-E5BA-4C11-A1A9-29A0E382F242}" type="presOf" srcId="{A42BF762-0593-403B-AE74-D6B3F0DE64D3}" destId="{0DCC551B-7622-431E-A694-90E238375C8B}" srcOrd="0" destOrd="1" presId="urn:microsoft.com/office/officeart/2005/8/layout/vList5"/>
    <dgm:cxn modelId="{E48AA0EE-652E-41F5-BDC6-81406F8BEB52}" srcId="{81F64102-9D9B-46C2-93B4-069BA1568722}" destId="{D81D41FF-DCAE-44E1-A08F-DD3417D8C019}" srcOrd="0" destOrd="0" parTransId="{AE4C2AF3-DC6E-492B-88EA-D7A5A9B4C5C8}" sibTransId="{D39C7553-8A56-4276-B5C3-B9EC6A6C664F}"/>
    <dgm:cxn modelId="{902EEEFE-F07D-4B4B-B9DD-D3445E564FDE}" srcId="{909E73EF-7995-4688-AF5F-1238F1DDAA9E}" destId="{D2EFF7B2-2531-439C-81CA-A3527D0E7480}" srcOrd="1" destOrd="0" parTransId="{67BBEA09-134A-4EAF-A0BA-5D797DE8D27D}" sibTransId="{F737F43F-A50D-4EC1-B789-7C9DB39A6211}"/>
    <dgm:cxn modelId="{31F811CF-0073-4EA1-88BD-C8735F044CD8}" type="presParOf" srcId="{FE412202-2F91-4426-8999-5F582F3B75D4}" destId="{75B3F2E8-50A1-497B-8BEC-A3E71C5B4AA8}" srcOrd="0" destOrd="0" presId="urn:microsoft.com/office/officeart/2005/8/layout/vList5"/>
    <dgm:cxn modelId="{659F10CB-8A0F-4B3F-A853-161961B433D6}" type="presParOf" srcId="{75B3F2E8-50A1-497B-8BEC-A3E71C5B4AA8}" destId="{C004A7B3-E3C4-4B00-83EB-21A0A58BCEEE}" srcOrd="0" destOrd="0" presId="urn:microsoft.com/office/officeart/2005/8/layout/vList5"/>
    <dgm:cxn modelId="{497B43C3-E110-467B-B4B4-EE10764596C8}" type="presParOf" srcId="{75B3F2E8-50A1-497B-8BEC-A3E71C5B4AA8}" destId="{61B536D1-2442-4873-B823-A4D564A0DBF0}" srcOrd="1" destOrd="0" presId="urn:microsoft.com/office/officeart/2005/8/layout/vList5"/>
    <dgm:cxn modelId="{7BFF450D-877F-4839-85D8-4EC4839CA396}" type="presParOf" srcId="{FE412202-2F91-4426-8999-5F582F3B75D4}" destId="{8EC05698-5578-407B-87A3-76A48722684C}" srcOrd="1" destOrd="0" presId="urn:microsoft.com/office/officeart/2005/8/layout/vList5"/>
    <dgm:cxn modelId="{DFAA5285-A6FE-4686-9253-1F95389BC22E}" type="presParOf" srcId="{FE412202-2F91-4426-8999-5F582F3B75D4}" destId="{101BC5D9-AF22-48F5-9202-BD3B368F67CD}" srcOrd="2" destOrd="0" presId="urn:microsoft.com/office/officeart/2005/8/layout/vList5"/>
    <dgm:cxn modelId="{FBB93D96-A4C9-4CCD-9FD7-8342A85D63ED}" type="presParOf" srcId="{101BC5D9-AF22-48F5-9202-BD3B368F67CD}" destId="{272D0544-EAA1-49CE-B039-594FC4D5354D}" srcOrd="0" destOrd="0" presId="urn:microsoft.com/office/officeart/2005/8/layout/vList5"/>
    <dgm:cxn modelId="{7A1E6CAE-2654-4A96-BF68-AD3A46B49B19}" type="presParOf" srcId="{101BC5D9-AF22-48F5-9202-BD3B368F67CD}" destId="{0DCC551B-7622-431E-A694-90E238375C8B}" srcOrd="1" destOrd="0" presId="urn:microsoft.com/office/officeart/2005/8/layout/vList5"/>
    <dgm:cxn modelId="{99A02E66-1B2B-4942-91DD-9C001E7042A1}" type="presParOf" srcId="{FE412202-2F91-4426-8999-5F582F3B75D4}" destId="{569F13DA-E1C8-456A-96F4-D73A2C3471C8}" srcOrd="3" destOrd="0" presId="urn:microsoft.com/office/officeart/2005/8/layout/vList5"/>
    <dgm:cxn modelId="{B8B52918-51C6-4002-B360-2DB4FE64350F}" type="presParOf" srcId="{FE412202-2F91-4426-8999-5F582F3B75D4}" destId="{C99D6C65-85CC-4F73-9B99-5363FE527A1D}" srcOrd="4" destOrd="0" presId="urn:microsoft.com/office/officeart/2005/8/layout/vList5"/>
    <dgm:cxn modelId="{BEC6D1B6-4659-4B7E-8DEE-EE6A032E1BB7}" type="presParOf" srcId="{C99D6C65-85CC-4F73-9B99-5363FE527A1D}" destId="{4D29A724-6D7B-4EF7-A36B-C2572D0BA2EB}" srcOrd="0" destOrd="0" presId="urn:microsoft.com/office/officeart/2005/8/layout/vList5"/>
    <dgm:cxn modelId="{05E21E77-46AD-40F0-A8F9-26968CB00093}" type="presParOf" srcId="{C99D6C65-85CC-4F73-9B99-5363FE527A1D}" destId="{9C328C58-AB8B-4A4C-9900-1903057EC4E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EB0E6-4EDA-4819-8A03-AE1FD0C47665}">
      <dsp:nvSpPr>
        <dsp:cNvPr id="0" name=""/>
        <dsp:cNvSpPr/>
      </dsp:nvSpPr>
      <dsp:spPr>
        <a:xfrm>
          <a:off x="190319" y="3017"/>
          <a:ext cx="1912901" cy="1147741"/>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Awarded by the ATO on request of your accountants</a:t>
          </a:r>
        </a:p>
      </dsp:txBody>
      <dsp:txXfrm>
        <a:off x="223935" y="36633"/>
        <a:ext cx="1845669" cy="1080509"/>
      </dsp:txXfrm>
    </dsp:sp>
    <dsp:sp modelId="{D79CA010-6654-498D-884F-BABFFBAA6FC3}">
      <dsp:nvSpPr>
        <dsp:cNvPr id="0" name=""/>
        <dsp:cNvSpPr/>
      </dsp:nvSpPr>
      <dsp:spPr>
        <a:xfrm>
          <a:off x="2271556" y="339688"/>
          <a:ext cx="405535" cy="4743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71556" y="434568"/>
        <a:ext cx="283875" cy="284639"/>
      </dsp:txXfrm>
    </dsp:sp>
    <dsp:sp modelId="{DA6525CC-C7F9-4DBB-9BBD-6CCA98C04A7F}">
      <dsp:nvSpPr>
        <dsp:cNvPr id="0" name=""/>
        <dsp:cNvSpPr/>
      </dsp:nvSpPr>
      <dsp:spPr>
        <a:xfrm>
          <a:off x="2868381" y="3017"/>
          <a:ext cx="1912901" cy="1147741"/>
        </a:xfrm>
        <a:prstGeom prst="roundRect">
          <a:avLst>
            <a:gd name="adj" fmla="val 10000"/>
          </a:avLst>
        </a:prstGeom>
        <a:solidFill>
          <a:schemeClr val="accent2">
            <a:hueOff val="-741071"/>
            <a:satOff val="3550"/>
            <a:lumOff val="328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Relevant if income comes only from members</a:t>
          </a:r>
        </a:p>
      </dsp:txBody>
      <dsp:txXfrm>
        <a:off x="2901997" y="36633"/>
        <a:ext cx="1845669" cy="1080509"/>
      </dsp:txXfrm>
    </dsp:sp>
    <dsp:sp modelId="{6285DC66-1D31-4BA7-A857-9EDDBFBCD59F}">
      <dsp:nvSpPr>
        <dsp:cNvPr id="0" name=""/>
        <dsp:cNvSpPr/>
      </dsp:nvSpPr>
      <dsp:spPr>
        <a:xfrm rot="5400000">
          <a:off x="3622065" y="1284662"/>
          <a:ext cx="405535" cy="474399"/>
        </a:xfrm>
        <a:prstGeom prst="rightArrow">
          <a:avLst>
            <a:gd name="adj1" fmla="val 60000"/>
            <a:gd name="adj2" fmla="val 50000"/>
          </a:avLst>
        </a:prstGeom>
        <a:solidFill>
          <a:schemeClr val="accent2">
            <a:hueOff val="-988095"/>
            <a:satOff val="4733"/>
            <a:lumOff val="437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682513" y="1319094"/>
        <a:ext cx="284639" cy="283875"/>
      </dsp:txXfrm>
    </dsp:sp>
    <dsp:sp modelId="{49A01708-7598-49DB-A34D-A604FFE9FDC9}">
      <dsp:nvSpPr>
        <dsp:cNvPr id="0" name=""/>
        <dsp:cNvSpPr/>
      </dsp:nvSpPr>
      <dsp:spPr>
        <a:xfrm>
          <a:off x="2868381" y="1915919"/>
          <a:ext cx="1912901" cy="1147741"/>
        </a:xfrm>
        <a:prstGeom prst="roundRect">
          <a:avLst>
            <a:gd name="adj" fmla="val 10000"/>
          </a:avLst>
        </a:prstGeom>
        <a:solidFill>
          <a:schemeClr val="accent2">
            <a:hueOff val="-1482143"/>
            <a:satOff val="7100"/>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Can be repealed by ATO</a:t>
          </a:r>
        </a:p>
      </dsp:txBody>
      <dsp:txXfrm>
        <a:off x="2901997" y="1949535"/>
        <a:ext cx="1845669" cy="1080509"/>
      </dsp:txXfrm>
    </dsp:sp>
    <dsp:sp modelId="{7CF8784A-2B4F-497B-A380-5EC8130B2844}">
      <dsp:nvSpPr>
        <dsp:cNvPr id="0" name=""/>
        <dsp:cNvSpPr/>
      </dsp:nvSpPr>
      <dsp:spPr>
        <a:xfrm rot="10800000">
          <a:off x="2294511" y="2252590"/>
          <a:ext cx="405535" cy="474399"/>
        </a:xfrm>
        <a:prstGeom prst="rightArrow">
          <a:avLst>
            <a:gd name="adj1" fmla="val 60000"/>
            <a:gd name="adj2" fmla="val 50000"/>
          </a:avLst>
        </a:prstGeom>
        <a:solidFill>
          <a:schemeClr val="accent2">
            <a:hueOff val="-1976191"/>
            <a:satOff val="9467"/>
            <a:lumOff val="875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416171" y="2347470"/>
        <a:ext cx="283875" cy="284639"/>
      </dsp:txXfrm>
    </dsp:sp>
    <dsp:sp modelId="{EF49F752-5053-4CD4-B037-D4682F5DF167}">
      <dsp:nvSpPr>
        <dsp:cNvPr id="0" name=""/>
        <dsp:cNvSpPr/>
      </dsp:nvSpPr>
      <dsp:spPr>
        <a:xfrm>
          <a:off x="190319" y="1915919"/>
          <a:ext cx="1912901" cy="1147741"/>
        </a:xfrm>
        <a:prstGeom prst="roundRect">
          <a:avLst>
            <a:gd name="adj" fmla="val 10000"/>
          </a:avLst>
        </a:prstGeom>
        <a:solidFill>
          <a:schemeClr val="accent2">
            <a:hueOff val="-2223214"/>
            <a:satOff val="10650"/>
            <a:lumOff val="98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Cost savings in accounting</a:t>
          </a:r>
        </a:p>
      </dsp:txBody>
      <dsp:txXfrm>
        <a:off x="223935" y="1949535"/>
        <a:ext cx="1845669" cy="1080509"/>
      </dsp:txXfrm>
    </dsp:sp>
    <dsp:sp modelId="{18D6C90B-2641-44E6-9B5E-89133084E341}">
      <dsp:nvSpPr>
        <dsp:cNvPr id="0" name=""/>
        <dsp:cNvSpPr/>
      </dsp:nvSpPr>
      <dsp:spPr>
        <a:xfrm rot="5400000">
          <a:off x="944002" y="3197564"/>
          <a:ext cx="405535" cy="474399"/>
        </a:xfrm>
        <a:prstGeom prst="rightArrow">
          <a:avLst>
            <a:gd name="adj1" fmla="val 60000"/>
            <a:gd name="adj2" fmla="val 50000"/>
          </a:avLst>
        </a:prstGeom>
        <a:solidFill>
          <a:schemeClr val="accent2">
            <a:hueOff val="-2964286"/>
            <a:satOff val="14200"/>
            <a:lumOff val="13137"/>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004450" y="3231996"/>
        <a:ext cx="284639" cy="283875"/>
      </dsp:txXfrm>
    </dsp:sp>
    <dsp:sp modelId="{738CB85C-B460-457B-B5D0-47D0BB973881}">
      <dsp:nvSpPr>
        <dsp:cNvPr id="0" name=""/>
        <dsp:cNvSpPr/>
      </dsp:nvSpPr>
      <dsp:spPr>
        <a:xfrm>
          <a:off x="190319" y="3828821"/>
          <a:ext cx="1912901" cy="1147741"/>
        </a:xfrm>
        <a:prstGeom prst="roundRect">
          <a:avLst>
            <a:gd name="adj" fmla="val 10000"/>
          </a:avLst>
        </a:prstGeom>
        <a:solidFill>
          <a:schemeClr val="accent2">
            <a:hueOff val="-2964286"/>
            <a:satOff val="14200"/>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Isn’t affected by registration for GST</a:t>
          </a:r>
        </a:p>
      </dsp:txBody>
      <dsp:txXfrm>
        <a:off x="223935" y="3862437"/>
        <a:ext cx="1845669" cy="1080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536D1-2442-4873-B823-A4D564A0DBF0}">
      <dsp:nvSpPr>
        <dsp:cNvPr id="0" name=""/>
        <dsp:cNvSpPr/>
      </dsp:nvSpPr>
      <dsp:spPr>
        <a:xfrm rot="5400000">
          <a:off x="2738790" y="995200"/>
          <a:ext cx="1283798" cy="3181825"/>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FF0000"/>
              </a:solidFill>
            </a:rPr>
            <a:t>Reporting &amp; Monitoring</a:t>
          </a:r>
        </a:p>
        <a:p>
          <a:pPr marL="228600" lvl="1" indent="-228600" algn="l" defTabSz="1111250">
            <a:lnSpc>
              <a:spcPct val="90000"/>
            </a:lnSpc>
            <a:spcBef>
              <a:spcPct val="0"/>
            </a:spcBef>
            <a:spcAft>
              <a:spcPct val="15000"/>
            </a:spcAft>
            <a:buChar char="•"/>
          </a:pPr>
          <a:r>
            <a:rPr lang="en-US" sz="2500" kern="1200" dirty="0"/>
            <a:t>Auditing</a:t>
          </a:r>
        </a:p>
      </dsp:txBody>
      <dsp:txXfrm rot="-5400000">
        <a:off x="1789777" y="2006883"/>
        <a:ext cx="3119155" cy="1158458"/>
      </dsp:txXfrm>
    </dsp:sp>
    <dsp:sp modelId="{C004A7B3-E3C4-4B00-83EB-21A0A58BCEEE}">
      <dsp:nvSpPr>
        <dsp:cNvPr id="0" name=""/>
        <dsp:cNvSpPr/>
      </dsp:nvSpPr>
      <dsp:spPr>
        <a:xfrm>
          <a:off x="0" y="1728193"/>
          <a:ext cx="1789777" cy="160474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Financial Monitoring</a:t>
          </a:r>
        </a:p>
      </dsp:txBody>
      <dsp:txXfrm>
        <a:off x="78337" y="1806530"/>
        <a:ext cx="1633103" cy="1448073"/>
      </dsp:txXfrm>
    </dsp:sp>
    <dsp:sp modelId="{0DCC551B-7622-431E-A694-90E238375C8B}">
      <dsp:nvSpPr>
        <dsp:cNvPr id="0" name=""/>
        <dsp:cNvSpPr/>
      </dsp:nvSpPr>
      <dsp:spPr>
        <a:xfrm rot="5400000">
          <a:off x="2738806" y="2597397"/>
          <a:ext cx="1283798" cy="3181794"/>
        </a:xfrm>
        <a:prstGeom prst="round2SameRect">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FF0000"/>
              </a:solidFill>
            </a:rPr>
            <a:t>Increasing Income</a:t>
          </a:r>
        </a:p>
        <a:p>
          <a:pPr marL="228600" lvl="1" indent="-228600" algn="l" defTabSz="1111250">
            <a:lnSpc>
              <a:spcPct val="90000"/>
            </a:lnSpc>
            <a:spcBef>
              <a:spcPct val="0"/>
            </a:spcBef>
            <a:spcAft>
              <a:spcPct val="15000"/>
            </a:spcAft>
            <a:buChar char="•"/>
          </a:pPr>
          <a:r>
            <a:rPr lang="en-US" sz="2500" kern="1200" dirty="0">
              <a:solidFill>
                <a:schemeClr val="tx1"/>
              </a:solidFill>
            </a:rPr>
            <a:t>Decreasing Expenses</a:t>
          </a:r>
        </a:p>
      </dsp:txBody>
      <dsp:txXfrm rot="-5400000">
        <a:off x="1789808" y="3609065"/>
        <a:ext cx="3119124" cy="1158458"/>
      </dsp:txXfrm>
    </dsp:sp>
    <dsp:sp modelId="{272D0544-EAA1-49CE-B039-594FC4D5354D}">
      <dsp:nvSpPr>
        <dsp:cNvPr id="0" name=""/>
        <dsp:cNvSpPr/>
      </dsp:nvSpPr>
      <dsp:spPr>
        <a:xfrm>
          <a:off x="0" y="3374833"/>
          <a:ext cx="1789777" cy="1604747"/>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Financial Performance</a:t>
          </a:r>
        </a:p>
      </dsp:txBody>
      <dsp:txXfrm>
        <a:off x="78337" y="3453170"/>
        <a:ext cx="1633103" cy="1448073"/>
      </dsp:txXfrm>
    </dsp:sp>
    <dsp:sp modelId="{9C328C58-AB8B-4A4C-9900-1903057EC4E6}">
      <dsp:nvSpPr>
        <dsp:cNvPr id="0" name=""/>
        <dsp:cNvSpPr/>
      </dsp:nvSpPr>
      <dsp:spPr>
        <a:xfrm rot="5400000">
          <a:off x="2731993" y="-811789"/>
          <a:ext cx="1283798" cy="3195419"/>
        </a:xfrm>
        <a:prstGeom prst="round2Same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FF0000"/>
              </a:solidFill>
            </a:rPr>
            <a:t>Budgeting</a:t>
          </a:r>
        </a:p>
        <a:p>
          <a:pPr marL="228600" lvl="1" indent="-228600" algn="l" defTabSz="1111250">
            <a:lnSpc>
              <a:spcPct val="90000"/>
            </a:lnSpc>
            <a:spcBef>
              <a:spcPct val="0"/>
            </a:spcBef>
            <a:spcAft>
              <a:spcPct val="15000"/>
            </a:spcAft>
            <a:buChar char="•"/>
          </a:pPr>
          <a:r>
            <a:rPr lang="en-US" sz="2500" kern="1200" dirty="0"/>
            <a:t>Investment Strategies</a:t>
          </a:r>
        </a:p>
      </dsp:txBody>
      <dsp:txXfrm rot="-5400000">
        <a:off x="1776183" y="206691"/>
        <a:ext cx="3132749" cy="1158458"/>
      </dsp:txXfrm>
    </dsp:sp>
    <dsp:sp modelId="{4D29A724-6D7B-4EF7-A36B-C2572D0BA2EB}">
      <dsp:nvSpPr>
        <dsp:cNvPr id="0" name=""/>
        <dsp:cNvSpPr/>
      </dsp:nvSpPr>
      <dsp:spPr>
        <a:xfrm>
          <a:off x="12028" y="0"/>
          <a:ext cx="1775794" cy="1604747"/>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Financial Planning</a:t>
          </a:r>
        </a:p>
      </dsp:txBody>
      <dsp:txXfrm>
        <a:off x="90365" y="78337"/>
        <a:ext cx="1619120" cy="1448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536D1-2442-4873-B823-A4D564A0DBF0}">
      <dsp:nvSpPr>
        <dsp:cNvPr id="0" name=""/>
        <dsp:cNvSpPr/>
      </dsp:nvSpPr>
      <dsp:spPr>
        <a:xfrm rot="5400000">
          <a:off x="2738790" y="995200"/>
          <a:ext cx="1283798" cy="3181825"/>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FF0000"/>
              </a:solidFill>
            </a:rPr>
            <a:t>Reporting &amp; Monitoring</a:t>
          </a:r>
        </a:p>
        <a:p>
          <a:pPr marL="228600" lvl="1" indent="-228600" algn="l" defTabSz="1111250">
            <a:lnSpc>
              <a:spcPct val="90000"/>
            </a:lnSpc>
            <a:spcBef>
              <a:spcPct val="0"/>
            </a:spcBef>
            <a:spcAft>
              <a:spcPct val="15000"/>
            </a:spcAft>
            <a:buChar char="•"/>
          </a:pPr>
          <a:r>
            <a:rPr lang="en-US" sz="2500" kern="1200" dirty="0"/>
            <a:t>Auditing</a:t>
          </a:r>
        </a:p>
      </dsp:txBody>
      <dsp:txXfrm rot="-5400000">
        <a:off x="1789777" y="2006883"/>
        <a:ext cx="3119155" cy="1158458"/>
      </dsp:txXfrm>
    </dsp:sp>
    <dsp:sp modelId="{C004A7B3-E3C4-4B00-83EB-21A0A58BCEEE}">
      <dsp:nvSpPr>
        <dsp:cNvPr id="0" name=""/>
        <dsp:cNvSpPr/>
      </dsp:nvSpPr>
      <dsp:spPr>
        <a:xfrm>
          <a:off x="0" y="1728193"/>
          <a:ext cx="1789777" cy="160474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Financial Monitoring</a:t>
          </a:r>
        </a:p>
      </dsp:txBody>
      <dsp:txXfrm>
        <a:off x="78337" y="1806530"/>
        <a:ext cx="1633103" cy="1448073"/>
      </dsp:txXfrm>
    </dsp:sp>
    <dsp:sp modelId="{0DCC551B-7622-431E-A694-90E238375C8B}">
      <dsp:nvSpPr>
        <dsp:cNvPr id="0" name=""/>
        <dsp:cNvSpPr/>
      </dsp:nvSpPr>
      <dsp:spPr>
        <a:xfrm rot="5400000">
          <a:off x="2738806" y="2597397"/>
          <a:ext cx="1283798" cy="3181794"/>
        </a:xfrm>
        <a:prstGeom prst="round2SameRect">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FF0000"/>
              </a:solidFill>
            </a:rPr>
            <a:t>Increasing Income</a:t>
          </a:r>
        </a:p>
        <a:p>
          <a:pPr marL="228600" lvl="1" indent="-228600" algn="l" defTabSz="1111250">
            <a:lnSpc>
              <a:spcPct val="90000"/>
            </a:lnSpc>
            <a:spcBef>
              <a:spcPct val="0"/>
            </a:spcBef>
            <a:spcAft>
              <a:spcPct val="15000"/>
            </a:spcAft>
            <a:buChar char="•"/>
          </a:pPr>
          <a:r>
            <a:rPr lang="en-US" sz="2500" kern="1200" dirty="0">
              <a:solidFill>
                <a:schemeClr val="tx1"/>
              </a:solidFill>
            </a:rPr>
            <a:t>Decreasing Expenses</a:t>
          </a:r>
        </a:p>
      </dsp:txBody>
      <dsp:txXfrm rot="-5400000">
        <a:off x="1789808" y="3609065"/>
        <a:ext cx="3119124" cy="1158458"/>
      </dsp:txXfrm>
    </dsp:sp>
    <dsp:sp modelId="{272D0544-EAA1-49CE-B039-594FC4D5354D}">
      <dsp:nvSpPr>
        <dsp:cNvPr id="0" name=""/>
        <dsp:cNvSpPr/>
      </dsp:nvSpPr>
      <dsp:spPr>
        <a:xfrm>
          <a:off x="0" y="3374833"/>
          <a:ext cx="1789777" cy="1604747"/>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Financial Performance</a:t>
          </a:r>
        </a:p>
      </dsp:txBody>
      <dsp:txXfrm>
        <a:off x="78337" y="3453170"/>
        <a:ext cx="1633103" cy="1448073"/>
      </dsp:txXfrm>
    </dsp:sp>
    <dsp:sp modelId="{9C328C58-AB8B-4A4C-9900-1903057EC4E6}">
      <dsp:nvSpPr>
        <dsp:cNvPr id="0" name=""/>
        <dsp:cNvSpPr/>
      </dsp:nvSpPr>
      <dsp:spPr>
        <a:xfrm rot="5400000">
          <a:off x="2731993" y="-811789"/>
          <a:ext cx="1283798" cy="3195419"/>
        </a:xfrm>
        <a:prstGeom prst="round2Same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FF0000"/>
              </a:solidFill>
            </a:rPr>
            <a:t>Budgeting</a:t>
          </a:r>
        </a:p>
        <a:p>
          <a:pPr marL="228600" lvl="1" indent="-228600" algn="l" defTabSz="1111250">
            <a:lnSpc>
              <a:spcPct val="90000"/>
            </a:lnSpc>
            <a:spcBef>
              <a:spcPct val="0"/>
            </a:spcBef>
            <a:spcAft>
              <a:spcPct val="15000"/>
            </a:spcAft>
            <a:buChar char="•"/>
          </a:pPr>
          <a:r>
            <a:rPr lang="en-US" sz="2500" kern="1200" dirty="0"/>
            <a:t>Investment Strategies</a:t>
          </a:r>
        </a:p>
      </dsp:txBody>
      <dsp:txXfrm rot="-5400000">
        <a:off x="1776183" y="206691"/>
        <a:ext cx="3132749" cy="1158458"/>
      </dsp:txXfrm>
    </dsp:sp>
    <dsp:sp modelId="{4D29A724-6D7B-4EF7-A36B-C2572D0BA2EB}">
      <dsp:nvSpPr>
        <dsp:cNvPr id="0" name=""/>
        <dsp:cNvSpPr/>
      </dsp:nvSpPr>
      <dsp:spPr>
        <a:xfrm>
          <a:off x="12028" y="0"/>
          <a:ext cx="1775794" cy="1604747"/>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Financial Planning</a:t>
          </a:r>
        </a:p>
      </dsp:txBody>
      <dsp:txXfrm>
        <a:off x="90365" y="78337"/>
        <a:ext cx="1619120" cy="1448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F86FB-9B67-4ADF-B9E0-CD70B9199EDD}">
      <dsp:nvSpPr>
        <dsp:cNvPr id="0" name=""/>
        <dsp:cNvSpPr/>
      </dsp:nvSpPr>
      <dsp:spPr>
        <a:xfrm>
          <a:off x="0" y="3781989"/>
          <a:ext cx="1803400" cy="310309"/>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92456" rIns="128258" bIns="92456" numCol="1" spcCol="1270" anchor="ctr" anchorCtr="0">
          <a:noAutofit/>
        </a:bodyPr>
        <a:lstStyle/>
        <a:p>
          <a:pPr marL="0" lvl="0" indent="0" algn="ctr" defTabSz="577850">
            <a:lnSpc>
              <a:spcPct val="90000"/>
            </a:lnSpc>
            <a:spcBef>
              <a:spcPct val="0"/>
            </a:spcBef>
            <a:spcAft>
              <a:spcPct val="35000"/>
            </a:spcAft>
            <a:buNone/>
          </a:pPr>
          <a:r>
            <a:rPr lang="en-US" sz="1300" kern="1200"/>
            <a:t>Prepare</a:t>
          </a:r>
        </a:p>
      </dsp:txBody>
      <dsp:txXfrm>
        <a:off x="0" y="3781989"/>
        <a:ext cx="1803400" cy="310309"/>
      </dsp:txXfrm>
    </dsp:sp>
    <dsp:sp modelId="{C808D33C-E6F8-4040-AA19-9FBAB99C3654}">
      <dsp:nvSpPr>
        <dsp:cNvPr id="0" name=""/>
        <dsp:cNvSpPr/>
      </dsp:nvSpPr>
      <dsp:spPr>
        <a:xfrm>
          <a:off x="1803399" y="3781989"/>
          <a:ext cx="5410200" cy="31030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39700" rIns="109744" bIns="139700" numCol="1" spcCol="1270" anchor="ctr" anchorCtr="0">
          <a:noAutofit/>
        </a:bodyPr>
        <a:lstStyle/>
        <a:p>
          <a:pPr marL="0" lvl="0" indent="0" algn="l" defTabSz="488950">
            <a:lnSpc>
              <a:spcPct val="90000"/>
            </a:lnSpc>
            <a:spcBef>
              <a:spcPct val="0"/>
            </a:spcBef>
            <a:spcAft>
              <a:spcPct val="35000"/>
            </a:spcAft>
            <a:buNone/>
          </a:pPr>
          <a:r>
            <a:rPr lang="en-US" sz="1100" kern="1200"/>
            <a:t>Prepare a policy on use of club resources</a:t>
          </a:r>
        </a:p>
      </dsp:txBody>
      <dsp:txXfrm>
        <a:off x="1803399" y="3781989"/>
        <a:ext cx="5410200" cy="310309"/>
      </dsp:txXfrm>
    </dsp:sp>
    <dsp:sp modelId="{2F11D8CD-3B24-4D0D-A40B-A4AC78EF9C87}">
      <dsp:nvSpPr>
        <dsp:cNvPr id="0" name=""/>
        <dsp:cNvSpPr/>
      </dsp:nvSpPr>
      <dsp:spPr>
        <a:xfrm rot="10800000">
          <a:off x="0" y="3309388"/>
          <a:ext cx="1803400" cy="477255"/>
        </a:xfrm>
        <a:prstGeom prst="upArrowCallout">
          <a:avLst>
            <a:gd name="adj1" fmla="val 5000"/>
            <a:gd name="adj2" fmla="val 10000"/>
            <a:gd name="adj3" fmla="val 15000"/>
            <a:gd name="adj4" fmla="val 64977"/>
          </a:avLst>
        </a:prstGeom>
        <a:solidFill>
          <a:schemeClr val="accent2">
            <a:hueOff val="-370536"/>
            <a:satOff val="1775"/>
            <a:lumOff val="1642"/>
            <a:alphaOff val="0"/>
          </a:schemeClr>
        </a:solidFill>
        <a:ln w="19050" cap="rnd" cmpd="sng" algn="ctr">
          <a:solidFill>
            <a:schemeClr val="accent2">
              <a:hueOff val="-370536"/>
              <a:satOff val="1775"/>
              <a:lumOff val="16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92456" rIns="128258" bIns="92456" numCol="1" spcCol="1270" anchor="ctr" anchorCtr="0">
          <a:noAutofit/>
        </a:bodyPr>
        <a:lstStyle/>
        <a:p>
          <a:pPr marL="0" lvl="0" indent="0" algn="ctr" defTabSz="577850">
            <a:lnSpc>
              <a:spcPct val="90000"/>
            </a:lnSpc>
            <a:spcBef>
              <a:spcPct val="0"/>
            </a:spcBef>
            <a:spcAft>
              <a:spcPct val="35000"/>
            </a:spcAft>
            <a:buNone/>
          </a:pPr>
          <a:r>
            <a:rPr lang="en-US" sz="1300" kern="1200"/>
            <a:t>Get</a:t>
          </a:r>
        </a:p>
      </dsp:txBody>
      <dsp:txXfrm rot="-10800000">
        <a:off x="0" y="3309388"/>
        <a:ext cx="1803400" cy="310216"/>
      </dsp:txXfrm>
    </dsp:sp>
    <dsp:sp modelId="{1277D559-B39E-4E47-BAD3-28DB9A16F5CF}">
      <dsp:nvSpPr>
        <dsp:cNvPr id="0" name=""/>
        <dsp:cNvSpPr/>
      </dsp:nvSpPr>
      <dsp:spPr>
        <a:xfrm>
          <a:off x="1803399" y="3309388"/>
          <a:ext cx="5410200" cy="310216"/>
        </a:xfrm>
        <a:prstGeom prst="rect">
          <a:avLst/>
        </a:prstGeom>
        <a:solidFill>
          <a:schemeClr val="accent2">
            <a:tint val="40000"/>
            <a:alpha val="90000"/>
            <a:hueOff val="-511480"/>
            <a:satOff val="5638"/>
            <a:lumOff val="537"/>
            <a:alphaOff val="0"/>
          </a:schemeClr>
        </a:solidFill>
        <a:ln w="19050" cap="rnd" cmpd="sng" algn="ctr">
          <a:solidFill>
            <a:schemeClr val="accent2">
              <a:tint val="40000"/>
              <a:alpha val="90000"/>
              <a:hueOff val="-511480"/>
              <a:satOff val="5638"/>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39700" rIns="109744" bIns="139700" numCol="1" spcCol="1270" anchor="ctr" anchorCtr="0">
          <a:noAutofit/>
        </a:bodyPr>
        <a:lstStyle/>
        <a:p>
          <a:pPr marL="0" lvl="0" indent="0" algn="l" defTabSz="488950">
            <a:lnSpc>
              <a:spcPct val="90000"/>
            </a:lnSpc>
            <a:spcBef>
              <a:spcPct val="0"/>
            </a:spcBef>
            <a:spcAft>
              <a:spcPct val="35000"/>
            </a:spcAft>
            <a:buNone/>
          </a:pPr>
          <a:r>
            <a:rPr lang="en-US" sz="1100" kern="1200"/>
            <a:t>Get volunteers to sign a list of what they have</a:t>
          </a:r>
        </a:p>
      </dsp:txBody>
      <dsp:txXfrm>
        <a:off x="1803399" y="3309388"/>
        <a:ext cx="5410200" cy="310216"/>
      </dsp:txXfrm>
    </dsp:sp>
    <dsp:sp modelId="{DCF0B5D9-6094-4F1C-A0BE-6FBF544EE4D0}">
      <dsp:nvSpPr>
        <dsp:cNvPr id="0" name=""/>
        <dsp:cNvSpPr/>
      </dsp:nvSpPr>
      <dsp:spPr>
        <a:xfrm rot="10800000">
          <a:off x="0" y="2836788"/>
          <a:ext cx="1803400" cy="477255"/>
        </a:xfrm>
        <a:prstGeom prst="upArrowCallout">
          <a:avLst>
            <a:gd name="adj1" fmla="val 5000"/>
            <a:gd name="adj2" fmla="val 10000"/>
            <a:gd name="adj3" fmla="val 15000"/>
            <a:gd name="adj4" fmla="val 64977"/>
          </a:avLst>
        </a:prstGeom>
        <a:solidFill>
          <a:schemeClr val="accent2">
            <a:hueOff val="-741071"/>
            <a:satOff val="3550"/>
            <a:lumOff val="3284"/>
            <a:alphaOff val="0"/>
          </a:schemeClr>
        </a:solidFill>
        <a:ln w="19050" cap="rnd" cmpd="sng" algn="ctr">
          <a:solidFill>
            <a:schemeClr val="accent2">
              <a:hueOff val="-741071"/>
              <a:satOff val="3550"/>
              <a:lumOff val="32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92456" rIns="128258" bIns="92456" numCol="1" spcCol="1270" anchor="ctr" anchorCtr="0">
          <a:noAutofit/>
        </a:bodyPr>
        <a:lstStyle/>
        <a:p>
          <a:pPr marL="0" lvl="0" indent="0" algn="ctr" defTabSz="577850">
            <a:lnSpc>
              <a:spcPct val="90000"/>
            </a:lnSpc>
            <a:spcBef>
              <a:spcPct val="0"/>
            </a:spcBef>
            <a:spcAft>
              <a:spcPct val="35000"/>
            </a:spcAft>
            <a:buNone/>
          </a:pPr>
          <a:r>
            <a:rPr lang="en-US" sz="1300" kern="1200"/>
            <a:t>Keep</a:t>
          </a:r>
        </a:p>
      </dsp:txBody>
      <dsp:txXfrm rot="-10800000">
        <a:off x="0" y="2836788"/>
        <a:ext cx="1803400" cy="310216"/>
      </dsp:txXfrm>
    </dsp:sp>
    <dsp:sp modelId="{8C66CA97-E671-4860-9071-C20E1D10827B}">
      <dsp:nvSpPr>
        <dsp:cNvPr id="0" name=""/>
        <dsp:cNvSpPr/>
      </dsp:nvSpPr>
      <dsp:spPr>
        <a:xfrm>
          <a:off x="1803399" y="2836788"/>
          <a:ext cx="5410200" cy="310216"/>
        </a:xfrm>
        <a:prstGeom prst="rect">
          <a:avLst/>
        </a:prstGeom>
        <a:solidFill>
          <a:schemeClr val="accent2">
            <a:tint val="40000"/>
            <a:alpha val="90000"/>
            <a:hueOff val="-1022960"/>
            <a:satOff val="11277"/>
            <a:lumOff val="1074"/>
            <a:alphaOff val="0"/>
          </a:schemeClr>
        </a:solidFill>
        <a:ln w="19050" cap="rnd" cmpd="sng" algn="ctr">
          <a:solidFill>
            <a:schemeClr val="accent2">
              <a:tint val="40000"/>
              <a:alpha val="90000"/>
              <a:hueOff val="-1022960"/>
              <a:satOff val="11277"/>
              <a:lumOff val="10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39700" rIns="109744" bIns="139700" numCol="1" spcCol="1270" anchor="ctr" anchorCtr="0">
          <a:noAutofit/>
        </a:bodyPr>
        <a:lstStyle/>
        <a:p>
          <a:pPr marL="0" lvl="0" indent="0" algn="l" defTabSz="488950">
            <a:lnSpc>
              <a:spcPct val="90000"/>
            </a:lnSpc>
            <a:spcBef>
              <a:spcPct val="0"/>
            </a:spcBef>
            <a:spcAft>
              <a:spcPct val="35000"/>
            </a:spcAft>
            <a:buNone/>
          </a:pPr>
          <a:r>
            <a:rPr lang="en-US" sz="1100" kern="1200"/>
            <a:t>Keep a “loan out” register of who has what equipment, uniforms etc</a:t>
          </a:r>
        </a:p>
      </dsp:txBody>
      <dsp:txXfrm>
        <a:off x="1803399" y="2836788"/>
        <a:ext cx="5410200" cy="310216"/>
      </dsp:txXfrm>
    </dsp:sp>
    <dsp:sp modelId="{035B4D85-3452-4AE8-9989-5DE1BA792D9F}">
      <dsp:nvSpPr>
        <dsp:cNvPr id="0" name=""/>
        <dsp:cNvSpPr/>
      </dsp:nvSpPr>
      <dsp:spPr>
        <a:xfrm rot="10800000">
          <a:off x="0" y="2364187"/>
          <a:ext cx="1803400" cy="477255"/>
        </a:xfrm>
        <a:prstGeom prst="upArrowCallout">
          <a:avLst>
            <a:gd name="adj1" fmla="val 5000"/>
            <a:gd name="adj2" fmla="val 10000"/>
            <a:gd name="adj3" fmla="val 15000"/>
            <a:gd name="adj4" fmla="val 64977"/>
          </a:avLst>
        </a:prstGeom>
        <a:solidFill>
          <a:schemeClr val="accent2">
            <a:hueOff val="-1111607"/>
            <a:satOff val="5325"/>
            <a:lumOff val="4926"/>
            <a:alphaOff val="0"/>
          </a:schemeClr>
        </a:solidFill>
        <a:ln w="19050" cap="rnd" cmpd="sng" algn="ctr">
          <a:solidFill>
            <a:schemeClr val="accent2">
              <a:hueOff val="-1111607"/>
              <a:satOff val="5325"/>
              <a:lumOff val="49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92456" rIns="128258" bIns="92456" numCol="1" spcCol="1270" anchor="ctr" anchorCtr="0">
          <a:noAutofit/>
        </a:bodyPr>
        <a:lstStyle/>
        <a:p>
          <a:pPr marL="0" lvl="0" indent="0" algn="ctr" defTabSz="577850">
            <a:lnSpc>
              <a:spcPct val="90000"/>
            </a:lnSpc>
            <a:spcBef>
              <a:spcPct val="0"/>
            </a:spcBef>
            <a:spcAft>
              <a:spcPct val="35000"/>
            </a:spcAft>
            <a:buNone/>
          </a:pPr>
          <a:r>
            <a:rPr lang="en-US" sz="1300" kern="1200"/>
            <a:t>Make</a:t>
          </a:r>
        </a:p>
      </dsp:txBody>
      <dsp:txXfrm rot="-10800000">
        <a:off x="0" y="2364187"/>
        <a:ext cx="1803400" cy="310216"/>
      </dsp:txXfrm>
    </dsp:sp>
    <dsp:sp modelId="{2391387F-F864-4F1E-AF64-BABC4307012C}">
      <dsp:nvSpPr>
        <dsp:cNvPr id="0" name=""/>
        <dsp:cNvSpPr/>
      </dsp:nvSpPr>
      <dsp:spPr>
        <a:xfrm>
          <a:off x="1803399" y="2364187"/>
          <a:ext cx="5410200" cy="310216"/>
        </a:xfrm>
        <a:prstGeom prst="rect">
          <a:avLst/>
        </a:prstGeom>
        <a:solidFill>
          <a:schemeClr val="accent2">
            <a:tint val="40000"/>
            <a:alpha val="90000"/>
            <a:hueOff val="-1534440"/>
            <a:satOff val="16915"/>
            <a:lumOff val="1611"/>
            <a:alphaOff val="0"/>
          </a:schemeClr>
        </a:solidFill>
        <a:ln w="19050" cap="rnd" cmpd="sng" algn="ctr">
          <a:solidFill>
            <a:schemeClr val="accent2">
              <a:tint val="40000"/>
              <a:alpha val="90000"/>
              <a:hueOff val="-1534440"/>
              <a:satOff val="16915"/>
              <a:lumOff val="16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39700" rIns="109744" bIns="139700" numCol="1" spcCol="1270" anchor="ctr" anchorCtr="0">
          <a:noAutofit/>
        </a:bodyPr>
        <a:lstStyle/>
        <a:p>
          <a:pPr marL="0" lvl="0" indent="0" algn="l" defTabSz="488950">
            <a:lnSpc>
              <a:spcPct val="90000"/>
            </a:lnSpc>
            <a:spcBef>
              <a:spcPct val="0"/>
            </a:spcBef>
            <a:spcAft>
              <a:spcPct val="35000"/>
            </a:spcAft>
            <a:buNone/>
          </a:pPr>
          <a:r>
            <a:rPr lang="en-US" sz="1100" kern="1200"/>
            <a:t>Make sure new purchases are added to the asset register if necessary</a:t>
          </a:r>
        </a:p>
      </dsp:txBody>
      <dsp:txXfrm>
        <a:off x="1803399" y="2364187"/>
        <a:ext cx="5410200" cy="310216"/>
      </dsp:txXfrm>
    </dsp:sp>
    <dsp:sp modelId="{3A390CAC-FFCE-4A1C-9E74-310BD56BABD9}">
      <dsp:nvSpPr>
        <dsp:cNvPr id="0" name=""/>
        <dsp:cNvSpPr/>
      </dsp:nvSpPr>
      <dsp:spPr>
        <a:xfrm rot="10800000">
          <a:off x="0" y="1891586"/>
          <a:ext cx="1803400" cy="477255"/>
        </a:xfrm>
        <a:prstGeom prst="upArrowCallout">
          <a:avLst>
            <a:gd name="adj1" fmla="val 5000"/>
            <a:gd name="adj2" fmla="val 10000"/>
            <a:gd name="adj3" fmla="val 15000"/>
            <a:gd name="adj4" fmla="val 64977"/>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92456" rIns="128258" bIns="92456" numCol="1" spcCol="1270" anchor="ctr" anchorCtr="0">
          <a:noAutofit/>
        </a:bodyPr>
        <a:lstStyle/>
        <a:p>
          <a:pPr marL="0" lvl="0" indent="0" algn="ctr" defTabSz="577850">
            <a:lnSpc>
              <a:spcPct val="90000"/>
            </a:lnSpc>
            <a:spcBef>
              <a:spcPct val="0"/>
            </a:spcBef>
            <a:spcAft>
              <a:spcPct val="35000"/>
            </a:spcAft>
            <a:buNone/>
          </a:pPr>
          <a:r>
            <a:rPr lang="en-US" sz="1300" kern="1200"/>
            <a:t>Use</a:t>
          </a:r>
        </a:p>
      </dsp:txBody>
      <dsp:txXfrm rot="-10800000">
        <a:off x="0" y="1891586"/>
        <a:ext cx="1803400" cy="310216"/>
      </dsp:txXfrm>
    </dsp:sp>
    <dsp:sp modelId="{E02B91E0-B138-4060-A301-2D38410F0A80}">
      <dsp:nvSpPr>
        <dsp:cNvPr id="0" name=""/>
        <dsp:cNvSpPr/>
      </dsp:nvSpPr>
      <dsp:spPr>
        <a:xfrm>
          <a:off x="1803399" y="1891586"/>
          <a:ext cx="5410200" cy="310216"/>
        </a:xfrm>
        <a:prstGeom prst="rect">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39700" rIns="109744" bIns="139700" numCol="1" spcCol="1270" anchor="ctr" anchorCtr="0">
          <a:noAutofit/>
        </a:bodyPr>
        <a:lstStyle/>
        <a:p>
          <a:pPr marL="0" lvl="0" indent="0" algn="l" defTabSz="488950">
            <a:lnSpc>
              <a:spcPct val="90000"/>
            </a:lnSpc>
            <a:spcBef>
              <a:spcPct val="0"/>
            </a:spcBef>
            <a:spcAft>
              <a:spcPct val="35000"/>
            </a:spcAft>
            <a:buNone/>
          </a:pPr>
          <a:r>
            <a:rPr lang="en-US" sz="1100" kern="1200"/>
            <a:t>Use Year To Date reporting</a:t>
          </a:r>
        </a:p>
      </dsp:txBody>
      <dsp:txXfrm>
        <a:off x="1803399" y="1891586"/>
        <a:ext cx="5410200" cy="310216"/>
      </dsp:txXfrm>
    </dsp:sp>
    <dsp:sp modelId="{DE42B324-9E62-447E-8861-D2F98B7A079D}">
      <dsp:nvSpPr>
        <dsp:cNvPr id="0" name=""/>
        <dsp:cNvSpPr/>
      </dsp:nvSpPr>
      <dsp:spPr>
        <a:xfrm rot="10800000">
          <a:off x="0" y="1418985"/>
          <a:ext cx="1803400" cy="477255"/>
        </a:xfrm>
        <a:prstGeom prst="upArrowCallout">
          <a:avLst>
            <a:gd name="adj1" fmla="val 5000"/>
            <a:gd name="adj2" fmla="val 10000"/>
            <a:gd name="adj3" fmla="val 15000"/>
            <a:gd name="adj4" fmla="val 64977"/>
          </a:avLst>
        </a:prstGeom>
        <a:solidFill>
          <a:schemeClr val="accent2">
            <a:hueOff val="-1852679"/>
            <a:satOff val="8875"/>
            <a:lumOff val="8211"/>
            <a:alphaOff val="0"/>
          </a:schemeClr>
        </a:solidFill>
        <a:ln w="19050" cap="rnd" cmpd="sng" algn="ctr">
          <a:solidFill>
            <a:schemeClr val="accent2">
              <a:hueOff val="-1852679"/>
              <a:satOff val="8875"/>
              <a:lumOff val="82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92456" rIns="128258" bIns="92456" numCol="1" spcCol="1270" anchor="ctr" anchorCtr="0">
          <a:noAutofit/>
        </a:bodyPr>
        <a:lstStyle/>
        <a:p>
          <a:pPr marL="0" lvl="0" indent="0" algn="ctr" defTabSz="577850">
            <a:lnSpc>
              <a:spcPct val="90000"/>
            </a:lnSpc>
            <a:spcBef>
              <a:spcPct val="0"/>
            </a:spcBef>
            <a:spcAft>
              <a:spcPct val="35000"/>
            </a:spcAft>
            <a:buNone/>
          </a:pPr>
          <a:r>
            <a:rPr lang="en-US" sz="1300" kern="1200"/>
            <a:t>Record</a:t>
          </a:r>
        </a:p>
      </dsp:txBody>
      <dsp:txXfrm rot="-10800000">
        <a:off x="0" y="1418985"/>
        <a:ext cx="1803400" cy="310216"/>
      </dsp:txXfrm>
    </dsp:sp>
    <dsp:sp modelId="{95465B5E-8D16-4639-A882-5E3B36E7ACDF}">
      <dsp:nvSpPr>
        <dsp:cNvPr id="0" name=""/>
        <dsp:cNvSpPr/>
      </dsp:nvSpPr>
      <dsp:spPr>
        <a:xfrm>
          <a:off x="1803399" y="1418985"/>
          <a:ext cx="5410200" cy="310216"/>
        </a:xfrm>
        <a:prstGeom prst="rect">
          <a:avLst/>
        </a:prstGeom>
        <a:solidFill>
          <a:schemeClr val="accent2">
            <a:tint val="40000"/>
            <a:alpha val="90000"/>
            <a:hueOff val="-2557400"/>
            <a:satOff val="28192"/>
            <a:lumOff val="2685"/>
            <a:alphaOff val="0"/>
          </a:schemeClr>
        </a:solidFill>
        <a:ln w="19050" cap="rnd" cmpd="sng" algn="ctr">
          <a:solidFill>
            <a:schemeClr val="accent2">
              <a:tint val="40000"/>
              <a:alpha val="90000"/>
              <a:hueOff val="-2557400"/>
              <a:satOff val="28192"/>
              <a:lumOff val="26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39700" rIns="109744" bIns="139700" numCol="1" spcCol="1270" anchor="ctr" anchorCtr="0">
          <a:noAutofit/>
        </a:bodyPr>
        <a:lstStyle/>
        <a:p>
          <a:pPr marL="0" lvl="0" indent="0" algn="l" defTabSz="488950">
            <a:lnSpc>
              <a:spcPct val="90000"/>
            </a:lnSpc>
            <a:spcBef>
              <a:spcPct val="0"/>
            </a:spcBef>
            <a:spcAft>
              <a:spcPct val="35000"/>
            </a:spcAft>
            <a:buNone/>
          </a:pPr>
          <a:r>
            <a:rPr lang="en-US" sz="1100" kern="1200"/>
            <a:t>Carefully record what you owe &amp; what people owe you</a:t>
          </a:r>
        </a:p>
      </dsp:txBody>
      <dsp:txXfrm>
        <a:off x="1803399" y="1418985"/>
        <a:ext cx="5410200" cy="310216"/>
      </dsp:txXfrm>
    </dsp:sp>
    <dsp:sp modelId="{4E276272-29FA-405E-A3DD-464D5FECCCA4}">
      <dsp:nvSpPr>
        <dsp:cNvPr id="0" name=""/>
        <dsp:cNvSpPr/>
      </dsp:nvSpPr>
      <dsp:spPr>
        <a:xfrm rot="10800000">
          <a:off x="0" y="946384"/>
          <a:ext cx="1803400" cy="477255"/>
        </a:xfrm>
        <a:prstGeom prst="upArrowCallout">
          <a:avLst>
            <a:gd name="adj1" fmla="val 5000"/>
            <a:gd name="adj2" fmla="val 10000"/>
            <a:gd name="adj3" fmla="val 15000"/>
            <a:gd name="adj4" fmla="val 64977"/>
          </a:avLst>
        </a:prstGeom>
        <a:solidFill>
          <a:schemeClr val="accent2">
            <a:hueOff val="-2223214"/>
            <a:satOff val="10650"/>
            <a:lumOff val="9853"/>
            <a:alphaOff val="0"/>
          </a:schemeClr>
        </a:solidFill>
        <a:ln w="19050" cap="rnd" cmpd="sng" algn="ctr">
          <a:solidFill>
            <a:schemeClr val="accent2">
              <a:hueOff val="-2223214"/>
              <a:satOff val="10650"/>
              <a:lumOff val="98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92456" rIns="128258" bIns="92456" numCol="1" spcCol="1270" anchor="ctr" anchorCtr="0">
          <a:noAutofit/>
        </a:bodyPr>
        <a:lstStyle/>
        <a:p>
          <a:pPr marL="0" lvl="0" indent="0" algn="ctr" defTabSz="577850">
            <a:lnSpc>
              <a:spcPct val="90000"/>
            </a:lnSpc>
            <a:spcBef>
              <a:spcPct val="0"/>
            </a:spcBef>
            <a:spcAft>
              <a:spcPct val="35000"/>
            </a:spcAft>
            <a:buNone/>
          </a:pPr>
          <a:r>
            <a:rPr lang="en-US" sz="1300" kern="1200"/>
            <a:t>Produce</a:t>
          </a:r>
        </a:p>
      </dsp:txBody>
      <dsp:txXfrm rot="-10800000">
        <a:off x="0" y="946384"/>
        <a:ext cx="1803400" cy="310216"/>
      </dsp:txXfrm>
    </dsp:sp>
    <dsp:sp modelId="{0A317BFE-1DBB-4F24-9F5F-F4FED6FD9414}">
      <dsp:nvSpPr>
        <dsp:cNvPr id="0" name=""/>
        <dsp:cNvSpPr/>
      </dsp:nvSpPr>
      <dsp:spPr>
        <a:xfrm>
          <a:off x="1803399" y="946384"/>
          <a:ext cx="5410200" cy="310216"/>
        </a:xfrm>
        <a:prstGeom prst="rect">
          <a:avLst/>
        </a:prstGeom>
        <a:solidFill>
          <a:schemeClr val="accent2">
            <a:tint val="40000"/>
            <a:alpha val="90000"/>
            <a:hueOff val="-3068879"/>
            <a:satOff val="33830"/>
            <a:lumOff val="3222"/>
            <a:alphaOff val="0"/>
          </a:schemeClr>
        </a:solidFill>
        <a:ln w="19050" cap="rnd" cmpd="sng" algn="ctr">
          <a:solidFill>
            <a:schemeClr val="accent2">
              <a:tint val="40000"/>
              <a:alpha val="90000"/>
              <a:hueOff val="-3068879"/>
              <a:satOff val="33830"/>
              <a:lumOff val="32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39700" rIns="109744" bIns="139700" numCol="1" spcCol="1270" anchor="ctr" anchorCtr="0">
          <a:noAutofit/>
        </a:bodyPr>
        <a:lstStyle/>
        <a:p>
          <a:pPr marL="0" lvl="0" indent="0" algn="l" defTabSz="488950">
            <a:lnSpc>
              <a:spcPct val="90000"/>
            </a:lnSpc>
            <a:spcBef>
              <a:spcPct val="0"/>
            </a:spcBef>
            <a:spcAft>
              <a:spcPct val="35000"/>
            </a:spcAft>
            <a:buNone/>
          </a:pPr>
          <a:r>
            <a:rPr lang="en-US" sz="1100" kern="1200"/>
            <a:t>Produce a profit &amp; loss each month to show performance</a:t>
          </a:r>
        </a:p>
      </dsp:txBody>
      <dsp:txXfrm>
        <a:off x="1803399" y="946384"/>
        <a:ext cx="5410200" cy="310216"/>
      </dsp:txXfrm>
    </dsp:sp>
    <dsp:sp modelId="{EBF4B04C-7635-4E0C-B8B0-AFBEADDAEB2A}">
      <dsp:nvSpPr>
        <dsp:cNvPr id="0" name=""/>
        <dsp:cNvSpPr/>
      </dsp:nvSpPr>
      <dsp:spPr>
        <a:xfrm rot="10800000">
          <a:off x="0" y="473784"/>
          <a:ext cx="1803400" cy="477255"/>
        </a:xfrm>
        <a:prstGeom prst="upArrowCallout">
          <a:avLst>
            <a:gd name="adj1" fmla="val 5000"/>
            <a:gd name="adj2" fmla="val 10000"/>
            <a:gd name="adj3" fmla="val 15000"/>
            <a:gd name="adj4" fmla="val 64977"/>
          </a:avLst>
        </a:prstGeom>
        <a:solidFill>
          <a:schemeClr val="accent2">
            <a:hueOff val="-2593750"/>
            <a:satOff val="12425"/>
            <a:lumOff val="11495"/>
            <a:alphaOff val="0"/>
          </a:schemeClr>
        </a:solidFill>
        <a:ln w="19050" cap="rnd" cmpd="sng" algn="ctr">
          <a:solidFill>
            <a:schemeClr val="accent2">
              <a:hueOff val="-2593750"/>
              <a:satOff val="12425"/>
              <a:lumOff val="114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92456" rIns="128258" bIns="92456" numCol="1" spcCol="1270" anchor="ctr" anchorCtr="0">
          <a:noAutofit/>
        </a:bodyPr>
        <a:lstStyle/>
        <a:p>
          <a:pPr marL="0" lvl="0" indent="0" algn="ctr" defTabSz="577850">
            <a:lnSpc>
              <a:spcPct val="90000"/>
            </a:lnSpc>
            <a:spcBef>
              <a:spcPct val="0"/>
            </a:spcBef>
            <a:spcAft>
              <a:spcPct val="35000"/>
            </a:spcAft>
            <a:buNone/>
          </a:pPr>
          <a:r>
            <a:rPr lang="en-US" sz="1300" kern="1200"/>
            <a:t>Cash</a:t>
          </a:r>
        </a:p>
      </dsp:txBody>
      <dsp:txXfrm rot="-10800000">
        <a:off x="0" y="473784"/>
        <a:ext cx="1803400" cy="310216"/>
      </dsp:txXfrm>
    </dsp:sp>
    <dsp:sp modelId="{5F6DD6F7-968B-4752-8B76-521E980AA48A}">
      <dsp:nvSpPr>
        <dsp:cNvPr id="0" name=""/>
        <dsp:cNvSpPr/>
      </dsp:nvSpPr>
      <dsp:spPr>
        <a:xfrm>
          <a:off x="1803399" y="473784"/>
          <a:ext cx="5410200" cy="310216"/>
        </a:xfrm>
        <a:prstGeom prst="rect">
          <a:avLst/>
        </a:prstGeom>
        <a:solidFill>
          <a:schemeClr val="accent2">
            <a:tint val="40000"/>
            <a:alpha val="90000"/>
            <a:hueOff val="-3580359"/>
            <a:satOff val="39469"/>
            <a:lumOff val="3759"/>
            <a:alphaOff val="0"/>
          </a:schemeClr>
        </a:solidFill>
        <a:ln w="19050" cap="rnd" cmpd="sng" algn="ctr">
          <a:solidFill>
            <a:schemeClr val="accent2">
              <a:tint val="40000"/>
              <a:alpha val="90000"/>
              <a:hueOff val="-3580359"/>
              <a:satOff val="39469"/>
              <a:lumOff val="3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39700" rIns="109744" bIns="139700" numCol="1" spcCol="1270" anchor="ctr" anchorCtr="0">
          <a:noAutofit/>
        </a:bodyPr>
        <a:lstStyle/>
        <a:p>
          <a:pPr marL="0" lvl="0" indent="0" algn="l" defTabSz="488950">
            <a:lnSpc>
              <a:spcPct val="90000"/>
            </a:lnSpc>
            <a:spcBef>
              <a:spcPct val="0"/>
            </a:spcBef>
            <a:spcAft>
              <a:spcPct val="35000"/>
            </a:spcAft>
            <a:buNone/>
          </a:pPr>
          <a:r>
            <a:rPr lang="en-US" sz="1100" kern="1200"/>
            <a:t>Cash book to record payments &amp; banking</a:t>
          </a:r>
        </a:p>
      </dsp:txBody>
      <dsp:txXfrm>
        <a:off x="1803399" y="473784"/>
        <a:ext cx="5410200" cy="310216"/>
      </dsp:txXfrm>
    </dsp:sp>
    <dsp:sp modelId="{CFE506E0-EA49-4002-BDA7-35F845F30FBC}">
      <dsp:nvSpPr>
        <dsp:cNvPr id="0" name=""/>
        <dsp:cNvSpPr/>
      </dsp:nvSpPr>
      <dsp:spPr>
        <a:xfrm rot="10800000">
          <a:off x="0" y="1183"/>
          <a:ext cx="1803400" cy="477255"/>
        </a:xfrm>
        <a:prstGeom prst="upArrowCallout">
          <a:avLst>
            <a:gd name="adj1" fmla="val 5000"/>
            <a:gd name="adj2" fmla="val 10000"/>
            <a:gd name="adj3" fmla="val 15000"/>
            <a:gd name="adj4" fmla="val 64977"/>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92456" rIns="128258" bIns="92456" numCol="1" spcCol="1270" anchor="ctr" anchorCtr="0">
          <a:noAutofit/>
        </a:bodyPr>
        <a:lstStyle/>
        <a:p>
          <a:pPr marL="0" lvl="0" indent="0" algn="ctr" defTabSz="577850">
            <a:lnSpc>
              <a:spcPct val="90000"/>
            </a:lnSpc>
            <a:spcBef>
              <a:spcPct val="0"/>
            </a:spcBef>
            <a:spcAft>
              <a:spcPct val="35000"/>
            </a:spcAft>
            <a:buNone/>
          </a:pPr>
          <a:r>
            <a:rPr lang="en-US" sz="1300" kern="1200"/>
            <a:t>Use</a:t>
          </a:r>
        </a:p>
      </dsp:txBody>
      <dsp:txXfrm rot="-10800000">
        <a:off x="0" y="1183"/>
        <a:ext cx="1803400" cy="310216"/>
      </dsp:txXfrm>
    </dsp:sp>
    <dsp:sp modelId="{D80312C5-CE16-4C03-B57D-ACB6A2CE67F6}">
      <dsp:nvSpPr>
        <dsp:cNvPr id="0" name=""/>
        <dsp:cNvSpPr/>
      </dsp:nvSpPr>
      <dsp:spPr>
        <a:xfrm>
          <a:off x="1803399" y="1183"/>
          <a:ext cx="5410200" cy="310216"/>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39700" rIns="109744" bIns="139700" numCol="1" spcCol="1270" anchor="ctr" anchorCtr="0">
          <a:noAutofit/>
        </a:bodyPr>
        <a:lstStyle/>
        <a:p>
          <a:pPr marL="0" lvl="0" indent="0" algn="l" defTabSz="488950">
            <a:lnSpc>
              <a:spcPct val="90000"/>
            </a:lnSpc>
            <a:spcBef>
              <a:spcPct val="0"/>
            </a:spcBef>
            <a:spcAft>
              <a:spcPct val="35000"/>
            </a:spcAft>
            <a:buNone/>
          </a:pPr>
          <a:r>
            <a:rPr lang="en-US" sz="1100" kern="1200"/>
            <a:t>Use either computerised or manual system</a:t>
          </a:r>
        </a:p>
      </dsp:txBody>
      <dsp:txXfrm>
        <a:off x="1803399" y="1183"/>
        <a:ext cx="5410200" cy="310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536D1-2442-4873-B823-A4D564A0DBF0}">
      <dsp:nvSpPr>
        <dsp:cNvPr id="0" name=""/>
        <dsp:cNvSpPr/>
      </dsp:nvSpPr>
      <dsp:spPr>
        <a:xfrm rot="5400000">
          <a:off x="2738790" y="995200"/>
          <a:ext cx="1283798" cy="3181825"/>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FF0000"/>
              </a:solidFill>
            </a:rPr>
            <a:t>Reporting &amp; Monitoring</a:t>
          </a:r>
        </a:p>
        <a:p>
          <a:pPr marL="228600" lvl="1" indent="-228600" algn="l" defTabSz="1111250">
            <a:lnSpc>
              <a:spcPct val="90000"/>
            </a:lnSpc>
            <a:spcBef>
              <a:spcPct val="0"/>
            </a:spcBef>
            <a:spcAft>
              <a:spcPct val="15000"/>
            </a:spcAft>
            <a:buChar char="•"/>
          </a:pPr>
          <a:r>
            <a:rPr lang="en-US" sz="2500" kern="1200" dirty="0"/>
            <a:t>Auditing</a:t>
          </a:r>
        </a:p>
      </dsp:txBody>
      <dsp:txXfrm rot="-5400000">
        <a:off x="1789777" y="2006883"/>
        <a:ext cx="3119155" cy="1158458"/>
      </dsp:txXfrm>
    </dsp:sp>
    <dsp:sp modelId="{C004A7B3-E3C4-4B00-83EB-21A0A58BCEEE}">
      <dsp:nvSpPr>
        <dsp:cNvPr id="0" name=""/>
        <dsp:cNvSpPr/>
      </dsp:nvSpPr>
      <dsp:spPr>
        <a:xfrm>
          <a:off x="0" y="1728193"/>
          <a:ext cx="1789777" cy="160474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Financial Monitoring</a:t>
          </a:r>
        </a:p>
      </dsp:txBody>
      <dsp:txXfrm>
        <a:off x="78337" y="1806530"/>
        <a:ext cx="1633103" cy="1448073"/>
      </dsp:txXfrm>
    </dsp:sp>
    <dsp:sp modelId="{0DCC551B-7622-431E-A694-90E238375C8B}">
      <dsp:nvSpPr>
        <dsp:cNvPr id="0" name=""/>
        <dsp:cNvSpPr/>
      </dsp:nvSpPr>
      <dsp:spPr>
        <a:xfrm rot="5400000">
          <a:off x="2738806" y="2597397"/>
          <a:ext cx="1283798" cy="3181794"/>
        </a:xfrm>
        <a:prstGeom prst="round2SameRect">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FF0000"/>
              </a:solidFill>
            </a:rPr>
            <a:t>Increasing Income</a:t>
          </a:r>
        </a:p>
        <a:p>
          <a:pPr marL="228600" lvl="1" indent="-228600" algn="l" defTabSz="1111250">
            <a:lnSpc>
              <a:spcPct val="90000"/>
            </a:lnSpc>
            <a:spcBef>
              <a:spcPct val="0"/>
            </a:spcBef>
            <a:spcAft>
              <a:spcPct val="15000"/>
            </a:spcAft>
            <a:buChar char="•"/>
          </a:pPr>
          <a:r>
            <a:rPr lang="en-US" sz="2500" kern="1200" dirty="0">
              <a:solidFill>
                <a:schemeClr val="tx1"/>
              </a:solidFill>
            </a:rPr>
            <a:t>Decreasing Expenses</a:t>
          </a:r>
        </a:p>
      </dsp:txBody>
      <dsp:txXfrm rot="-5400000">
        <a:off x="1789808" y="3609065"/>
        <a:ext cx="3119124" cy="1158458"/>
      </dsp:txXfrm>
    </dsp:sp>
    <dsp:sp modelId="{272D0544-EAA1-49CE-B039-594FC4D5354D}">
      <dsp:nvSpPr>
        <dsp:cNvPr id="0" name=""/>
        <dsp:cNvSpPr/>
      </dsp:nvSpPr>
      <dsp:spPr>
        <a:xfrm>
          <a:off x="0" y="3374833"/>
          <a:ext cx="1789777" cy="1604747"/>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Financial Performance</a:t>
          </a:r>
        </a:p>
      </dsp:txBody>
      <dsp:txXfrm>
        <a:off x="78337" y="3453170"/>
        <a:ext cx="1633103" cy="1448073"/>
      </dsp:txXfrm>
    </dsp:sp>
    <dsp:sp modelId="{9C328C58-AB8B-4A4C-9900-1903057EC4E6}">
      <dsp:nvSpPr>
        <dsp:cNvPr id="0" name=""/>
        <dsp:cNvSpPr/>
      </dsp:nvSpPr>
      <dsp:spPr>
        <a:xfrm rot="5400000">
          <a:off x="2731993" y="-811789"/>
          <a:ext cx="1283798" cy="3195419"/>
        </a:xfrm>
        <a:prstGeom prst="round2Same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FF0000"/>
              </a:solidFill>
            </a:rPr>
            <a:t>Budgeting</a:t>
          </a:r>
        </a:p>
        <a:p>
          <a:pPr marL="228600" lvl="1" indent="-228600" algn="l" defTabSz="1111250">
            <a:lnSpc>
              <a:spcPct val="90000"/>
            </a:lnSpc>
            <a:spcBef>
              <a:spcPct val="0"/>
            </a:spcBef>
            <a:spcAft>
              <a:spcPct val="15000"/>
            </a:spcAft>
            <a:buChar char="•"/>
          </a:pPr>
          <a:r>
            <a:rPr lang="en-US" sz="2500" kern="1200" dirty="0"/>
            <a:t>Investment Strategies</a:t>
          </a:r>
        </a:p>
      </dsp:txBody>
      <dsp:txXfrm rot="-5400000">
        <a:off x="1776183" y="206691"/>
        <a:ext cx="3132749" cy="1158458"/>
      </dsp:txXfrm>
    </dsp:sp>
    <dsp:sp modelId="{4D29A724-6D7B-4EF7-A36B-C2572D0BA2EB}">
      <dsp:nvSpPr>
        <dsp:cNvPr id="0" name=""/>
        <dsp:cNvSpPr/>
      </dsp:nvSpPr>
      <dsp:spPr>
        <a:xfrm>
          <a:off x="12028" y="0"/>
          <a:ext cx="1775794" cy="1604747"/>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Financial Planning</a:t>
          </a:r>
        </a:p>
      </dsp:txBody>
      <dsp:txXfrm>
        <a:off x="90365" y="78337"/>
        <a:ext cx="1619120" cy="14480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406" cy="497333"/>
          </a:xfrm>
          <a:prstGeom prst="rect">
            <a:avLst/>
          </a:prstGeom>
        </p:spPr>
        <p:txBody>
          <a:bodyPr vert="horz" lIns="88194" tIns="44097" rIns="88194" bIns="44097" rtlCol="0"/>
          <a:lstStyle>
            <a:lvl1pPr algn="l">
              <a:defRPr sz="1200"/>
            </a:lvl1pPr>
          </a:lstStyle>
          <a:p>
            <a:endParaRPr lang="en-AU"/>
          </a:p>
        </p:txBody>
      </p:sp>
      <p:sp>
        <p:nvSpPr>
          <p:cNvPr id="3" name="Date Placeholder 2"/>
          <p:cNvSpPr>
            <a:spLocks noGrp="1"/>
          </p:cNvSpPr>
          <p:nvPr>
            <p:ph type="dt" sz="quarter" idx="1"/>
          </p:nvPr>
        </p:nvSpPr>
        <p:spPr>
          <a:xfrm>
            <a:off x="3850750" y="1"/>
            <a:ext cx="2945405" cy="497333"/>
          </a:xfrm>
          <a:prstGeom prst="rect">
            <a:avLst/>
          </a:prstGeom>
        </p:spPr>
        <p:txBody>
          <a:bodyPr vert="horz" lIns="88194" tIns="44097" rIns="88194" bIns="44097" rtlCol="0"/>
          <a:lstStyle>
            <a:lvl1pPr algn="r">
              <a:defRPr sz="1200"/>
            </a:lvl1pPr>
          </a:lstStyle>
          <a:p>
            <a:fld id="{2F75F845-22C3-49A5-B84E-212B1C15088C}" type="datetimeFigureOut">
              <a:rPr lang="en-AU" smtClean="0"/>
              <a:t>2/06/2020</a:t>
            </a:fld>
            <a:endParaRPr lang="en-AU"/>
          </a:p>
        </p:txBody>
      </p:sp>
      <p:sp>
        <p:nvSpPr>
          <p:cNvPr id="4" name="Footer Placeholder 3"/>
          <p:cNvSpPr>
            <a:spLocks noGrp="1"/>
          </p:cNvSpPr>
          <p:nvPr>
            <p:ph type="ftr" sz="quarter" idx="2"/>
          </p:nvPr>
        </p:nvSpPr>
        <p:spPr>
          <a:xfrm>
            <a:off x="1" y="9429305"/>
            <a:ext cx="2945406" cy="497333"/>
          </a:xfrm>
          <a:prstGeom prst="rect">
            <a:avLst/>
          </a:prstGeom>
        </p:spPr>
        <p:txBody>
          <a:bodyPr vert="horz" lIns="88194" tIns="44097" rIns="88194" bIns="44097" rtlCol="0" anchor="b"/>
          <a:lstStyle>
            <a:lvl1pPr algn="l">
              <a:defRPr sz="1200"/>
            </a:lvl1pPr>
          </a:lstStyle>
          <a:p>
            <a:endParaRPr lang="en-AU"/>
          </a:p>
        </p:txBody>
      </p:sp>
      <p:sp>
        <p:nvSpPr>
          <p:cNvPr id="5" name="Slide Number Placeholder 4"/>
          <p:cNvSpPr>
            <a:spLocks noGrp="1"/>
          </p:cNvSpPr>
          <p:nvPr>
            <p:ph type="sldNum" sz="quarter" idx="3"/>
          </p:nvPr>
        </p:nvSpPr>
        <p:spPr>
          <a:xfrm>
            <a:off x="3850750" y="9429305"/>
            <a:ext cx="2945405" cy="497333"/>
          </a:xfrm>
          <a:prstGeom prst="rect">
            <a:avLst/>
          </a:prstGeom>
        </p:spPr>
        <p:txBody>
          <a:bodyPr vert="horz" lIns="88194" tIns="44097" rIns="88194" bIns="44097" rtlCol="0" anchor="b"/>
          <a:lstStyle>
            <a:lvl1pPr algn="r">
              <a:defRPr sz="1200"/>
            </a:lvl1pPr>
          </a:lstStyle>
          <a:p>
            <a:fld id="{30C594B1-B331-43AB-8394-1831BF621C2B}" type="slidenum">
              <a:rPr lang="en-AU" smtClean="0"/>
              <a:t>‹#›</a:t>
            </a:fld>
            <a:endParaRPr lang="en-AU"/>
          </a:p>
        </p:txBody>
      </p:sp>
    </p:spTree>
    <p:extLst>
      <p:ext uri="{BB962C8B-B14F-4D97-AF65-F5344CB8AC3E}">
        <p14:creationId xmlns:p14="http://schemas.microsoft.com/office/powerpoint/2010/main" val="13223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58" tIns="47779" rIns="95558" bIns="47779" rtlCol="0"/>
          <a:lstStyle>
            <a:lvl1pPr algn="l">
              <a:defRPr sz="1300"/>
            </a:lvl1pPr>
          </a:lstStyle>
          <a:p>
            <a:endParaRPr lang="en-AU"/>
          </a:p>
        </p:txBody>
      </p:sp>
      <p:sp>
        <p:nvSpPr>
          <p:cNvPr id="3" name="Date Placeholder 2"/>
          <p:cNvSpPr>
            <a:spLocks noGrp="1"/>
          </p:cNvSpPr>
          <p:nvPr>
            <p:ph type="dt" idx="1"/>
          </p:nvPr>
        </p:nvSpPr>
        <p:spPr>
          <a:xfrm>
            <a:off x="3850443" y="1"/>
            <a:ext cx="2945659" cy="496332"/>
          </a:xfrm>
          <a:prstGeom prst="rect">
            <a:avLst/>
          </a:prstGeom>
        </p:spPr>
        <p:txBody>
          <a:bodyPr vert="horz" lIns="95558" tIns="47779" rIns="95558" bIns="47779" rtlCol="0"/>
          <a:lstStyle>
            <a:lvl1pPr algn="r">
              <a:defRPr sz="1300"/>
            </a:lvl1pPr>
          </a:lstStyle>
          <a:p>
            <a:fld id="{8797C6ED-26A8-454F-9E0F-0A01AC84B647}" type="datetimeFigureOut">
              <a:rPr lang="en-AU" smtClean="0"/>
              <a:t>2/06/2020</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8" tIns="47779" rIns="95558" bIns="47779"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58" tIns="47779" rIns="95558" bIns="477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6332"/>
          </a:xfrm>
          <a:prstGeom prst="rect">
            <a:avLst/>
          </a:prstGeom>
        </p:spPr>
        <p:txBody>
          <a:bodyPr vert="horz" lIns="95558" tIns="47779" rIns="95558" bIns="47779" rtlCol="0" anchor="b"/>
          <a:lstStyle>
            <a:lvl1pPr algn="l">
              <a:defRPr sz="1300"/>
            </a:lvl1pPr>
          </a:lstStyle>
          <a:p>
            <a:endParaRPr lang="en-AU"/>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58" tIns="47779" rIns="95558" bIns="47779" rtlCol="0" anchor="b"/>
          <a:lstStyle>
            <a:lvl1pPr algn="r">
              <a:defRPr sz="1300"/>
            </a:lvl1pPr>
          </a:lstStyle>
          <a:p>
            <a:fld id="{F70C9BE7-0333-4EC0-B044-90753BA3D05C}" type="slidenum">
              <a:rPr lang="en-AU" smtClean="0"/>
              <a:t>‹#›</a:t>
            </a:fld>
            <a:endParaRPr lang="en-AU"/>
          </a:p>
        </p:txBody>
      </p:sp>
    </p:spTree>
    <p:extLst>
      <p:ext uri="{BB962C8B-B14F-4D97-AF65-F5344CB8AC3E}">
        <p14:creationId xmlns:p14="http://schemas.microsoft.com/office/powerpoint/2010/main" val="360129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4DA2B-4A3C-4B58-B309-A0827E99E9E2}" type="slidenum">
              <a:rPr lang="en-US"/>
              <a:pPr/>
              <a:t>8</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05951" y="4714654"/>
            <a:ext cx="4985773" cy="4466755"/>
          </a:xfrm>
        </p:spPr>
        <p:txBody>
          <a:bodyPr/>
          <a:lstStyle/>
          <a:p>
            <a:r>
              <a:rPr lang="en-US"/>
              <a:t>Must keep</a:t>
            </a:r>
          </a:p>
          <a:p>
            <a:r>
              <a:rPr lang="en-US"/>
              <a:t>Cash book or statement of all moneys received and paid (general Ledger)</a:t>
            </a:r>
          </a:p>
          <a:p>
            <a:r>
              <a:rPr lang="en-US"/>
              <a:t>Receipt book in duplicate, consecutively numbered</a:t>
            </a:r>
          </a:p>
          <a:p>
            <a:r>
              <a:rPr lang="en-US"/>
              <a:t>A register of official receipt books</a:t>
            </a:r>
          </a:p>
          <a:p>
            <a:r>
              <a:rPr lang="en-US"/>
              <a:t>Bank statements</a:t>
            </a:r>
          </a:p>
          <a:p>
            <a:r>
              <a:rPr lang="en-US"/>
              <a:t>Register of members</a:t>
            </a:r>
          </a:p>
          <a:p>
            <a:r>
              <a:rPr lang="en-US"/>
              <a:t>Register of assets</a:t>
            </a:r>
          </a:p>
          <a:p>
            <a:r>
              <a:rPr lang="en-US"/>
              <a:t>Petty Cash Book</a:t>
            </a:r>
          </a:p>
          <a:p>
            <a:r>
              <a:rPr lang="en-US"/>
              <a:t>Minute book</a:t>
            </a:r>
          </a:p>
          <a:p>
            <a:r>
              <a:rPr lang="en-US"/>
              <a:t>Supporting documents</a:t>
            </a:r>
          </a:p>
          <a:p>
            <a:r>
              <a:rPr lang="en-US"/>
              <a:t>Wage records</a:t>
            </a:r>
          </a:p>
          <a:p>
            <a:endParaRPr lang="en-US"/>
          </a:p>
          <a:p>
            <a:endParaRPr lang="en-US"/>
          </a:p>
          <a:p>
            <a:r>
              <a:rPr lang="en-US"/>
              <a:t>Expenditure ratification by the committee is required.  Should show cheque numbers, payee and amounts.</a:t>
            </a:r>
            <a:endParaRPr lang="en-AU"/>
          </a:p>
        </p:txBody>
      </p:sp>
    </p:spTree>
    <p:extLst>
      <p:ext uri="{BB962C8B-B14F-4D97-AF65-F5344CB8AC3E}">
        <p14:creationId xmlns:p14="http://schemas.microsoft.com/office/powerpoint/2010/main" val="269061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248836" name="Slide Number Placeholder 3"/>
          <p:cNvSpPr>
            <a:spLocks noGrp="1"/>
          </p:cNvSpPr>
          <p:nvPr>
            <p:ph type="sldNum" sz="quarter" idx="5"/>
          </p:nvPr>
        </p:nvSpPr>
        <p:spPr/>
        <p:txBody>
          <a:bodyPr/>
          <a:lstStyle/>
          <a:p>
            <a:pPr>
              <a:defRPr/>
            </a:pPr>
            <a:fld id="{27E10CFE-6281-4254-9752-64A5004158B5}" type="slidenum">
              <a:rPr lang="en-US" smtClean="0"/>
              <a:pPr>
                <a:defRPr/>
              </a:pPr>
              <a:t>9</a:t>
            </a:fld>
            <a:endParaRPr lang="en-US"/>
          </a:p>
        </p:txBody>
      </p:sp>
    </p:spTree>
    <p:extLst>
      <p:ext uri="{BB962C8B-B14F-4D97-AF65-F5344CB8AC3E}">
        <p14:creationId xmlns:p14="http://schemas.microsoft.com/office/powerpoint/2010/main" val="343586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203780" name="Slide Number Placeholder 3"/>
          <p:cNvSpPr>
            <a:spLocks noGrp="1"/>
          </p:cNvSpPr>
          <p:nvPr>
            <p:ph type="sldNum" sz="quarter" idx="5"/>
          </p:nvPr>
        </p:nvSpPr>
        <p:spPr/>
        <p:txBody>
          <a:bodyPr/>
          <a:lstStyle/>
          <a:p>
            <a:pPr>
              <a:defRPr/>
            </a:pPr>
            <a:fld id="{2163D124-CDCA-4A28-BE54-1ABFF3ED22C1}" type="slidenum">
              <a:rPr lang="en-US" smtClean="0"/>
              <a:pPr>
                <a:defRPr/>
              </a:pPr>
              <a:t>11</a:t>
            </a:fld>
            <a:endParaRPr lang="en-US"/>
          </a:p>
        </p:txBody>
      </p:sp>
    </p:spTree>
    <p:extLst>
      <p:ext uri="{BB962C8B-B14F-4D97-AF65-F5344CB8AC3E}">
        <p14:creationId xmlns:p14="http://schemas.microsoft.com/office/powerpoint/2010/main" val="230991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4DA2B-4A3C-4B58-B309-A0827E99E9E2}" type="slidenum">
              <a:rPr lang="en-US"/>
              <a:pPr/>
              <a:t>14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05951" y="4714654"/>
            <a:ext cx="4985773" cy="4466755"/>
          </a:xfrm>
        </p:spPr>
        <p:txBody>
          <a:bodyPr/>
          <a:lstStyle/>
          <a:p>
            <a:r>
              <a:rPr lang="en-US"/>
              <a:t>Must keep</a:t>
            </a:r>
          </a:p>
          <a:p>
            <a:r>
              <a:rPr lang="en-US"/>
              <a:t>Cash book or statement of all moneys received and paid (general Ledger)</a:t>
            </a:r>
          </a:p>
          <a:p>
            <a:r>
              <a:rPr lang="en-US"/>
              <a:t>Receipt book in duplicate, consecutively numbered</a:t>
            </a:r>
          </a:p>
          <a:p>
            <a:r>
              <a:rPr lang="en-US"/>
              <a:t>A register of official receipt books</a:t>
            </a:r>
          </a:p>
          <a:p>
            <a:r>
              <a:rPr lang="en-US"/>
              <a:t>Bank statements</a:t>
            </a:r>
          </a:p>
          <a:p>
            <a:r>
              <a:rPr lang="en-US"/>
              <a:t>Register of members</a:t>
            </a:r>
          </a:p>
          <a:p>
            <a:r>
              <a:rPr lang="en-US"/>
              <a:t>Register of assets</a:t>
            </a:r>
          </a:p>
          <a:p>
            <a:r>
              <a:rPr lang="en-US"/>
              <a:t>Petty Cash Book</a:t>
            </a:r>
          </a:p>
          <a:p>
            <a:r>
              <a:rPr lang="en-US"/>
              <a:t>Minute book</a:t>
            </a:r>
          </a:p>
          <a:p>
            <a:r>
              <a:rPr lang="en-US"/>
              <a:t>Supporting documents</a:t>
            </a:r>
          </a:p>
          <a:p>
            <a:r>
              <a:rPr lang="en-US"/>
              <a:t>Wage records</a:t>
            </a:r>
          </a:p>
          <a:p>
            <a:endParaRPr lang="en-US"/>
          </a:p>
          <a:p>
            <a:endParaRPr lang="en-US"/>
          </a:p>
          <a:p>
            <a:r>
              <a:rPr lang="en-US"/>
              <a:t>Expenditure ratification by the committee is required.  Should show cheque numbers, payee and amounts.</a:t>
            </a:r>
            <a:endParaRPr lang="en-AU"/>
          </a:p>
        </p:txBody>
      </p:sp>
    </p:spTree>
    <p:extLst>
      <p:ext uri="{BB962C8B-B14F-4D97-AF65-F5344CB8AC3E}">
        <p14:creationId xmlns:p14="http://schemas.microsoft.com/office/powerpoint/2010/main" val="369345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6" name="Picture 25">
            <a:extLst>
              <a:ext uri="{FF2B5EF4-FFF2-40B4-BE49-F238E27FC236}">
                <a16:creationId xmlns:a16="http://schemas.microsoft.com/office/drawing/2014/main" id="{F9AF376B-F0C3-46ED-BD61-B6A459B407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92878">
            <a:off x="-401701" y="-259276"/>
            <a:ext cx="1478689" cy="1244089"/>
          </a:xfrm>
          <a:prstGeom prst="rect">
            <a:avLst/>
          </a:prstGeom>
        </p:spPr>
      </p:pic>
      <p:pic>
        <p:nvPicPr>
          <p:cNvPr id="27" name="Picture 26">
            <a:extLst>
              <a:ext uri="{FF2B5EF4-FFF2-40B4-BE49-F238E27FC236}">
                <a16:creationId xmlns:a16="http://schemas.microsoft.com/office/drawing/2014/main" id="{574113A8-3840-4A5E-916E-E944FD812D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424914">
            <a:off x="6451310" y="261669"/>
            <a:ext cx="4166181" cy="3505200"/>
          </a:xfrm>
          <a:prstGeom prst="rect">
            <a:avLst/>
          </a:prstGeom>
        </p:spPr>
      </p:pic>
    </p:spTree>
    <p:extLst>
      <p:ext uri="{BB962C8B-B14F-4D97-AF65-F5344CB8AC3E}">
        <p14:creationId xmlns:p14="http://schemas.microsoft.com/office/powerpoint/2010/main" val="119813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917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36289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469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0623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7998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70DDF080-5E8C-48AD-84E5-6C08B304C14E}" type="datetimeFigureOut">
              <a:rPr lang="en-US" dirty="0"/>
              <a:t>6/2/2020</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733618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752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gradFill flip="none" rotWithShape="1">
          <a:gsLst>
            <a:gs pos="0">
              <a:srgbClr val="8DC63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6" name="Text Placeholder 5"/>
          <p:cNvSpPr>
            <a:spLocks noGrp="1"/>
          </p:cNvSpPr>
          <p:nvPr>
            <p:ph type="body" sz="quarter" idx="10" hasCustomPrompt="1"/>
          </p:nvPr>
        </p:nvSpPr>
        <p:spPr>
          <a:xfrm>
            <a:off x="3352800" y="3962400"/>
            <a:ext cx="5715000" cy="762000"/>
          </a:xfrm>
          <a:prstGeom prst="rect">
            <a:avLst/>
          </a:prstGeom>
        </p:spPr>
        <p:txBody>
          <a:bodyPr/>
          <a:lstStyle>
            <a:lvl1pPr marL="0" indent="0" algn="r">
              <a:buNone/>
              <a:defRPr sz="2000" i="1">
                <a:solidFill>
                  <a:srgbClr val="594A42"/>
                </a:solidFill>
                <a:latin typeface="Arial Narrow" pitchFamily="34" charset="0"/>
              </a:defRPr>
            </a:lvl1pPr>
          </a:lstStyle>
          <a:p>
            <a:pPr lvl="0"/>
            <a:r>
              <a:rPr lang="en-US" sz="2000" i="1" dirty="0">
                <a:latin typeface="Arial Narrow" pitchFamily="34" charset="0"/>
              </a:rPr>
              <a:t>Insert Subtext HERE</a:t>
            </a:r>
            <a:endParaRPr lang="en-AU" dirty="0"/>
          </a:p>
        </p:txBody>
      </p:sp>
    </p:spTree>
    <p:extLst>
      <p:ext uri="{BB962C8B-B14F-4D97-AF65-F5344CB8AC3E}">
        <p14:creationId xmlns:p14="http://schemas.microsoft.com/office/powerpoint/2010/main" val="47066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617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3462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085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8" name="Footer Placeholder 7"/>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00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4" name="Footer Placeholder 3"/>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869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3" name="Footer Placeholder 2"/>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247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70DDF080-5E8C-48AD-84E5-6C08B304C14E}" type="datetimeFigureOut">
              <a:rPr lang="en-US" dirty="0"/>
              <a:t>6/2/2020</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130347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6/2/2020</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168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91552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13768" y="1895627"/>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a:extLst>
              <a:ext uri="{FF2B5EF4-FFF2-40B4-BE49-F238E27FC236}">
                <a16:creationId xmlns:a16="http://schemas.microsoft.com/office/drawing/2014/main" id="{E81374AA-41BB-48ED-85D1-E60938864D2D}"/>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83445" y="6005817"/>
            <a:ext cx="1088874" cy="990600"/>
          </a:xfrm>
          <a:prstGeom prst="rect">
            <a:avLst/>
          </a:prstGeom>
        </p:spPr>
      </p:pic>
      <p:pic>
        <p:nvPicPr>
          <p:cNvPr id="19" name="Picture 18">
            <a:extLst>
              <a:ext uri="{FF2B5EF4-FFF2-40B4-BE49-F238E27FC236}">
                <a16:creationId xmlns:a16="http://schemas.microsoft.com/office/drawing/2014/main" id="{C182F944-6147-4693-B657-C9CDF7319A5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4045" y="6046245"/>
            <a:ext cx="2990850" cy="737743"/>
          </a:xfrm>
          <a:prstGeom prst="rect">
            <a:avLst/>
          </a:prstGeom>
        </p:spPr>
      </p:pic>
      <p:pic>
        <p:nvPicPr>
          <p:cNvPr id="20" name="Picture 19">
            <a:extLst>
              <a:ext uri="{FF2B5EF4-FFF2-40B4-BE49-F238E27FC236}">
                <a16:creationId xmlns:a16="http://schemas.microsoft.com/office/drawing/2014/main" id="{D0E871B6-48CB-42EF-8B23-7ADEE944022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2424914">
            <a:off x="6451310" y="261669"/>
            <a:ext cx="4166181" cy="3505200"/>
          </a:xfrm>
          <a:prstGeom prst="rect">
            <a:avLst/>
          </a:prstGeom>
        </p:spPr>
      </p:pic>
      <p:pic>
        <p:nvPicPr>
          <p:cNvPr id="21" name="Picture 20">
            <a:extLst>
              <a:ext uri="{FF2B5EF4-FFF2-40B4-BE49-F238E27FC236}">
                <a16:creationId xmlns:a16="http://schemas.microsoft.com/office/drawing/2014/main" id="{A8DC1F22-689A-45EE-AAA3-DBA8B0DCC820}"/>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rot="17392878">
            <a:off x="-401701" y="-259276"/>
            <a:ext cx="1478689" cy="1244089"/>
          </a:xfrm>
          <a:prstGeom prst="rect">
            <a:avLst/>
          </a:prstGeom>
        </p:spPr>
      </p:pic>
      <p:sp>
        <p:nvSpPr>
          <p:cNvPr id="22" name="Rectangle 21">
            <a:extLst>
              <a:ext uri="{FF2B5EF4-FFF2-40B4-BE49-F238E27FC236}">
                <a16:creationId xmlns:a16="http://schemas.microsoft.com/office/drawing/2014/main" id="{BBC2893E-1FE0-4AA0-A296-BBDC05088AA1}"/>
              </a:ext>
            </a:extLst>
          </p:cNvPr>
          <p:cNvSpPr/>
          <p:nvPr userDrawn="1"/>
        </p:nvSpPr>
        <p:spPr>
          <a:xfrm>
            <a:off x="4164895" y="6158217"/>
            <a:ext cx="4933950" cy="685800"/>
          </a:xfrm>
          <a:prstGeom prst="rect">
            <a:avLst/>
          </a:prstGeom>
          <a:solidFill>
            <a:srgbClr val="594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171676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to.gov.au/General/COVID-19/Support-for-not-for-profits/" TargetMode="External"/><Relationship Id="rId2" Type="http://schemas.openxmlformats.org/officeDocument/2006/relationships/hyperlink" Target="https://www.ato.gov.au/General/JobKeeper-Payment/Not-for-profits-and-charities/" TargetMode="External"/><Relationship Id="rId1" Type="http://schemas.openxmlformats.org/officeDocument/2006/relationships/slideLayout" Target="../slideLayouts/slideLayout2.xml"/><Relationship Id="rId5" Type="http://schemas.openxmlformats.org/officeDocument/2006/relationships/hyperlink" Target="https://www.ato.gov.au/General/JobKeeper-Payment/In-detail/JobKeeper-tests/Election-to-exclude-government-grants-from-turnover-for-charities/" TargetMode="External"/><Relationship Id="rId4" Type="http://schemas.openxmlformats.org/officeDocument/2006/relationships/hyperlink" Target="https://www.ato.gov.au/General/JobKeeper-Payment/In-detail/JobKeeper-tests/Turnover-test-for-universitie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arts.gov.au/funding-and-support/regional-arts-fun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ommbank.com.au/latest/coronavirus.html" TargetMode="External"/><Relationship Id="rId2" Type="http://schemas.openxmlformats.org/officeDocument/2006/relationships/hyperlink" Target="https://www.ausbanking.org.au/banks-small-business-relief-package/" TargetMode="External"/><Relationship Id="rId1" Type="http://schemas.openxmlformats.org/officeDocument/2006/relationships/slideLayout" Target="../slideLayouts/slideLayout2.xml"/><Relationship Id="rId6" Type="http://schemas.openxmlformats.org/officeDocument/2006/relationships/hyperlink" Target="https://www.anz.com.au/business/covid-19/" TargetMode="External"/><Relationship Id="rId5" Type="http://schemas.openxmlformats.org/officeDocument/2006/relationships/hyperlink" Target="https://www.westpac.com.au/help/disaster-relief/coronavirus/business/" TargetMode="External"/><Relationship Id="rId4" Type="http://schemas.openxmlformats.org/officeDocument/2006/relationships/hyperlink" Target="https://www.nab.com.au/personal/customer-support/covid19-help/business-suppor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143" y="2924944"/>
            <a:ext cx="6223146" cy="936104"/>
          </a:xfrm>
        </p:spPr>
        <p:txBody>
          <a:bodyPr>
            <a:normAutofit fontScale="90000"/>
          </a:bodyPr>
          <a:lstStyle/>
          <a:p>
            <a:r>
              <a:rPr lang="en-AU" b="1" dirty="0">
                <a:solidFill>
                  <a:schemeClr val="tx1"/>
                </a:solidFill>
              </a:rPr>
              <a:t>Managing Money and Laws In An Ever-Changing Framework </a:t>
            </a:r>
            <a:endParaRPr lang="en-AU" dirty="0">
              <a:solidFill>
                <a:schemeClr val="tx1"/>
              </a:solidFill>
            </a:endParaRPr>
          </a:p>
        </p:txBody>
      </p:sp>
      <p:pic>
        <p:nvPicPr>
          <p:cNvPr id="5" name="Picture 4" descr="A picture containing clipart&#10;&#10;Description generated with very high confidence">
            <a:extLst>
              <a:ext uri="{FF2B5EF4-FFF2-40B4-BE49-F238E27FC236}">
                <a16:creationId xmlns:a16="http://schemas.microsoft.com/office/drawing/2014/main" id="{0509284B-3276-4C6B-B818-E5C4078B0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143" y="1988840"/>
            <a:ext cx="4248472" cy="610718"/>
          </a:xfrm>
          <a:prstGeom prst="rect">
            <a:avLst/>
          </a:prstGeom>
        </p:spPr>
      </p:pic>
    </p:spTree>
    <p:extLst>
      <p:ext uri="{BB962C8B-B14F-4D97-AF65-F5344CB8AC3E}">
        <p14:creationId xmlns:p14="http://schemas.microsoft.com/office/powerpoint/2010/main" val="138175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82600" y="816638"/>
            <a:ext cx="2525519" cy="5224724"/>
          </a:xfrm>
        </p:spPr>
        <p:txBody>
          <a:bodyPr anchor="ctr">
            <a:normAutofit/>
          </a:bodyPr>
          <a:lstStyle/>
          <a:p>
            <a:r>
              <a:rPr lang="en-US" dirty="0"/>
              <a:t>Whose Money Is It Anyway?</a:t>
            </a:r>
          </a:p>
        </p:txBody>
      </p:sp>
      <p:cxnSp>
        <p:nvCxnSpPr>
          <p:cNvPr id="72" name="Straight Connector 7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555" name="Rectangle 3"/>
          <p:cNvSpPr>
            <a:spLocks noGrp="1" noChangeArrowheads="1"/>
          </p:cNvSpPr>
          <p:nvPr>
            <p:ph idx="1"/>
          </p:nvPr>
        </p:nvSpPr>
        <p:spPr>
          <a:xfrm>
            <a:off x="3490721" y="816638"/>
            <a:ext cx="3464779" cy="5224724"/>
          </a:xfrm>
        </p:spPr>
        <p:txBody>
          <a:bodyPr anchor="ctr">
            <a:normAutofit/>
          </a:bodyPr>
          <a:lstStyle/>
          <a:p>
            <a:pPr>
              <a:buFont typeface="Wingdings" pitchFamily="2" charset="2"/>
              <a:buNone/>
            </a:pPr>
            <a:r>
              <a:rPr lang="en-US" dirty="0"/>
              <a:t>Your Committee responsibilities in managing finances.</a:t>
            </a:r>
          </a:p>
          <a:p>
            <a:pPr>
              <a:buFont typeface="Wingdings" pitchFamily="2" charset="2"/>
              <a:buNone/>
            </a:pPr>
            <a:r>
              <a:rPr lang="en-US" dirty="0"/>
              <a:t>			</a:t>
            </a:r>
          </a:p>
          <a:p>
            <a:pPr>
              <a:buFont typeface="Wingdings" pitchFamily="2" charset="2"/>
              <a:buNone/>
            </a:pPr>
            <a:r>
              <a:rPr lang="en-US" dirty="0"/>
              <a:t>	Corporations &amp; Association’s Law</a:t>
            </a:r>
          </a:p>
          <a:p>
            <a:pPr lvl="1"/>
            <a:r>
              <a:rPr lang="en-US" dirty="0">
                <a:latin typeface="Arial Narrow" pitchFamily="34" charset="0"/>
                <a:cs typeface="Times New Roman" pitchFamily="18" charset="0"/>
              </a:rPr>
              <a:t>Duty to act in the interest of the members, so should operate independently and free from influence</a:t>
            </a:r>
          </a:p>
          <a:p>
            <a:pPr lvl="1"/>
            <a:r>
              <a:rPr lang="en-US" dirty="0">
                <a:latin typeface="Arial Narrow" pitchFamily="34" charset="0"/>
                <a:cs typeface="Times New Roman" pitchFamily="18" charset="0"/>
              </a:rPr>
              <a:t>Act in good faith</a:t>
            </a:r>
          </a:p>
          <a:p>
            <a:pPr lvl="1"/>
            <a:r>
              <a:rPr lang="en-US" dirty="0">
                <a:latin typeface="Arial Narrow" pitchFamily="34" charset="0"/>
                <a:cs typeface="Times New Roman" pitchFamily="18" charset="0"/>
              </a:rPr>
              <a:t>Exercise due care &amp; diligence</a:t>
            </a:r>
          </a:p>
          <a:p>
            <a:pPr lvl="1"/>
            <a:r>
              <a:rPr lang="en-US" dirty="0">
                <a:latin typeface="Arial Narrow" pitchFamily="34" charset="0"/>
                <a:cs typeface="Times New Roman" pitchFamily="18" charset="0"/>
              </a:rPr>
              <a:t>Ensure solvency (some leniency here around trading while insolvent during </a:t>
            </a:r>
            <a:r>
              <a:rPr lang="en-US" dirty="0" err="1">
                <a:latin typeface="Arial Narrow" pitchFamily="34" charset="0"/>
                <a:cs typeface="Times New Roman" pitchFamily="18" charset="0"/>
              </a:rPr>
              <a:t>Covid</a:t>
            </a:r>
            <a:r>
              <a:rPr lang="en-US" dirty="0">
                <a:latin typeface="Arial Narrow" pitchFamily="34" charset="0"/>
                <a:cs typeface="Times New Roman" pitchFamily="18" charset="0"/>
              </a:rPr>
              <a:t>)</a:t>
            </a:r>
          </a:p>
        </p:txBody>
      </p:sp>
    </p:spTree>
    <p:extLst>
      <p:ext uri="{BB962C8B-B14F-4D97-AF65-F5344CB8AC3E}">
        <p14:creationId xmlns:p14="http://schemas.microsoft.com/office/powerpoint/2010/main" val="261965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1746" name="Rectangle 2"/>
          <p:cNvSpPr>
            <a:spLocks noGrp="1" noChangeArrowheads="1"/>
          </p:cNvSpPr>
          <p:nvPr>
            <p:ph type="title"/>
          </p:nvPr>
        </p:nvSpPr>
        <p:spPr>
          <a:xfrm>
            <a:off x="739476" y="4553712"/>
            <a:ext cx="6216024" cy="1096316"/>
          </a:xfrm>
        </p:spPr>
        <p:txBody>
          <a:bodyPr vert="horz" lIns="91440" tIns="45720" rIns="91440" bIns="45720" rtlCol="0" anchor="b">
            <a:normAutofit/>
          </a:bodyPr>
          <a:lstStyle/>
          <a:p>
            <a:pPr algn="ctr">
              <a:lnSpc>
                <a:spcPct val="90000"/>
              </a:lnSpc>
            </a:pPr>
            <a:r>
              <a:rPr lang="en-US" sz="3300" kern="1200" dirty="0">
                <a:solidFill>
                  <a:schemeClr val="accent1"/>
                </a:solidFill>
                <a:latin typeface="+mj-lt"/>
                <a:ea typeface="+mj-ea"/>
                <a:cs typeface="+mj-cs"/>
              </a:rPr>
              <a:t>Waiting for effect of </a:t>
            </a:r>
            <a:r>
              <a:rPr lang="en-US" sz="3300" kern="1200" dirty="0" err="1">
                <a:solidFill>
                  <a:schemeClr val="accent1"/>
                </a:solidFill>
                <a:latin typeface="+mj-lt"/>
                <a:ea typeface="+mj-ea"/>
                <a:cs typeface="+mj-cs"/>
              </a:rPr>
              <a:t>Covid</a:t>
            </a:r>
            <a:r>
              <a:rPr lang="en-US" sz="3300" kern="1200" dirty="0">
                <a:solidFill>
                  <a:schemeClr val="accent1"/>
                </a:solidFill>
                <a:latin typeface="+mj-lt"/>
                <a:ea typeface="+mj-ea"/>
                <a:cs typeface="+mj-cs"/>
              </a:rPr>
              <a:t> funding on turnover</a:t>
            </a:r>
          </a:p>
        </p:txBody>
      </p:sp>
      <p:graphicFrame>
        <p:nvGraphicFramePr>
          <p:cNvPr id="2" name="Table 1"/>
          <p:cNvGraphicFramePr>
            <a:graphicFrameLocks noGrp="1"/>
          </p:cNvGraphicFramePr>
          <p:nvPr>
            <p:extLst>
              <p:ext uri="{D42A27DB-BD31-4B8C-83A1-F6EECF244321}">
                <p14:modId xmlns:p14="http://schemas.microsoft.com/office/powerpoint/2010/main" val="1343098234"/>
              </p:ext>
            </p:extLst>
          </p:nvPr>
        </p:nvGraphicFramePr>
        <p:xfrm>
          <a:off x="854256" y="934222"/>
          <a:ext cx="5986464" cy="3490496"/>
        </p:xfrm>
        <a:graphic>
          <a:graphicData uri="http://schemas.openxmlformats.org/drawingml/2006/table">
            <a:tbl>
              <a:tblPr firstRow="1" bandRow="1">
                <a:tableStyleId>{F5AB1C69-6EDB-4FF4-983F-18BD219EF322}</a:tableStyleId>
              </a:tblPr>
              <a:tblGrid>
                <a:gridCol w="2064804">
                  <a:extLst>
                    <a:ext uri="{9D8B030D-6E8A-4147-A177-3AD203B41FA5}">
                      <a16:colId xmlns:a16="http://schemas.microsoft.com/office/drawing/2014/main" val="20000"/>
                    </a:ext>
                  </a:extLst>
                </a:gridCol>
                <a:gridCol w="1857337">
                  <a:extLst>
                    <a:ext uri="{9D8B030D-6E8A-4147-A177-3AD203B41FA5}">
                      <a16:colId xmlns:a16="http://schemas.microsoft.com/office/drawing/2014/main" val="20001"/>
                    </a:ext>
                  </a:extLst>
                </a:gridCol>
                <a:gridCol w="2064323">
                  <a:extLst>
                    <a:ext uri="{9D8B030D-6E8A-4147-A177-3AD203B41FA5}">
                      <a16:colId xmlns:a16="http://schemas.microsoft.com/office/drawing/2014/main" val="20002"/>
                    </a:ext>
                  </a:extLst>
                </a:gridCol>
              </a:tblGrid>
              <a:tr h="304992">
                <a:tc>
                  <a:txBody>
                    <a:bodyPr/>
                    <a:lstStyle/>
                    <a:p>
                      <a:r>
                        <a:rPr lang="en-AU" sz="1400" dirty="0"/>
                        <a:t>Level Details</a:t>
                      </a:r>
                    </a:p>
                  </a:txBody>
                  <a:tcPr marL="69316" marR="69316" marT="34658" marB="34658"/>
                </a:tc>
                <a:tc>
                  <a:txBody>
                    <a:bodyPr/>
                    <a:lstStyle/>
                    <a:p>
                      <a:r>
                        <a:rPr lang="en-AU" sz="1400"/>
                        <a:t>Audit</a:t>
                      </a:r>
                      <a:r>
                        <a:rPr lang="en-AU" sz="1400" baseline="0"/>
                        <a:t> Requirements</a:t>
                      </a:r>
                      <a:endParaRPr lang="en-AU" sz="1400"/>
                    </a:p>
                  </a:txBody>
                  <a:tcPr marL="69316" marR="69316" marT="34658" marB="34658"/>
                </a:tc>
                <a:tc>
                  <a:txBody>
                    <a:bodyPr/>
                    <a:lstStyle/>
                    <a:p>
                      <a:r>
                        <a:rPr lang="en-AU" sz="1400" dirty="0"/>
                        <a:t>Insurance Requirements</a:t>
                      </a:r>
                    </a:p>
                  </a:txBody>
                  <a:tcPr marL="69316" marR="69316" marT="34658" marB="34658"/>
                </a:tc>
                <a:extLst>
                  <a:ext uri="{0D108BD9-81ED-4DB2-BD59-A6C34878D82A}">
                    <a16:rowId xmlns:a16="http://schemas.microsoft.com/office/drawing/2014/main" val="10000"/>
                  </a:ext>
                </a:extLst>
              </a:tr>
              <a:tr h="928837">
                <a:tc>
                  <a:txBody>
                    <a:bodyPr/>
                    <a:lstStyle/>
                    <a:p>
                      <a:r>
                        <a:rPr lang="en-AU" sz="1400"/>
                        <a:t>Level 1 </a:t>
                      </a:r>
                    </a:p>
                    <a:p>
                      <a:r>
                        <a:rPr lang="en-AU" sz="1400"/>
                        <a:t>Turnover or Assets Over $100,000 per annum</a:t>
                      </a:r>
                    </a:p>
                  </a:txBody>
                  <a:tcPr marL="69316" marR="69316" marT="34658" marB="34658"/>
                </a:tc>
                <a:tc>
                  <a:txBody>
                    <a:bodyPr/>
                    <a:lstStyle/>
                    <a:p>
                      <a:r>
                        <a:rPr lang="en-AU" sz="1400"/>
                        <a:t>Full Audit To The AIA</a:t>
                      </a:r>
                    </a:p>
                  </a:txBody>
                  <a:tcPr marL="69316" marR="69316" marT="34658" marB="34658"/>
                </a:tc>
                <a:tc>
                  <a:txBody>
                    <a:bodyPr/>
                    <a:lstStyle/>
                    <a:p>
                      <a:r>
                        <a:rPr lang="en-AU" sz="1400"/>
                        <a:t>Must have public liability insurance</a:t>
                      </a:r>
                    </a:p>
                    <a:p>
                      <a:r>
                        <a:rPr lang="en-AU" sz="1400"/>
                        <a:t>Must</a:t>
                      </a:r>
                      <a:r>
                        <a:rPr lang="en-AU" sz="1400" baseline="0"/>
                        <a:t> advertise level of insurance</a:t>
                      </a:r>
                      <a:endParaRPr lang="en-AU" sz="1400"/>
                    </a:p>
                  </a:txBody>
                  <a:tcPr marL="69316" marR="69316" marT="34658" marB="34658"/>
                </a:tc>
                <a:extLst>
                  <a:ext uri="{0D108BD9-81ED-4DB2-BD59-A6C34878D82A}">
                    <a16:rowId xmlns:a16="http://schemas.microsoft.com/office/drawing/2014/main" val="10001"/>
                  </a:ext>
                </a:extLst>
              </a:tr>
              <a:tr h="1136786">
                <a:tc>
                  <a:txBody>
                    <a:bodyPr/>
                    <a:lstStyle/>
                    <a:p>
                      <a:r>
                        <a:rPr lang="en-AU" sz="1400"/>
                        <a:t>Level 2</a:t>
                      </a:r>
                    </a:p>
                    <a:p>
                      <a:r>
                        <a:rPr lang="en-AU" sz="1400"/>
                        <a:t>Turnover or Assets Between $20,000 and $100,000 per annum</a:t>
                      </a:r>
                    </a:p>
                  </a:txBody>
                  <a:tcPr marL="69316" marR="69316" marT="34658" marB="34658"/>
                </a:tc>
                <a:tc>
                  <a:txBody>
                    <a:bodyPr/>
                    <a:lstStyle/>
                    <a:p>
                      <a:r>
                        <a:rPr lang="en-AU" sz="1400"/>
                        <a:t>Accountant</a:t>
                      </a:r>
                      <a:r>
                        <a:rPr lang="en-AU" sz="1400" baseline="0"/>
                        <a:t> to confirm accounts (not full audit)</a:t>
                      </a:r>
                      <a:endParaRPr lang="en-AU" sz="1400"/>
                    </a:p>
                  </a:txBody>
                  <a:tcPr marL="69316" marR="69316" marT="34658" marB="34658"/>
                </a:tc>
                <a:tc>
                  <a:txBody>
                    <a:bodyPr/>
                    <a:lstStyle/>
                    <a:p>
                      <a:r>
                        <a:rPr lang="en-AU" sz="1400"/>
                        <a:t>May choose not to have public liability</a:t>
                      </a:r>
                    </a:p>
                    <a:p>
                      <a:pPr marL="0" marR="0" indent="0" algn="l" defTabSz="914400" rtl="0" eaLnBrk="1" fontAlgn="auto" latinLnBrk="0" hangingPunct="1">
                        <a:lnSpc>
                          <a:spcPct val="100000"/>
                        </a:lnSpc>
                        <a:spcBef>
                          <a:spcPts val="0"/>
                        </a:spcBef>
                        <a:spcAft>
                          <a:spcPts val="0"/>
                        </a:spcAft>
                        <a:buClrTx/>
                        <a:buSzTx/>
                        <a:buFontTx/>
                        <a:buNone/>
                        <a:tabLst/>
                        <a:defRPr/>
                      </a:pPr>
                      <a:r>
                        <a:rPr lang="en-AU" sz="1400"/>
                        <a:t>Must</a:t>
                      </a:r>
                      <a:r>
                        <a:rPr lang="en-AU" sz="1400" baseline="0"/>
                        <a:t> advertise level of insurance</a:t>
                      </a:r>
                      <a:endParaRPr lang="en-AU" sz="1400"/>
                    </a:p>
                    <a:p>
                      <a:endParaRPr lang="en-AU" sz="1400"/>
                    </a:p>
                  </a:txBody>
                  <a:tcPr marL="69316" marR="69316" marT="34658" marB="34658"/>
                </a:tc>
                <a:extLst>
                  <a:ext uri="{0D108BD9-81ED-4DB2-BD59-A6C34878D82A}">
                    <a16:rowId xmlns:a16="http://schemas.microsoft.com/office/drawing/2014/main" val="10002"/>
                  </a:ext>
                </a:extLst>
              </a:tr>
              <a:tr h="928837">
                <a:tc>
                  <a:txBody>
                    <a:bodyPr/>
                    <a:lstStyle/>
                    <a:p>
                      <a:r>
                        <a:rPr lang="en-AU" sz="1400"/>
                        <a:t>Level 3</a:t>
                      </a:r>
                    </a:p>
                    <a:p>
                      <a:r>
                        <a:rPr lang="en-AU" sz="1400"/>
                        <a:t>Turnover or Assets Under $20,000 per annum</a:t>
                      </a:r>
                    </a:p>
                  </a:txBody>
                  <a:tcPr marL="69316" marR="69316" marT="34658" marB="34658"/>
                </a:tc>
                <a:tc>
                  <a:txBody>
                    <a:bodyPr/>
                    <a:lstStyle/>
                    <a:p>
                      <a:r>
                        <a:rPr lang="en-AU" sz="1400"/>
                        <a:t>Treasurer’s Statement only (check with your organisation</a:t>
                      </a:r>
                      <a:r>
                        <a:rPr lang="en-AU" sz="1400" baseline="0"/>
                        <a:t> first)</a:t>
                      </a:r>
                      <a:endParaRPr lang="en-AU" sz="1400"/>
                    </a:p>
                  </a:txBody>
                  <a:tcPr marL="69316" marR="69316" marT="34658" marB="34658"/>
                </a:tc>
                <a:tc>
                  <a:txBody>
                    <a:bodyPr/>
                    <a:lstStyle/>
                    <a:p>
                      <a:r>
                        <a:rPr lang="en-AU" sz="1400"/>
                        <a:t>May choose not to have public liability</a:t>
                      </a:r>
                    </a:p>
                    <a:p>
                      <a:pPr marL="0" marR="0" indent="0" algn="l" defTabSz="914400" rtl="0" eaLnBrk="1" fontAlgn="auto" latinLnBrk="0" hangingPunct="1">
                        <a:lnSpc>
                          <a:spcPct val="100000"/>
                        </a:lnSpc>
                        <a:spcBef>
                          <a:spcPts val="0"/>
                        </a:spcBef>
                        <a:spcAft>
                          <a:spcPts val="0"/>
                        </a:spcAft>
                        <a:buClrTx/>
                        <a:buSzTx/>
                        <a:buFontTx/>
                        <a:buNone/>
                        <a:tabLst/>
                        <a:defRPr/>
                      </a:pPr>
                      <a:r>
                        <a:rPr lang="en-AU" sz="1400"/>
                        <a:t>Must</a:t>
                      </a:r>
                      <a:r>
                        <a:rPr lang="en-AU" sz="1400" baseline="0"/>
                        <a:t> advertise level of insurance</a:t>
                      </a:r>
                      <a:endParaRPr lang="en-AU" sz="1400"/>
                    </a:p>
                  </a:txBody>
                  <a:tcPr marL="69316" marR="69316" marT="34658" marB="3465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54940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title"/>
          </p:nvPr>
        </p:nvSpPr>
        <p:spPr>
          <a:xfrm>
            <a:off x="489360" y="1382486"/>
            <a:ext cx="2660686" cy="4093028"/>
          </a:xfrm>
        </p:spPr>
        <p:txBody>
          <a:bodyPr anchor="ctr">
            <a:normAutofit/>
          </a:bodyPr>
          <a:lstStyle/>
          <a:p>
            <a:r>
              <a:rPr lang="en-US" sz="3800"/>
              <a:t>Tax Free Status</a:t>
            </a:r>
          </a:p>
        </p:txBody>
      </p:sp>
      <p:grpSp>
        <p:nvGrpSpPr>
          <p:cNvPr id="76" name="Group 7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77" name="Straight Connector 7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7" name="Rectangle 8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701" name="Rectangle 3">
            <a:extLst>
              <a:ext uri="{FF2B5EF4-FFF2-40B4-BE49-F238E27FC236}">
                <a16:creationId xmlns:a16="http://schemas.microsoft.com/office/drawing/2014/main" id="{B3846C34-1BCE-4818-B25D-B113F19E6EF1}"/>
              </a:ext>
            </a:extLst>
          </p:cNvPr>
          <p:cNvGraphicFramePr>
            <a:graphicFrameLocks noGrp="1"/>
          </p:cNvGraphicFramePr>
          <p:nvPr>
            <p:ph idx="1"/>
            <p:extLst>
              <p:ext uri="{D42A27DB-BD31-4B8C-83A1-F6EECF244321}">
                <p14:modId xmlns:p14="http://schemas.microsoft.com/office/powerpoint/2010/main" val="4268938849"/>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a:extLst>
              <a:ext uri="{FF2B5EF4-FFF2-40B4-BE49-F238E27FC236}">
                <a16:creationId xmlns:a16="http://schemas.microsoft.com/office/drawing/2014/main" id="{AA102B11-86A4-4E9E-BD5D-4B64AD55DE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392878">
            <a:off x="-401701" y="-259276"/>
            <a:ext cx="1478689" cy="1244089"/>
          </a:xfrm>
          <a:prstGeom prst="rect">
            <a:avLst/>
          </a:prstGeom>
        </p:spPr>
      </p:pic>
    </p:spTree>
    <p:extLst>
      <p:ext uri="{BB962C8B-B14F-4D97-AF65-F5344CB8AC3E}">
        <p14:creationId xmlns:p14="http://schemas.microsoft.com/office/powerpoint/2010/main" val="288558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DFA8-A1E6-463D-905D-E740346D87D8}"/>
              </a:ext>
            </a:extLst>
          </p:cNvPr>
          <p:cNvSpPr>
            <a:spLocks noGrp="1"/>
          </p:cNvSpPr>
          <p:nvPr>
            <p:ph type="title"/>
          </p:nvPr>
        </p:nvSpPr>
        <p:spPr/>
        <p:txBody>
          <a:bodyPr>
            <a:normAutofit fontScale="90000"/>
          </a:bodyPr>
          <a:lstStyle/>
          <a:p>
            <a:r>
              <a:rPr lang="en-AU" dirty="0"/>
              <a:t>Refunds, </a:t>
            </a:r>
            <a:r>
              <a:rPr lang="en-AU" dirty="0" err="1"/>
              <a:t>Covid</a:t>
            </a:r>
            <a:r>
              <a:rPr lang="en-AU" dirty="0"/>
              <a:t> &amp; Consumer Laws</a:t>
            </a:r>
          </a:p>
        </p:txBody>
      </p:sp>
      <p:sp>
        <p:nvSpPr>
          <p:cNvPr id="3" name="Content Placeholder 2">
            <a:extLst>
              <a:ext uri="{FF2B5EF4-FFF2-40B4-BE49-F238E27FC236}">
                <a16:creationId xmlns:a16="http://schemas.microsoft.com/office/drawing/2014/main" id="{06E42F87-9B6D-4113-8B12-871F72189D57}"/>
              </a:ext>
            </a:extLst>
          </p:cNvPr>
          <p:cNvSpPr>
            <a:spLocks noGrp="1"/>
          </p:cNvSpPr>
          <p:nvPr>
            <p:ph idx="1"/>
          </p:nvPr>
        </p:nvSpPr>
        <p:spPr/>
        <p:txBody>
          <a:bodyPr/>
          <a:lstStyle/>
          <a:p>
            <a:r>
              <a:rPr lang="en-AU" dirty="0"/>
              <a:t>While ACCC has given some guidance about consumers being reasonable in their demands for refunds, ultimately ACL states that if you sell something that you then do not or cannot provide, a consumer can request a refund.</a:t>
            </a:r>
          </a:p>
          <a:p>
            <a:r>
              <a:rPr lang="en-AU" dirty="0"/>
              <a:t>Attempting to squeeze a normal 20 round / 20 week competition into 20 rounds in 10 weeks may not be an acceptable compromise to a consumer.</a:t>
            </a:r>
          </a:p>
          <a:p>
            <a:r>
              <a:rPr lang="en-AU" dirty="0"/>
              <a:t>No policy can override the provisions of ACL.</a:t>
            </a:r>
          </a:p>
        </p:txBody>
      </p:sp>
    </p:spTree>
    <p:extLst>
      <p:ext uri="{BB962C8B-B14F-4D97-AF65-F5344CB8AC3E}">
        <p14:creationId xmlns:p14="http://schemas.microsoft.com/office/powerpoint/2010/main" val="19023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Rectangle 2"/>
          <p:cNvSpPr>
            <a:spLocks noGrp="1" noChangeArrowheads="1"/>
          </p:cNvSpPr>
          <p:nvPr>
            <p:ph type="ctrTitle"/>
          </p:nvPr>
        </p:nvSpPr>
        <p:spPr>
          <a:xfrm>
            <a:off x="1130300" y="2404534"/>
            <a:ext cx="5825202" cy="1646302"/>
          </a:xfrm>
        </p:spPr>
        <p:txBody>
          <a:bodyPr>
            <a:normAutofit/>
          </a:bodyPr>
          <a:lstStyle/>
          <a:p>
            <a:pPr>
              <a:lnSpc>
                <a:spcPct val="90000"/>
              </a:lnSpc>
            </a:pPr>
            <a:r>
              <a:rPr lang="en-US" sz="4600"/>
              <a:t>Financial Monitoring &amp; Reporting</a:t>
            </a:r>
            <a:endParaRPr lang="en-AU" sz="4600"/>
          </a:p>
        </p:txBody>
      </p:sp>
      <p:sp>
        <p:nvSpPr>
          <p:cNvPr id="2" name="Subtitle 1">
            <a:extLst>
              <a:ext uri="{FF2B5EF4-FFF2-40B4-BE49-F238E27FC236}">
                <a16:creationId xmlns:a16="http://schemas.microsoft.com/office/drawing/2014/main" id="{7202276F-877A-4083-B605-90502C530C45}"/>
              </a:ext>
            </a:extLst>
          </p:cNvPr>
          <p:cNvSpPr>
            <a:spLocks noGrp="1"/>
          </p:cNvSpPr>
          <p:nvPr>
            <p:ph type="subTitle" idx="1"/>
          </p:nvPr>
        </p:nvSpPr>
        <p:spPr>
          <a:xfrm>
            <a:off x="1130300" y="4050833"/>
            <a:ext cx="5825202" cy="1096899"/>
          </a:xfrm>
        </p:spPr>
        <p:txBody>
          <a:bodyPr>
            <a:normAutofit/>
          </a:bodyPr>
          <a:lstStyle/>
          <a:p>
            <a:endParaRPr lang="en-AU">
              <a:solidFill>
                <a:schemeClr val="tx1"/>
              </a:solidFill>
            </a:endParaRPr>
          </a:p>
        </p:txBody>
      </p:sp>
      <p:grpSp>
        <p:nvGrpSpPr>
          <p:cNvPr id="73" name="Group 7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4" name="Straight Connector 7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5" name="Picture 14">
            <a:extLst>
              <a:ext uri="{FF2B5EF4-FFF2-40B4-BE49-F238E27FC236}">
                <a16:creationId xmlns:a16="http://schemas.microsoft.com/office/drawing/2014/main" id="{6D788F71-A5FE-451C-9AFF-A5681FEF2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24914">
            <a:off x="6451310" y="256829"/>
            <a:ext cx="4166181" cy="3505200"/>
          </a:xfrm>
          <a:prstGeom prst="rect">
            <a:avLst/>
          </a:prstGeom>
        </p:spPr>
      </p:pic>
    </p:spTree>
    <p:extLst>
      <p:ext uri="{BB962C8B-B14F-4D97-AF65-F5344CB8AC3E}">
        <p14:creationId xmlns:p14="http://schemas.microsoft.com/office/powerpoint/2010/main" val="24467828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title"/>
          </p:nvPr>
        </p:nvSpPr>
        <p:spPr>
          <a:xfrm>
            <a:off x="489360" y="1382486"/>
            <a:ext cx="2660686" cy="4093028"/>
          </a:xfrm>
        </p:spPr>
        <p:txBody>
          <a:bodyPr anchor="ctr">
            <a:normAutofit/>
          </a:bodyPr>
          <a:lstStyle/>
          <a:p>
            <a:pPr eaLnBrk="1" hangingPunct="1"/>
            <a:r>
              <a:rPr lang="en-US" sz="3800"/>
              <a:t>3 Basics Of Finances</a:t>
            </a:r>
          </a:p>
        </p:txBody>
      </p:sp>
      <p:grpSp>
        <p:nvGrpSpPr>
          <p:cNvPr id="76" name="Group 7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77" name="Straight Connector 7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7" name="Rectangle 8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45" name="Rectangle 3">
            <a:extLst>
              <a:ext uri="{FF2B5EF4-FFF2-40B4-BE49-F238E27FC236}">
                <a16:creationId xmlns:a16="http://schemas.microsoft.com/office/drawing/2014/main" id="{EA9FF681-25E5-4E20-94AF-DB2E3B9A1A41}"/>
              </a:ext>
            </a:extLst>
          </p:cNvPr>
          <p:cNvGraphicFramePr>
            <a:graphicFrameLocks noGrp="1"/>
          </p:cNvGraphicFramePr>
          <p:nvPr>
            <p:ph idx="1"/>
            <p:extLst>
              <p:ext uri="{D42A27DB-BD31-4B8C-83A1-F6EECF244321}">
                <p14:modId xmlns:p14="http://schemas.microsoft.com/office/powerpoint/2010/main" val="300762601"/>
              </p:ext>
            </p:extLst>
          </p:nvPr>
        </p:nvGraphicFramePr>
        <p:xfrm>
          <a:off x="3620141" y="764704"/>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0CE4659D-5C9A-4278-BEEF-6F300681D3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392878">
            <a:off x="-401701" y="-259276"/>
            <a:ext cx="1478689" cy="1244089"/>
          </a:xfrm>
          <a:prstGeom prst="rect">
            <a:avLst/>
          </a:prstGeom>
        </p:spPr>
      </p:pic>
    </p:spTree>
    <p:extLst>
      <p:ext uri="{BB962C8B-B14F-4D97-AF65-F5344CB8AC3E}">
        <p14:creationId xmlns:p14="http://schemas.microsoft.com/office/powerpoint/2010/main" val="86059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0C27-8524-4335-B64E-1AB782FE7AF4}"/>
              </a:ext>
            </a:extLst>
          </p:cNvPr>
          <p:cNvSpPr>
            <a:spLocks noGrp="1"/>
          </p:cNvSpPr>
          <p:nvPr>
            <p:ph type="title"/>
          </p:nvPr>
        </p:nvSpPr>
        <p:spPr/>
        <p:txBody>
          <a:bodyPr/>
          <a:lstStyle/>
          <a:p>
            <a:r>
              <a:rPr lang="en-AU" dirty="0"/>
              <a:t>Budgeting From Scratch</a:t>
            </a:r>
          </a:p>
        </p:txBody>
      </p:sp>
      <p:sp>
        <p:nvSpPr>
          <p:cNvPr id="3" name="Content Placeholder 2">
            <a:extLst>
              <a:ext uri="{FF2B5EF4-FFF2-40B4-BE49-F238E27FC236}">
                <a16:creationId xmlns:a16="http://schemas.microsoft.com/office/drawing/2014/main" id="{8DD0309E-43EC-420E-9BD6-BC17C05EFFFF}"/>
              </a:ext>
            </a:extLst>
          </p:cNvPr>
          <p:cNvSpPr>
            <a:spLocks noGrp="1"/>
          </p:cNvSpPr>
          <p:nvPr>
            <p:ph idx="1"/>
          </p:nvPr>
        </p:nvSpPr>
        <p:spPr/>
        <p:txBody>
          <a:bodyPr>
            <a:normAutofit fontScale="92500" lnSpcReduction="20000"/>
          </a:bodyPr>
          <a:lstStyle/>
          <a:p>
            <a:r>
              <a:rPr lang="en-AU" dirty="0"/>
              <a:t>Key questions for you to try and estimate (do the best you can here)</a:t>
            </a:r>
          </a:p>
          <a:p>
            <a:pPr lvl="1"/>
            <a:r>
              <a:rPr lang="en-AU" dirty="0"/>
              <a:t>What services or competition can you offer based on your conditions.</a:t>
            </a:r>
          </a:p>
          <a:p>
            <a:pPr lvl="2"/>
            <a:r>
              <a:rPr lang="en-AU" dirty="0"/>
              <a:t>Lease conditions (can you do whatever you want, whenever you want?  </a:t>
            </a:r>
            <a:r>
              <a:rPr lang="en-AU" dirty="0" err="1"/>
              <a:t>Eg</a:t>
            </a:r>
            <a:r>
              <a:rPr lang="en-AU" dirty="0"/>
              <a:t> Play on use space on extra nights?)</a:t>
            </a:r>
          </a:p>
          <a:p>
            <a:pPr lvl="2"/>
            <a:r>
              <a:rPr lang="en-AU" dirty="0"/>
              <a:t>Availability of volunteers (will everyone have more or less time or money to be involved?)</a:t>
            </a:r>
          </a:p>
          <a:p>
            <a:pPr lvl="2"/>
            <a:r>
              <a:rPr lang="en-AU" dirty="0"/>
              <a:t>How many of your usual members or clients will still want to access your services or competition if it doesn’t look like it used to?</a:t>
            </a:r>
          </a:p>
          <a:p>
            <a:pPr lvl="2"/>
            <a:r>
              <a:rPr lang="en-AU" dirty="0"/>
              <a:t>What expenses are unavoidable, which are likely to increase (cleaning expenses, insurance) and are there any that might be funded or covered by grants?</a:t>
            </a:r>
          </a:p>
          <a:p>
            <a:pPr lvl="2"/>
            <a:r>
              <a:rPr lang="en-AU" dirty="0"/>
              <a:t>What refunds might you be required to or decide to make?</a:t>
            </a:r>
          </a:p>
          <a:p>
            <a:pPr lvl="2"/>
            <a:r>
              <a:rPr lang="en-AU" dirty="0"/>
              <a:t>What outstanding payments or bad debts might you have to deal with?</a:t>
            </a:r>
          </a:p>
        </p:txBody>
      </p:sp>
    </p:spTree>
    <p:extLst>
      <p:ext uri="{BB962C8B-B14F-4D97-AF65-F5344CB8AC3E}">
        <p14:creationId xmlns:p14="http://schemas.microsoft.com/office/powerpoint/2010/main" val="20249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A81D-DB79-4DEA-9920-04246462E526}"/>
              </a:ext>
            </a:extLst>
          </p:cNvPr>
          <p:cNvSpPr>
            <a:spLocks noGrp="1"/>
          </p:cNvSpPr>
          <p:nvPr>
            <p:ph type="title"/>
          </p:nvPr>
        </p:nvSpPr>
        <p:spPr/>
        <p:txBody>
          <a:bodyPr>
            <a:normAutofit fontScale="90000"/>
          </a:bodyPr>
          <a:lstStyle/>
          <a:p>
            <a:r>
              <a:rPr lang="en-AU" dirty="0"/>
              <a:t>Insurance &amp; Other Hidden Costs</a:t>
            </a:r>
          </a:p>
        </p:txBody>
      </p:sp>
      <p:sp>
        <p:nvSpPr>
          <p:cNvPr id="3" name="Content Placeholder 2">
            <a:extLst>
              <a:ext uri="{FF2B5EF4-FFF2-40B4-BE49-F238E27FC236}">
                <a16:creationId xmlns:a16="http://schemas.microsoft.com/office/drawing/2014/main" id="{A2842DE7-A9B3-464F-9A0F-6A5B1A57F70F}"/>
              </a:ext>
            </a:extLst>
          </p:cNvPr>
          <p:cNvSpPr>
            <a:spLocks noGrp="1"/>
          </p:cNvSpPr>
          <p:nvPr>
            <p:ph idx="1"/>
          </p:nvPr>
        </p:nvSpPr>
        <p:spPr/>
        <p:txBody>
          <a:bodyPr>
            <a:normAutofit lnSpcReduction="10000"/>
          </a:bodyPr>
          <a:lstStyle/>
          <a:p>
            <a:r>
              <a:rPr lang="en-AU" dirty="0"/>
              <a:t>Some insurances are based on income, not end of year profit (</a:t>
            </a:r>
            <a:r>
              <a:rPr lang="en-AU" dirty="0" err="1"/>
              <a:t>Eg</a:t>
            </a:r>
            <a:r>
              <a:rPr lang="en-AU" dirty="0"/>
              <a:t> Workcover) so watch for effects on these expenses when receiving funding, grants &amp; support.</a:t>
            </a:r>
          </a:p>
          <a:p>
            <a:endParaRPr lang="en-AU" dirty="0"/>
          </a:p>
          <a:p>
            <a:endParaRPr lang="en-AU" dirty="0"/>
          </a:p>
          <a:p>
            <a:r>
              <a:rPr lang="en-US" dirty="0" err="1"/>
              <a:t>Eg</a:t>
            </a:r>
            <a:r>
              <a:rPr lang="en-US" dirty="0"/>
              <a:t>: </a:t>
            </a:r>
            <a:r>
              <a:rPr lang="en-US" dirty="0" err="1"/>
              <a:t>WorkCover</a:t>
            </a:r>
            <a:r>
              <a:rPr lang="en-US" dirty="0"/>
              <a:t> considers that when an employer pays these additional amounts to workers, the payments are a top-up or subsidy payment and not a payment for work done. The additional amounts are paid to the worker so that the employer meets a condition that allows the employer to access payments under the </a:t>
            </a:r>
            <a:r>
              <a:rPr lang="en-US" dirty="0" err="1"/>
              <a:t>JobKeeper</a:t>
            </a:r>
            <a:r>
              <a:rPr lang="en-US" dirty="0"/>
              <a:t> Payment Scheme. Payments made for this purpose are not declarable wages.</a:t>
            </a:r>
            <a:endParaRPr lang="en-AU" dirty="0"/>
          </a:p>
        </p:txBody>
      </p:sp>
    </p:spTree>
    <p:extLst>
      <p:ext uri="{BB962C8B-B14F-4D97-AF65-F5344CB8AC3E}">
        <p14:creationId xmlns:p14="http://schemas.microsoft.com/office/powerpoint/2010/main" val="1508272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B80F-5EA8-4A1D-8E5B-38314AB54008}"/>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004293D2-C4C7-44A5-9A4F-83A13E16CBCE}"/>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6EB7F4EC-C47A-4991-A631-65D7A13746DB}"/>
              </a:ext>
            </a:extLst>
          </p:cNvPr>
          <p:cNvPicPr>
            <a:picLocks noChangeAspect="1"/>
          </p:cNvPicPr>
          <p:nvPr/>
        </p:nvPicPr>
        <p:blipFill>
          <a:blip r:embed="rId2"/>
          <a:stretch>
            <a:fillRect/>
          </a:stretch>
        </p:blipFill>
        <p:spPr>
          <a:xfrm>
            <a:off x="0" y="338296"/>
            <a:ext cx="9144000" cy="6181408"/>
          </a:xfrm>
          <a:prstGeom prst="rect">
            <a:avLst/>
          </a:prstGeom>
        </p:spPr>
      </p:pic>
    </p:spTree>
    <p:extLst>
      <p:ext uri="{BB962C8B-B14F-4D97-AF65-F5344CB8AC3E}">
        <p14:creationId xmlns:p14="http://schemas.microsoft.com/office/powerpoint/2010/main" val="146688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title"/>
          </p:nvPr>
        </p:nvSpPr>
        <p:spPr>
          <a:xfrm>
            <a:off x="489360" y="1382486"/>
            <a:ext cx="2660686" cy="4093028"/>
          </a:xfrm>
        </p:spPr>
        <p:txBody>
          <a:bodyPr anchor="ctr">
            <a:normAutofit/>
          </a:bodyPr>
          <a:lstStyle/>
          <a:p>
            <a:pPr eaLnBrk="1" hangingPunct="1"/>
            <a:r>
              <a:rPr lang="en-US" sz="3800"/>
              <a:t>3 Basics Of Finances</a:t>
            </a:r>
          </a:p>
        </p:txBody>
      </p:sp>
      <p:grpSp>
        <p:nvGrpSpPr>
          <p:cNvPr id="76" name="Group 7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77" name="Straight Connector 7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7" name="Rectangle 8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45" name="Rectangle 3">
            <a:extLst>
              <a:ext uri="{FF2B5EF4-FFF2-40B4-BE49-F238E27FC236}">
                <a16:creationId xmlns:a16="http://schemas.microsoft.com/office/drawing/2014/main" id="{EA9FF681-25E5-4E20-94AF-DB2E3B9A1A41}"/>
              </a:ext>
            </a:extLst>
          </p:cNvPr>
          <p:cNvGraphicFramePr>
            <a:graphicFrameLocks noGrp="1"/>
          </p:cNvGraphicFramePr>
          <p:nvPr>
            <p:ph idx="1"/>
          </p:nvPr>
        </p:nvGraphicFramePr>
        <p:xfrm>
          <a:off x="3620141" y="764704"/>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0CE4659D-5C9A-4278-BEEF-6F300681D3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392878">
            <a:off x="-401701" y="-259276"/>
            <a:ext cx="1478689" cy="1244089"/>
          </a:xfrm>
          <a:prstGeom prst="rect">
            <a:avLst/>
          </a:prstGeom>
        </p:spPr>
      </p:pic>
    </p:spTree>
    <p:extLst>
      <p:ext uri="{BB962C8B-B14F-4D97-AF65-F5344CB8AC3E}">
        <p14:creationId xmlns:p14="http://schemas.microsoft.com/office/powerpoint/2010/main" val="72712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14C59-30A9-43E8-84F3-DC8C7BB8FB52}"/>
              </a:ext>
            </a:extLst>
          </p:cNvPr>
          <p:cNvPicPr/>
          <p:nvPr/>
        </p:nvPicPr>
        <p:blipFill rotWithShape="1">
          <a:blip r:embed="rId2"/>
          <a:srcRect l="29615" t="24593" r="33602" b="26381"/>
          <a:stretch/>
        </p:blipFill>
        <p:spPr bwMode="auto">
          <a:xfrm>
            <a:off x="1547664" y="1700808"/>
            <a:ext cx="4806534" cy="366015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F1E4883-ED81-4F33-B7C3-3E5757E149DB}"/>
              </a:ext>
            </a:extLst>
          </p:cNvPr>
          <p:cNvSpPr>
            <a:spLocks noGrp="1"/>
          </p:cNvSpPr>
          <p:nvPr>
            <p:ph type="title"/>
          </p:nvPr>
        </p:nvSpPr>
        <p:spPr/>
        <p:txBody>
          <a:bodyPr>
            <a:normAutofit fontScale="90000"/>
          </a:bodyPr>
          <a:lstStyle/>
          <a:p>
            <a:r>
              <a:rPr lang="en-AU" dirty="0"/>
              <a:t>Please Mute &amp; Ask Questions on Chat </a:t>
            </a:r>
            <a:r>
              <a:rPr lang="en-AU" dirty="0">
                <a:sym typeface="Wingdings" panose="05000000000000000000" pitchFamily="2" charset="2"/>
              </a:rPr>
              <a:t></a:t>
            </a:r>
            <a:endParaRPr lang="en-AU" dirty="0"/>
          </a:p>
        </p:txBody>
      </p:sp>
    </p:spTree>
    <p:extLst>
      <p:ext uri="{BB962C8B-B14F-4D97-AF65-F5344CB8AC3E}">
        <p14:creationId xmlns:p14="http://schemas.microsoft.com/office/powerpoint/2010/main" val="3797463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p:cNvSpPr>
            <a:spLocks noGrp="1" noChangeArrowheads="1"/>
          </p:cNvSpPr>
          <p:nvPr>
            <p:ph type="title"/>
          </p:nvPr>
        </p:nvSpPr>
        <p:spPr>
          <a:xfrm>
            <a:off x="965199" y="609600"/>
            <a:ext cx="7648121" cy="1099457"/>
          </a:xfrm>
        </p:spPr>
        <p:txBody>
          <a:bodyPr>
            <a:normAutofit/>
          </a:bodyPr>
          <a:lstStyle/>
          <a:p>
            <a:r>
              <a:rPr lang="en-US"/>
              <a:t>Recording Transactions</a:t>
            </a:r>
          </a:p>
        </p:txBody>
      </p:sp>
      <p:sp>
        <p:nvSpPr>
          <p:cNvPr id="76" name="Isosceles Triangle 7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9157" name="Rectangle 3">
            <a:extLst>
              <a:ext uri="{FF2B5EF4-FFF2-40B4-BE49-F238E27FC236}">
                <a16:creationId xmlns:a16="http://schemas.microsoft.com/office/drawing/2014/main" id="{62A1C95A-131C-4018-BEC1-1DB9609DD72E}"/>
              </a:ext>
            </a:extLst>
          </p:cNvPr>
          <p:cNvGraphicFramePr>
            <a:graphicFrameLocks noGrp="1"/>
          </p:cNvGraphicFramePr>
          <p:nvPr>
            <p:ph idx="1"/>
            <p:extLst>
              <p:ext uri="{D42A27DB-BD31-4B8C-83A1-F6EECF244321}">
                <p14:modId xmlns:p14="http://schemas.microsoft.com/office/powerpoint/2010/main" val="3942870439"/>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BA8E4482-E158-41ED-9D52-0DD6E2F58D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424914">
            <a:off x="6451310" y="261669"/>
            <a:ext cx="4166181" cy="3505200"/>
          </a:xfrm>
          <a:prstGeom prst="rect">
            <a:avLst/>
          </a:prstGeom>
        </p:spPr>
      </p:pic>
    </p:spTree>
    <p:extLst>
      <p:ext uri="{BB962C8B-B14F-4D97-AF65-F5344CB8AC3E}">
        <p14:creationId xmlns:p14="http://schemas.microsoft.com/office/powerpoint/2010/main" val="3266870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itle 2"/>
          <p:cNvSpPr>
            <a:spLocks noGrp="1"/>
          </p:cNvSpPr>
          <p:nvPr>
            <p:ph type="title"/>
          </p:nvPr>
        </p:nvSpPr>
        <p:spPr>
          <a:xfrm>
            <a:off x="505315" y="643467"/>
            <a:ext cx="3152284" cy="1375608"/>
          </a:xfrm>
        </p:spPr>
        <p:txBody>
          <a:bodyPr anchor="ctr">
            <a:normAutofit/>
          </a:bodyPr>
          <a:lstStyle/>
          <a:p>
            <a:r>
              <a:rPr lang="en-AU" sz="3300" dirty="0">
                <a:solidFill>
                  <a:schemeClr val="bg1"/>
                </a:solidFill>
              </a:rPr>
              <a:t>Don’t Ignore Usual Threats</a:t>
            </a:r>
          </a:p>
        </p:txBody>
      </p:sp>
      <p:sp>
        <p:nvSpPr>
          <p:cNvPr id="2" name="Content Placeholder 1"/>
          <p:cNvSpPr>
            <a:spLocks noGrp="1"/>
          </p:cNvSpPr>
          <p:nvPr>
            <p:ph idx="1"/>
          </p:nvPr>
        </p:nvSpPr>
        <p:spPr>
          <a:xfrm>
            <a:off x="505315" y="2160590"/>
            <a:ext cx="2980457" cy="3440110"/>
          </a:xfrm>
        </p:spPr>
        <p:txBody>
          <a:bodyPr>
            <a:normAutofit/>
          </a:bodyPr>
          <a:lstStyle/>
          <a:p>
            <a:pPr marL="109728" indent="0">
              <a:lnSpc>
                <a:spcPct val="90000"/>
              </a:lnSpc>
              <a:buNone/>
            </a:pPr>
            <a:r>
              <a:rPr lang="en-US" dirty="0">
                <a:solidFill>
                  <a:schemeClr val="bg1"/>
                </a:solidFill>
              </a:rPr>
              <a:t>The most common categories of concern related to fraud and financial mismanagement, including poor financial controls, inadequate due-diligence of employees and partners and a failure by the responsible persons to act in the best interest of the organisation…</a:t>
            </a:r>
            <a:endParaRPr lang="en-AU" dirty="0">
              <a:solidFill>
                <a:schemeClr val="bg1"/>
              </a:solidFill>
            </a:endParaRPr>
          </a:p>
        </p:txBody>
      </p:sp>
      <p:pic>
        <p:nvPicPr>
          <p:cNvPr id="5" name="Picture 4">
            <a:extLst>
              <a:ext uri="{FF2B5EF4-FFF2-40B4-BE49-F238E27FC236}">
                <a16:creationId xmlns:a16="http://schemas.microsoft.com/office/drawing/2014/main" id="{993FF238-157E-4854-B51C-D065CC2EB284}"/>
              </a:ext>
            </a:extLst>
          </p:cNvPr>
          <p:cNvPicPr>
            <a:picLocks noChangeAspect="1"/>
          </p:cNvPicPr>
          <p:nvPr/>
        </p:nvPicPr>
        <p:blipFill>
          <a:blip r:embed="rId2"/>
          <a:stretch>
            <a:fillRect/>
          </a:stretch>
        </p:blipFill>
        <p:spPr>
          <a:xfrm>
            <a:off x="4560095" y="2276872"/>
            <a:ext cx="4235450" cy="1990661"/>
          </a:xfrm>
          <a:prstGeom prst="rect">
            <a:avLst/>
          </a:prstGeom>
        </p:spPr>
      </p:pic>
      <p:sp>
        <p:nvSpPr>
          <p:cNvPr id="26" name="Isosceles Triangle 2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4" name="Picture 13">
            <a:extLst>
              <a:ext uri="{FF2B5EF4-FFF2-40B4-BE49-F238E27FC236}">
                <a16:creationId xmlns:a16="http://schemas.microsoft.com/office/drawing/2014/main" id="{E25F104D-F51E-42E7-B7D0-48265D30D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392878">
            <a:off x="7249750" y="284773"/>
            <a:ext cx="1478689" cy="1244089"/>
          </a:xfrm>
          <a:prstGeom prst="rect">
            <a:avLst/>
          </a:prstGeom>
        </p:spPr>
      </p:pic>
      <p:pic>
        <p:nvPicPr>
          <p:cNvPr id="10" name="Picture 9">
            <a:extLst>
              <a:ext uri="{FF2B5EF4-FFF2-40B4-BE49-F238E27FC236}">
                <a16:creationId xmlns:a16="http://schemas.microsoft.com/office/drawing/2014/main" id="{2197E333-70EA-43AE-AF41-500925DE9DE9}"/>
              </a:ext>
            </a:extLst>
          </p:cNvPr>
          <p:cNvPicPr>
            <a:picLocks noChangeAspect="1"/>
          </p:cNvPicPr>
          <p:nvPr/>
        </p:nvPicPr>
        <p:blipFill>
          <a:blip r:embed="rId4"/>
          <a:stretch>
            <a:fillRect/>
          </a:stretch>
        </p:blipFill>
        <p:spPr>
          <a:xfrm>
            <a:off x="4856348" y="4437112"/>
            <a:ext cx="2009487" cy="1637732"/>
          </a:xfrm>
          <a:prstGeom prst="rect">
            <a:avLst/>
          </a:prstGeom>
        </p:spPr>
      </p:pic>
    </p:spTree>
    <p:extLst>
      <p:ext uri="{BB962C8B-B14F-4D97-AF65-F5344CB8AC3E}">
        <p14:creationId xmlns:p14="http://schemas.microsoft.com/office/powerpoint/2010/main" val="2491793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34E3-4560-4FCC-8FCB-D00C67033299}"/>
              </a:ext>
            </a:extLst>
          </p:cNvPr>
          <p:cNvSpPr>
            <a:spLocks noGrp="1"/>
          </p:cNvSpPr>
          <p:nvPr>
            <p:ph type="title"/>
          </p:nvPr>
        </p:nvSpPr>
        <p:spPr/>
        <p:txBody>
          <a:bodyPr/>
          <a:lstStyle/>
          <a:p>
            <a:r>
              <a:rPr lang="en-AU" dirty="0"/>
              <a:t>Force Majeure Protections</a:t>
            </a:r>
          </a:p>
        </p:txBody>
      </p:sp>
      <p:sp>
        <p:nvSpPr>
          <p:cNvPr id="3" name="Content Placeholder 2">
            <a:extLst>
              <a:ext uri="{FF2B5EF4-FFF2-40B4-BE49-F238E27FC236}">
                <a16:creationId xmlns:a16="http://schemas.microsoft.com/office/drawing/2014/main" id="{ABCFAE58-0481-4E8B-BE0C-69C2B1EEE1E7}"/>
              </a:ext>
            </a:extLst>
          </p:cNvPr>
          <p:cNvSpPr>
            <a:spLocks noGrp="1"/>
          </p:cNvSpPr>
          <p:nvPr>
            <p:ph idx="1"/>
          </p:nvPr>
        </p:nvSpPr>
        <p:spPr/>
        <p:txBody>
          <a:bodyPr/>
          <a:lstStyle/>
          <a:p>
            <a:r>
              <a:rPr lang="en-AU" dirty="0"/>
              <a:t>Clauses in sponsorship and other contracts should always contain clauses that describe what will happen if </a:t>
            </a:r>
            <a:r>
              <a:rPr lang="en-AU" b="1" i="1" dirty="0"/>
              <a:t>either</a:t>
            </a:r>
            <a:r>
              <a:rPr lang="en-AU" dirty="0"/>
              <a:t> party cannot complete their obligations by events outside of their control.  These clauses should also contain remedies </a:t>
            </a:r>
            <a:r>
              <a:rPr lang="en-AU" dirty="0" err="1"/>
              <a:t>Eg</a:t>
            </a:r>
            <a:r>
              <a:rPr lang="en-AU" dirty="0"/>
              <a:t> All deposits refunded; free transfer of dates</a:t>
            </a:r>
          </a:p>
          <a:p>
            <a:pPr lvl="1"/>
            <a:r>
              <a:rPr lang="en-AU" dirty="0"/>
              <a:t>Venues where events are being held</a:t>
            </a:r>
          </a:p>
          <a:p>
            <a:pPr lvl="1"/>
            <a:r>
              <a:rPr lang="en-AU" dirty="0"/>
              <a:t>Sponsors for events or any activity</a:t>
            </a:r>
          </a:p>
          <a:p>
            <a:pPr lvl="1"/>
            <a:r>
              <a:rPr lang="en-AU" dirty="0"/>
              <a:t>Rental contracts or lease agreements</a:t>
            </a:r>
          </a:p>
        </p:txBody>
      </p:sp>
    </p:spTree>
    <p:extLst>
      <p:ext uri="{BB962C8B-B14F-4D97-AF65-F5344CB8AC3E}">
        <p14:creationId xmlns:p14="http://schemas.microsoft.com/office/powerpoint/2010/main" val="2573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82600" y="816638"/>
            <a:ext cx="2525519" cy="5224724"/>
          </a:xfrm>
        </p:spPr>
        <p:txBody>
          <a:bodyPr anchor="ctr">
            <a:normAutofit/>
          </a:bodyPr>
          <a:lstStyle/>
          <a:p>
            <a:r>
              <a:rPr lang="en-US"/>
              <a:t>Monthly Financial Reports</a:t>
            </a:r>
          </a:p>
        </p:txBody>
      </p:sp>
      <p:cxnSp>
        <p:nvCxnSpPr>
          <p:cNvPr id="72" name="Straight Connector 7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4275" name="Rectangle 3"/>
          <p:cNvSpPr>
            <a:spLocks noGrp="1" noChangeArrowheads="1"/>
          </p:cNvSpPr>
          <p:nvPr>
            <p:ph idx="1"/>
          </p:nvPr>
        </p:nvSpPr>
        <p:spPr>
          <a:xfrm>
            <a:off x="3490721" y="816638"/>
            <a:ext cx="3464779" cy="5224724"/>
          </a:xfrm>
        </p:spPr>
        <p:txBody>
          <a:bodyPr anchor="ctr">
            <a:normAutofit/>
          </a:bodyPr>
          <a:lstStyle/>
          <a:p>
            <a:r>
              <a:rPr lang="en-US"/>
              <a:t>At least original bank statement &amp; cash book report</a:t>
            </a:r>
          </a:p>
          <a:p>
            <a:pPr>
              <a:buFont typeface="Wingdings" pitchFamily="2" charset="2"/>
              <a:buNone/>
            </a:pPr>
            <a:endParaRPr lang="en-US"/>
          </a:p>
          <a:p>
            <a:r>
              <a:rPr lang="en-US"/>
              <a:t>Best option</a:t>
            </a:r>
          </a:p>
          <a:p>
            <a:pPr lvl="1"/>
            <a:r>
              <a:rPr lang="en-US"/>
              <a:t>Profit &amp; Loss Year to Date Vs Budget</a:t>
            </a:r>
          </a:p>
          <a:p>
            <a:pPr lvl="1"/>
            <a:r>
              <a:rPr lang="en-US"/>
              <a:t>Balance Sheet</a:t>
            </a:r>
          </a:p>
          <a:p>
            <a:pPr lvl="1"/>
            <a:r>
              <a:rPr lang="en-US"/>
              <a:t>Outstanding Debtors</a:t>
            </a:r>
          </a:p>
          <a:p>
            <a:pPr lvl="1"/>
            <a:r>
              <a:rPr lang="en-US"/>
              <a:t>Outstanding Creditors</a:t>
            </a:r>
          </a:p>
          <a:p>
            <a:pPr lvl="1"/>
            <a:r>
              <a:rPr lang="en-US"/>
              <a:t>Bank Reconciliation</a:t>
            </a:r>
          </a:p>
          <a:p>
            <a:pPr lvl="1"/>
            <a:r>
              <a:rPr lang="en-US"/>
              <a:t>Cash Flow</a:t>
            </a:r>
          </a:p>
        </p:txBody>
      </p:sp>
    </p:spTree>
    <p:extLst>
      <p:ext uri="{BB962C8B-B14F-4D97-AF65-F5344CB8AC3E}">
        <p14:creationId xmlns:p14="http://schemas.microsoft.com/office/powerpoint/2010/main" val="1181885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CECE-BC23-45B5-A35E-8070DEFF2A04}"/>
              </a:ext>
            </a:extLst>
          </p:cNvPr>
          <p:cNvSpPr>
            <a:spLocks noGrp="1"/>
          </p:cNvSpPr>
          <p:nvPr>
            <p:ph type="title"/>
          </p:nvPr>
        </p:nvSpPr>
        <p:spPr/>
        <p:txBody>
          <a:bodyPr/>
          <a:lstStyle/>
          <a:p>
            <a:r>
              <a:rPr lang="en-AU" dirty="0"/>
              <a:t>Profit &amp; Loss YTD</a:t>
            </a:r>
          </a:p>
        </p:txBody>
      </p:sp>
      <p:pic>
        <p:nvPicPr>
          <p:cNvPr id="4" name="Picture 3">
            <a:extLst>
              <a:ext uri="{FF2B5EF4-FFF2-40B4-BE49-F238E27FC236}">
                <a16:creationId xmlns:a16="http://schemas.microsoft.com/office/drawing/2014/main" id="{F878DBB2-857D-4152-B67F-E224C1B8DB7F}"/>
              </a:ext>
            </a:extLst>
          </p:cNvPr>
          <p:cNvPicPr>
            <a:picLocks noChangeAspect="1"/>
          </p:cNvPicPr>
          <p:nvPr/>
        </p:nvPicPr>
        <p:blipFill>
          <a:blip r:embed="rId2"/>
          <a:stretch>
            <a:fillRect/>
          </a:stretch>
        </p:blipFill>
        <p:spPr>
          <a:xfrm>
            <a:off x="478474" y="1628800"/>
            <a:ext cx="6609962" cy="2802624"/>
          </a:xfrm>
          <a:prstGeom prst="rect">
            <a:avLst/>
          </a:prstGeom>
        </p:spPr>
      </p:pic>
    </p:spTree>
    <p:extLst>
      <p:ext uri="{BB962C8B-B14F-4D97-AF65-F5344CB8AC3E}">
        <p14:creationId xmlns:p14="http://schemas.microsoft.com/office/powerpoint/2010/main" val="1005840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CECE-BC23-45B5-A35E-8070DEFF2A04}"/>
              </a:ext>
            </a:extLst>
          </p:cNvPr>
          <p:cNvSpPr>
            <a:spLocks noGrp="1"/>
          </p:cNvSpPr>
          <p:nvPr>
            <p:ph type="title"/>
          </p:nvPr>
        </p:nvSpPr>
        <p:spPr/>
        <p:txBody>
          <a:bodyPr/>
          <a:lstStyle/>
          <a:p>
            <a:r>
              <a:rPr lang="en-AU" dirty="0"/>
              <a:t>Balance Sheet to Last Year</a:t>
            </a:r>
          </a:p>
        </p:txBody>
      </p:sp>
      <p:pic>
        <p:nvPicPr>
          <p:cNvPr id="5" name="Picture 4">
            <a:extLst>
              <a:ext uri="{FF2B5EF4-FFF2-40B4-BE49-F238E27FC236}">
                <a16:creationId xmlns:a16="http://schemas.microsoft.com/office/drawing/2014/main" id="{9D29F85B-A007-4D8F-A21E-6AF73E343B74}"/>
              </a:ext>
            </a:extLst>
          </p:cNvPr>
          <p:cNvPicPr>
            <a:picLocks noChangeAspect="1"/>
          </p:cNvPicPr>
          <p:nvPr/>
        </p:nvPicPr>
        <p:blipFill>
          <a:blip r:embed="rId2"/>
          <a:stretch>
            <a:fillRect/>
          </a:stretch>
        </p:blipFill>
        <p:spPr>
          <a:xfrm>
            <a:off x="609599" y="1844824"/>
            <a:ext cx="6347713" cy="1052234"/>
          </a:xfrm>
          <a:prstGeom prst="rect">
            <a:avLst/>
          </a:prstGeom>
        </p:spPr>
      </p:pic>
    </p:spTree>
    <p:extLst>
      <p:ext uri="{BB962C8B-B14F-4D97-AF65-F5344CB8AC3E}">
        <p14:creationId xmlns:p14="http://schemas.microsoft.com/office/powerpoint/2010/main" val="331967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title"/>
          </p:nvPr>
        </p:nvSpPr>
        <p:spPr>
          <a:xfrm>
            <a:off x="489360" y="1382486"/>
            <a:ext cx="2660686" cy="4093028"/>
          </a:xfrm>
        </p:spPr>
        <p:txBody>
          <a:bodyPr anchor="ctr">
            <a:normAutofit/>
          </a:bodyPr>
          <a:lstStyle/>
          <a:p>
            <a:pPr eaLnBrk="1" hangingPunct="1"/>
            <a:r>
              <a:rPr lang="en-US" sz="3800"/>
              <a:t>3 Basics Of Finances</a:t>
            </a:r>
          </a:p>
        </p:txBody>
      </p:sp>
      <p:grpSp>
        <p:nvGrpSpPr>
          <p:cNvPr id="76" name="Group 7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77" name="Straight Connector 7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7" name="Rectangle 8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45" name="Rectangle 3">
            <a:extLst>
              <a:ext uri="{FF2B5EF4-FFF2-40B4-BE49-F238E27FC236}">
                <a16:creationId xmlns:a16="http://schemas.microsoft.com/office/drawing/2014/main" id="{EA9FF681-25E5-4E20-94AF-DB2E3B9A1A41}"/>
              </a:ext>
            </a:extLst>
          </p:cNvPr>
          <p:cNvGraphicFramePr>
            <a:graphicFrameLocks noGrp="1"/>
          </p:cNvGraphicFramePr>
          <p:nvPr>
            <p:ph idx="1"/>
          </p:nvPr>
        </p:nvGraphicFramePr>
        <p:xfrm>
          <a:off x="3620141" y="764704"/>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0CE4659D-5C9A-4278-BEEF-6F300681D3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392878">
            <a:off x="-401701" y="-259276"/>
            <a:ext cx="1478689" cy="1244089"/>
          </a:xfrm>
          <a:prstGeom prst="rect">
            <a:avLst/>
          </a:prstGeom>
        </p:spPr>
      </p:pic>
    </p:spTree>
    <p:extLst>
      <p:ext uri="{BB962C8B-B14F-4D97-AF65-F5344CB8AC3E}">
        <p14:creationId xmlns:p14="http://schemas.microsoft.com/office/powerpoint/2010/main" val="26352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0AFB-3437-489B-A8AE-F72271C341A0}"/>
              </a:ext>
            </a:extLst>
          </p:cNvPr>
          <p:cNvSpPr>
            <a:spLocks noGrp="1"/>
          </p:cNvSpPr>
          <p:nvPr>
            <p:ph type="title"/>
          </p:nvPr>
        </p:nvSpPr>
        <p:spPr/>
        <p:txBody>
          <a:bodyPr/>
          <a:lstStyle/>
          <a:p>
            <a:r>
              <a:rPr lang="en-AU" dirty="0"/>
              <a:t>Diversify Your Fundraising</a:t>
            </a:r>
          </a:p>
        </p:txBody>
      </p:sp>
      <p:pic>
        <p:nvPicPr>
          <p:cNvPr id="4" name="Picture 3">
            <a:extLst>
              <a:ext uri="{FF2B5EF4-FFF2-40B4-BE49-F238E27FC236}">
                <a16:creationId xmlns:a16="http://schemas.microsoft.com/office/drawing/2014/main" id="{492C086B-F030-4E79-AF86-590FA44A7D59}"/>
              </a:ext>
            </a:extLst>
          </p:cNvPr>
          <p:cNvPicPr>
            <a:picLocks noChangeAspect="1"/>
          </p:cNvPicPr>
          <p:nvPr/>
        </p:nvPicPr>
        <p:blipFill>
          <a:blip r:embed="rId2"/>
          <a:stretch>
            <a:fillRect/>
          </a:stretch>
        </p:blipFill>
        <p:spPr>
          <a:xfrm>
            <a:off x="609599" y="1844824"/>
            <a:ext cx="6347713" cy="2530685"/>
          </a:xfrm>
          <a:prstGeom prst="rect">
            <a:avLst/>
          </a:prstGeom>
        </p:spPr>
      </p:pic>
      <p:pic>
        <p:nvPicPr>
          <p:cNvPr id="5" name="Picture 4">
            <a:extLst>
              <a:ext uri="{FF2B5EF4-FFF2-40B4-BE49-F238E27FC236}">
                <a16:creationId xmlns:a16="http://schemas.microsoft.com/office/drawing/2014/main" id="{82AD3B8C-5303-4C22-B5FF-AB51328764F8}"/>
              </a:ext>
            </a:extLst>
          </p:cNvPr>
          <p:cNvPicPr>
            <a:picLocks noChangeAspect="1"/>
          </p:cNvPicPr>
          <p:nvPr/>
        </p:nvPicPr>
        <p:blipFill>
          <a:blip r:embed="rId3"/>
          <a:stretch>
            <a:fillRect/>
          </a:stretch>
        </p:blipFill>
        <p:spPr>
          <a:xfrm>
            <a:off x="937512" y="4695206"/>
            <a:ext cx="6019800" cy="933450"/>
          </a:xfrm>
          <a:prstGeom prst="rect">
            <a:avLst/>
          </a:prstGeom>
        </p:spPr>
      </p:pic>
    </p:spTree>
    <p:extLst>
      <p:ext uri="{BB962C8B-B14F-4D97-AF65-F5344CB8AC3E}">
        <p14:creationId xmlns:p14="http://schemas.microsoft.com/office/powerpoint/2010/main" val="794068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7DA6-F258-4975-95C1-D3E5119102FB}"/>
              </a:ext>
            </a:extLst>
          </p:cNvPr>
          <p:cNvSpPr>
            <a:spLocks noGrp="1"/>
          </p:cNvSpPr>
          <p:nvPr>
            <p:ph type="title"/>
          </p:nvPr>
        </p:nvSpPr>
        <p:spPr/>
        <p:txBody>
          <a:bodyPr/>
          <a:lstStyle/>
          <a:p>
            <a:r>
              <a:rPr lang="en-US" dirty="0"/>
              <a:t>Keep donors informed</a:t>
            </a:r>
            <a:endParaRPr lang="en-AU" dirty="0"/>
          </a:p>
        </p:txBody>
      </p:sp>
      <p:sp>
        <p:nvSpPr>
          <p:cNvPr id="3" name="Content Placeholder 2">
            <a:extLst>
              <a:ext uri="{FF2B5EF4-FFF2-40B4-BE49-F238E27FC236}">
                <a16:creationId xmlns:a16="http://schemas.microsoft.com/office/drawing/2014/main" id="{EA36FAF2-BAD0-465B-A760-8999A2E7D5F0}"/>
              </a:ext>
            </a:extLst>
          </p:cNvPr>
          <p:cNvSpPr>
            <a:spLocks noGrp="1"/>
          </p:cNvSpPr>
          <p:nvPr>
            <p:ph idx="1"/>
          </p:nvPr>
        </p:nvSpPr>
        <p:spPr/>
        <p:txBody>
          <a:bodyPr/>
          <a:lstStyle/>
          <a:p>
            <a:pPr marL="0" indent="0">
              <a:buNone/>
            </a:pPr>
            <a:r>
              <a:rPr lang="en-US" dirty="0"/>
              <a:t>Be proactive in personally communicating with donors, sponsors, vendors and volunteers about your current and upcoming events. Send emails, post on social media and share any changes to your operations or events on your website. </a:t>
            </a:r>
          </a:p>
          <a:p>
            <a:pPr marL="0" indent="0">
              <a:buNone/>
            </a:pPr>
            <a:endParaRPr lang="en-US" dirty="0"/>
          </a:p>
          <a:p>
            <a:pPr marL="0" indent="0">
              <a:buNone/>
            </a:pPr>
            <a:r>
              <a:rPr lang="en-US" dirty="0"/>
              <a:t>Let donors know what your organization is doing to protect the safety of everyone you serve. Thank them for their financial support, which is critical to your ability to respond in a timely manner and continue providing services.</a:t>
            </a:r>
            <a:endParaRPr lang="en-AU" dirty="0"/>
          </a:p>
        </p:txBody>
      </p:sp>
    </p:spTree>
    <p:extLst>
      <p:ext uri="{BB962C8B-B14F-4D97-AF65-F5344CB8AC3E}">
        <p14:creationId xmlns:p14="http://schemas.microsoft.com/office/powerpoint/2010/main" val="3281963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439A-0774-40FE-A975-72D4A91566ED}"/>
              </a:ext>
            </a:extLst>
          </p:cNvPr>
          <p:cNvSpPr>
            <a:spLocks noGrp="1"/>
          </p:cNvSpPr>
          <p:nvPr>
            <p:ph type="title"/>
          </p:nvPr>
        </p:nvSpPr>
        <p:spPr/>
        <p:txBody>
          <a:bodyPr/>
          <a:lstStyle/>
          <a:p>
            <a:r>
              <a:rPr lang="en-AU" dirty="0"/>
              <a:t>Ask permission</a:t>
            </a:r>
          </a:p>
        </p:txBody>
      </p:sp>
      <p:sp>
        <p:nvSpPr>
          <p:cNvPr id="3" name="Content Placeholder 2">
            <a:extLst>
              <a:ext uri="{FF2B5EF4-FFF2-40B4-BE49-F238E27FC236}">
                <a16:creationId xmlns:a16="http://schemas.microsoft.com/office/drawing/2014/main" id="{6A37573F-BFFE-47BB-9151-83B1AB37EAC2}"/>
              </a:ext>
            </a:extLst>
          </p:cNvPr>
          <p:cNvSpPr>
            <a:spLocks noGrp="1"/>
          </p:cNvSpPr>
          <p:nvPr>
            <p:ph idx="1"/>
          </p:nvPr>
        </p:nvSpPr>
        <p:spPr/>
        <p:txBody>
          <a:bodyPr/>
          <a:lstStyle/>
          <a:p>
            <a:pPr marL="0" indent="0">
              <a:buNone/>
            </a:pPr>
            <a:r>
              <a:rPr lang="en-US" dirty="0"/>
              <a:t>If you postpone an event for which donations have already been received, ask donors and ticket holders for permission to apply these funds to the rescheduled event. </a:t>
            </a:r>
          </a:p>
          <a:p>
            <a:pPr marL="0" indent="0">
              <a:buNone/>
            </a:pPr>
            <a:r>
              <a:rPr lang="en-US" dirty="0"/>
              <a:t>If the event is canceled, ask them for permission to apply their gift directly to mission-critical services. </a:t>
            </a:r>
          </a:p>
          <a:p>
            <a:pPr marL="0" indent="0">
              <a:buNone/>
            </a:pPr>
            <a:r>
              <a:rPr lang="en-US" dirty="0"/>
              <a:t>If donors request a refund, send it promptly and cheerfully. </a:t>
            </a:r>
          </a:p>
          <a:p>
            <a:pPr marL="0" indent="0">
              <a:buNone/>
            </a:pPr>
            <a:r>
              <a:rPr lang="en-US" dirty="0"/>
              <a:t>Let donors know you value them and hope they will support a future event.</a:t>
            </a:r>
            <a:endParaRPr lang="en-AU" dirty="0"/>
          </a:p>
        </p:txBody>
      </p:sp>
    </p:spTree>
    <p:extLst>
      <p:ext uri="{BB962C8B-B14F-4D97-AF65-F5344CB8AC3E}">
        <p14:creationId xmlns:p14="http://schemas.microsoft.com/office/powerpoint/2010/main" val="393185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8561" r="31153"/>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700735" y="3284984"/>
            <a:ext cx="2888343" cy="1320800"/>
          </a:xfrm>
        </p:spPr>
        <p:txBody>
          <a:bodyPr>
            <a:normAutofit/>
          </a:bodyPr>
          <a:lstStyle/>
          <a:p>
            <a:r>
              <a:rPr lang="en-AU" dirty="0"/>
              <a:t>Ask Any Time!</a:t>
            </a:r>
          </a:p>
        </p:txBody>
      </p:sp>
    </p:spTree>
    <p:extLst>
      <p:ext uri="{BB962C8B-B14F-4D97-AF65-F5344CB8AC3E}">
        <p14:creationId xmlns:p14="http://schemas.microsoft.com/office/powerpoint/2010/main" val="3743893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08A0-5C8E-465B-9A91-8FFF7C12CF85}"/>
              </a:ext>
            </a:extLst>
          </p:cNvPr>
          <p:cNvSpPr>
            <a:spLocks noGrp="1"/>
          </p:cNvSpPr>
          <p:nvPr>
            <p:ph type="title"/>
          </p:nvPr>
        </p:nvSpPr>
        <p:spPr/>
        <p:txBody>
          <a:bodyPr/>
          <a:lstStyle/>
          <a:p>
            <a:r>
              <a:rPr lang="en-AU" dirty="0"/>
              <a:t>Host an online event</a:t>
            </a:r>
          </a:p>
        </p:txBody>
      </p:sp>
      <p:sp>
        <p:nvSpPr>
          <p:cNvPr id="3" name="Content Placeholder 2">
            <a:extLst>
              <a:ext uri="{FF2B5EF4-FFF2-40B4-BE49-F238E27FC236}">
                <a16:creationId xmlns:a16="http://schemas.microsoft.com/office/drawing/2014/main" id="{27E3062C-85FD-467B-8A58-C5F662CF8ED1}"/>
              </a:ext>
            </a:extLst>
          </p:cNvPr>
          <p:cNvSpPr>
            <a:spLocks noGrp="1"/>
          </p:cNvSpPr>
          <p:nvPr>
            <p:ph idx="1"/>
          </p:nvPr>
        </p:nvSpPr>
        <p:spPr/>
        <p:txBody>
          <a:bodyPr/>
          <a:lstStyle/>
          <a:p>
            <a:pPr marL="0" indent="0">
              <a:buNone/>
            </a:pPr>
            <a:r>
              <a:rPr lang="en-US" dirty="0"/>
              <a:t>Consider hosting an online auction if you’ve already secured donated items for a canceled event. There are several companies that manage online auctions. Do some research to find one that works best for your organization. Take photos of each item, post them online and invite donors to bid. You can schedule item pick-up in accordance with closures impacting access to your facilities.</a:t>
            </a:r>
          </a:p>
          <a:p>
            <a:pPr marL="0" indent="0">
              <a:buNone/>
            </a:pPr>
            <a:r>
              <a:rPr lang="en-US" dirty="0"/>
              <a:t>Consider holding an online training event or conference and if possible even provide it for free.</a:t>
            </a:r>
            <a:endParaRPr lang="en-AU" dirty="0"/>
          </a:p>
        </p:txBody>
      </p:sp>
    </p:spTree>
    <p:extLst>
      <p:ext uri="{BB962C8B-B14F-4D97-AF65-F5344CB8AC3E}">
        <p14:creationId xmlns:p14="http://schemas.microsoft.com/office/powerpoint/2010/main" val="2435641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1101-48A6-4BB8-BB91-4F1839F0DE7C}"/>
              </a:ext>
            </a:extLst>
          </p:cNvPr>
          <p:cNvSpPr>
            <a:spLocks noGrp="1"/>
          </p:cNvSpPr>
          <p:nvPr>
            <p:ph type="title"/>
          </p:nvPr>
        </p:nvSpPr>
        <p:spPr/>
        <p:txBody>
          <a:bodyPr>
            <a:normAutofit/>
          </a:bodyPr>
          <a:lstStyle/>
          <a:p>
            <a:r>
              <a:rPr lang="en-AU" dirty="0"/>
              <a:t>Host a “non event”</a:t>
            </a:r>
          </a:p>
        </p:txBody>
      </p:sp>
      <p:sp>
        <p:nvSpPr>
          <p:cNvPr id="3" name="Content Placeholder 2">
            <a:extLst>
              <a:ext uri="{FF2B5EF4-FFF2-40B4-BE49-F238E27FC236}">
                <a16:creationId xmlns:a16="http://schemas.microsoft.com/office/drawing/2014/main" id="{88DAF04B-52E0-4AEF-91D0-6771DCA0550A}"/>
              </a:ext>
            </a:extLst>
          </p:cNvPr>
          <p:cNvSpPr>
            <a:spLocks noGrp="1"/>
          </p:cNvSpPr>
          <p:nvPr>
            <p:ph idx="1"/>
          </p:nvPr>
        </p:nvSpPr>
        <p:spPr/>
        <p:txBody>
          <a:bodyPr/>
          <a:lstStyle/>
          <a:p>
            <a:pPr marL="0" indent="0">
              <a:buNone/>
            </a:pPr>
            <a:r>
              <a:rPr lang="en-US" dirty="0"/>
              <a:t>Consider converting an in-person event to a virtual one. Sometimes referred to as a “non-event,” this involves sending an “invitation” to past and prospective event supporters asking for a gift in lieu of attending the event.</a:t>
            </a:r>
          </a:p>
          <a:p>
            <a:pPr marL="0" indent="0">
              <a:buNone/>
            </a:pPr>
            <a:r>
              <a:rPr lang="en-US" dirty="0"/>
              <a:t> Be clever in asking for gifts that may replicate what donors might have spent to attend, such as a babysitter, or would have contributed at the event. </a:t>
            </a:r>
          </a:p>
          <a:p>
            <a:pPr marL="0" indent="0">
              <a:buNone/>
            </a:pPr>
            <a:r>
              <a:rPr lang="en-US" dirty="0"/>
              <a:t>Keep the focus on your mission and who their generosity will benefit (it’s NOT about your fundraising goals).</a:t>
            </a:r>
            <a:endParaRPr lang="en-AU" dirty="0"/>
          </a:p>
        </p:txBody>
      </p:sp>
    </p:spTree>
    <p:extLst>
      <p:ext uri="{BB962C8B-B14F-4D97-AF65-F5344CB8AC3E}">
        <p14:creationId xmlns:p14="http://schemas.microsoft.com/office/powerpoint/2010/main" val="3243975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4A91-7865-416D-8AC3-DB78A0AFB654}"/>
              </a:ext>
            </a:extLst>
          </p:cNvPr>
          <p:cNvSpPr>
            <a:spLocks noGrp="1"/>
          </p:cNvSpPr>
          <p:nvPr>
            <p:ph type="title"/>
          </p:nvPr>
        </p:nvSpPr>
        <p:spPr/>
        <p:txBody>
          <a:bodyPr/>
          <a:lstStyle/>
          <a:p>
            <a:r>
              <a:rPr lang="en-AU" dirty="0"/>
              <a:t>Send donors love</a:t>
            </a:r>
          </a:p>
        </p:txBody>
      </p:sp>
      <p:sp>
        <p:nvSpPr>
          <p:cNvPr id="3" name="Content Placeholder 2">
            <a:extLst>
              <a:ext uri="{FF2B5EF4-FFF2-40B4-BE49-F238E27FC236}">
                <a16:creationId xmlns:a16="http://schemas.microsoft.com/office/drawing/2014/main" id="{965FE89F-2D4A-4B7E-BFA7-B833B46B5860}"/>
              </a:ext>
            </a:extLst>
          </p:cNvPr>
          <p:cNvSpPr>
            <a:spLocks noGrp="1"/>
          </p:cNvSpPr>
          <p:nvPr>
            <p:ph idx="1"/>
          </p:nvPr>
        </p:nvSpPr>
        <p:spPr/>
        <p:txBody>
          <a:bodyPr/>
          <a:lstStyle/>
          <a:p>
            <a:pPr marL="0" indent="0">
              <a:buNone/>
            </a:pPr>
            <a:br>
              <a:rPr lang="en-US" dirty="0"/>
            </a:br>
            <a:r>
              <a:rPr lang="en-US" dirty="0"/>
              <a:t>Use this time to engage board and staff members in thanking donors for their loyalty and wishing them well during the crisis. Calls, personalized letters, hand-written notes and customized video messages sent via text or email are great ways to let donors know how important their support is to the people you serve, especially during times of crisis. </a:t>
            </a:r>
          </a:p>
          <a:p>
            <a:pPr marL="0" indent="0">
              <a:buNone/>
            </a:pPr>
            <a:r>
              <a:rPr lang="en-US" dirty="0"/>
              <a:t>While acknowledging the seriousness of this outbreak, don’t hesitate to be clever in showering your supporters with some heartfelt donor love.</a:t>
            </a:r>
            <a:endParaRPr lang="en-AU" dirty="0"/>
          </a:p>
        </p:txBody>
      </p:sp>
    </p:spTree>
    <p:extLst>
      <p:ext uri="{BB962C8B-B14F-4D97-AF65-F5344CB8AC3E}">
        <p14:creationId xmlns:p14="http://schemas.microsoft.com/office/powerpoint/2010/main" val="415785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C361-6306-4F65-B62C-34B11604876C}"/>
              </a:ext>
            </a:extLst>
          </p:cNvPr>
          <p:cNvSpPr>
            <a:spLocks noGrp="1"/>
          </p:cNvSpPr>
          <p:nvPr>
            <p:ph type="title"/>
          </p:nvPr>
        </p:nvSpPr>
        <p:spPr/>
        <p:txBody>
          <a:bodyPr/>
          <a:lstStyle/>
          <a:p>
            <a:r>
              <a:rPr lang="en-AU" dirty="0"/>
              <a:t>Capital campaigns </a:t>
            </a:r>
          </a:p>
        </p:txBody>
      </p:sp>
      <p:sp>
        <p:nvSpPr>
          <p:cNvPr id="3" name="Content Placeholder 2">
            <a:extLst>
              <a:ext uri="{FF2B5EF4-FFF2-40B4-BE49-F238E27FC236}">
                <a16:creationId xmlns:a16="http://schemas.microsoft.com/office/drawing/2014/main" id="{21085EB9-B1DE-4EE4-B3F5-721E15EBAD57}"/>
              </a:ext>
            </a:extLst>
          </p:cNvPr>
          <p:cNvSpPr>
            <a:spLocks noGrp="1"/>
          </p:cNvSpPr>
          <p:nvPr>
            <p:ph idx="1"/>
          </p:nvPr>
        </p:nvSpPr>
        <p:spPr/>
        <p:txBody>
          <a:bodyPr/>
          <a:lstStyle/>
          <a:p>
            <a:pPr marL="0" indent="0">
              <a:buNone/>
            </a:pPr>
            <a:r>
              <a:rPr lang="en-US" dirty="0"/>
              <a:t>If your organization is involved in or about to launch a capital campaign, consider how the Coronavirus may impact the campaign plan, including donors’ ability to contribute and the cost of products &amp; services as well as possible delays in delivery.</a:t>
            </a:r>
          </a:p>
          <a:p>
            <a:pPr marL="0" indent="0">
              <a:buNone/>
            </a:pPr>
            <a:endParaRPr lang="en-US" dirty="0"/>
          </a:p>
          <a:p>
            <a:pPr marL="0" indent="0">
              <a:buNone/>
            </a:pPr>
            <a:r>
              <a:rPr lang="en-US" dirty="0"/>
              <a:t>Consider utilizing an external consultants to provide advice and guidance regarding these decisions, including the importance of maintaining momentum.</a:t>
            </a:r>
            <a:endParaRPr lang="en-AU" dirty="0"/>
          </a:p>
        </p:txBody>
      </p:sp>
    </p:spTree>
    <p:extLst>
      <p:ext uri="{BB962C8B-B14F-4D97-AF65-F5344CB8AC3E}">
        <p14:creationId xmlns:p14="http://schemas.microsoft.com/office/powerpoint/2010/main" val="3846623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42C9-2B2E-43DC-9A41-C6FB31B84BA0}"/>
              </a:ext>
            </a:extLst>
          </p:cNvPr>
          <p:cNvSpPr>
            <a:spLocks noGrp="1"/>
          </p:cNvSpPr>
          <p:nvPr>
            <p:ph type="title"/>
          </p:nvPr>
        </p:nvSpPr>
        <p:spPr/>
        <p:txBody>
          <a:bodyPr>
            <a:normAutofit fontScale="90000"/>
          </a:bodyPr>
          <a:lstStyle/>
          <a:p>
            <a:r>
              <a:rPr lang="en-AU" dirty="0"/>
              <a:t>Wash more than just your hands</a:t>
            </a:r>
          </a:p>
        </p:txBody>
      </p:sp>
      <p:sp>
        <p:nvSpPr>
          <p:cNvPr id="3" name="Content Placeholder 2">
            <a:extLst>
              <a:ext uri="{FF2B5EF4-FFF2-40B4-BE49-F238E27FC236}">
                <a16:creationId xmlns:a16="http://schemas.microsoft.com/office/drawing/2014/main" id="{ADCF83E5-A59F-4EB3-8324-6ED253EDA1A8}"/>
              </a:ext>
            </a:extLst>
          </p:cNvPr>
          <p:cNvSpPr>
            <a:spLocks noGrp="1"/>
          </p:cNvSpPr>
          <p:nvPr>
            <p:ph idx="1"/>
          </p:nvPr>
        </p:nvSpPr>
        <p:spPr/>
        <p:txBody>
          <a:bodyPr/>
          <a:lstStyle/>
          <a:p>
            <a:pPr marL="0" indent="0">
              <a:buNone/>
            </a:pPr>
            <a:br>
              <a:rPr lang="en-US" dirty="0"/>
            </a:br>
            <a:r>
              <a:rPr lang="en-US" dirty="0"/>
              <a:t>Take time to clean up donor records, double-check addresses and remove inactive records to maintain an accurate database of past and present donors, volunteers and sponsors. </a:t>
            </a:r>
          </a:p>
          <a:p>
            <a:pPr marL="0" indent="0">
              <a:buNone/>
            </a:pPr>
            <a:r>
              <a:rPr lang="en-US" dirty="0"/>
              <a:t>Making these improvements now will save time, reduce costs and improve results when events and communications return to normal again.</a:t>
            </a:r>
            <a:endParaRPr lang="en-AU" dirty="0"/>
          </a:p>
        </p:txBody>
      </p:sp>
    </p:spTree>
    <p:extLst>
      <p:ext uri="{BB962C8B-B14F-4D97-AF65-F5344CB8AC3E}">
        <p14:creationId xmlns:p14="http://schemas.microsoft.com/office/powerpoint/2010/main" val="3271167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83D7-2A24-40B4-A157-EAC1C7DDC3AB}"/>
              </a:ext>
            </a:extLst>
          </p:cNvPr>
          <p:cNvSpPr>
            <a:spLocks noGrp="1"/>
          </p:cNvSpPr>
          <p:nvPr>
            <p:ph type="title"/>
          </p:nvPr>
        </p:nvSpPr>
        <p:spPr/>
        <p:txBody>
          <a:bodyPr/>
          <a:lstStyle/>
          <a:p>
            <a:r>
              <a:rPr lang="en-AU" dirty="0"/>
              <a:t>Look to the future</a:t>
            </a:r>
          </a:p>
        </p:txBody>
      </p:sp>
      <p:sp>
        <p:nvSpPr>
          <p:cNvPr id="3" name="Content Placeholder 2">
            <a:extLst>
              <a:ext uri="{FF2B5EF4-FFF2-40B4-BE49-F238E27FC236}">
                <a16:creationId xmlns:a16="http://schemas.microsoft.com/office/drawing/2014/main" id="{0AECDAF6-7326-4712-AF78-9A64977FE970}"/>
              </a:ext>
            </a:extLst>
          </p:cNvPr>
          <p:cNvSpPr>
            <a:spLocks noGrp="1"/>
          </p:cNvSpPr>
          <p:nvPr>
            <p:ph idx="1"/>
          </p:nvPr>
        </p:nvSpPr>
        <p:spPr/>
        <p:txBody>
          <a:bodyPr/>
          <a:lstStyle/>
          <a:p>
            <a:pPr marL="0" indent="0">
              <a:buNone/>
            </a:pPr>
            <a:br>
              <a:rPr lang="en-US" dirty="0"/>
            </a:br>
            <a:r>
              <a:rPr lang="en-US" dirty="0"/>
              <a:t>Now may be a good time to research new grant opportunities or fundraising strategies that you haven’t had time to pursue. Examples include learning more about generational differences and how they impact giving, best practices for direct mail, and updating your case for support. </a:t>
            </a:r>
          </a:p>
          <a:p>
            <a:pPr marL="0" indent="0">
              <a:buNone/>
            </a:pPr>
            <a:r>
              <a:rPr lang="en-US" dirty="0"/>
              <a:t>All of these things will help your organization raise more money in the future.</a:t>
            </a:r>
            <a:endParaRPr lang="en-AU" dirty="0"/>
          </a:p>
        </p:txBody>
      </p:sp>
    </p:spTree>
    <p:extLst>
      <p:ext uri="{BB962C8B-B14F-4D97-AF65-F5344CB8AC3E}">
        <p14:creationId xmlns:p14="http://schemas.microsoft.com/office/powerpoint/2010/main" val="1114486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01D5-7849-478C-B2A5-8B4E0E7FA5AB}"/>
              </a:ext>
            </a:extLst>
          </p:cNvPr>
          <p:cNvSpPr>
            <a:spLocks noGrp="1"/>
          </p:cNvSpPr>
          <p:nvPr>
            <p:ph type="title"/>
          </p:nvPr>
        </p:nvSpPr>
        <p:spPr/>
        <p:txBody>
          <a:bodyPr>
            <a:normAutofit fontScale="90000"/>
          </a:bodyPr>
          <a:lstStyle/>
          <a:p>
            <a:r>
              <a:rPr lang="en-US" b="1" dirty="0"/>
              <a:t>ATO payment deferrals</a:t>
            </a:r>
            <a:br>
              <a:rPr lang="en-US" dirty="0"/>
            </a:br>
            <a:endParaRPr lang="en-AU" dirty="0"/>
          </a:p>
        </p:txBody>
      </p:sp>
      <p:sp>
        <p:nvSpPr>
          <p:cNvPr id="3" name="Content Placeholder 2">
            <a:extLst>
              <a:ext uri="{FF2B5EF4-FFF2-40B4-BE49-F238E27FC236}">
                <a16:creationId xmlns:a16="http://schemas.microsoft.com/office/drawing/2014/main" id="{2849BB04-5D4F-4688-9911-BA842B2F4F6C}"/>
              </a:ext>
            </a:extLst>
          </p:cNvPr>
          <p:cNvSpPr>
            <a:spLocks noGrp="1"/>
          </p:cNvSpPr>
          <p:nvPr>
            <p:ph idx="1"/>
          </p:nvPr>
        </p:nvSpPr>
        <p:spPr/>
        <p:txBody>
          <a:bodyPr/>
          <a:lstStyle/>
          <a:p>
            <a:r>
              <a:rPr lang="en-US" dirty="0"/>
              <a:t>For not-for-profits experiencing difficulties, the ATO can defer some payments by up to six months. Payments that may be deferred include income tax, activity statements, pay as you go (PAYG) instalments, FBT and excise payments. Contact the ATO's Emergency Support Infoline 1800 806 218 for more information on how to access this assistance.</a:t>
            </a:r>
          </a:p>
          <a:p>
            <a:endParaRPr lang="en-AU" dirty="0"/>
          </a:p>
        </p:txBody>
      </p:sp>
    </p:spTree>
    <p:extLst>
      <p:ext uri="{BB962C8B-B14F-4D97-AF65-F5344CB8AC3E}">
        <p14:creationId xmlns:p14="http://schemas.microsoft.com/office/powerpoint/2010/main" val="1139408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C4E7-F293-41D7-A3A0-AB58B931B680}"/>
              </a:ext>
            </a:extLst>
          </p:cNvPr>
          <p:cNvSpPr>
            <a:spLocks noGrp="1"/>
          </p:cNvSpPr>
          <p:nvPr>
            <p:ph type="title"/>
          </p:nvPr>
        </p:nvSpPr>
        <p:spPr/>
        <p:txBody>
          <a:bodyPr/>
          <a:lstStyle/>
          <a:p>
            <a:r>
              <a:rPr lang="en-AU" dirty="0" err="1"/>
              <a:t>JobKeeper</a:t>
            </a:r>
            <a:r>
              <a:rPr lang="en-AU" dirty="0"/>
              <a:t> Payment</a:t>
            </a:r>
          </a:p>
        </p:txBody>
      </p:sp>
      <p:sp>
        <p:nvSpPr>
          <p:cNvPr id="3" name="Content Placeholder 2">
            <a:extLst>
              <a:ext uri="{FF2B5EF4-FFF2-40B4-BE49-F238E27FC236}">
                <a16:creationId xmlns:a16="http://schemas.microsoft.com/office/drawing/2014/main" id="{4FF2947E-B909-40EB-9715-3ED4F90C4EAE}"/>
              </a:ext>
            </a:extLst>
          </p:cNvPr>
          <p:cNvSpPr>
            <a:spLocks noGrp="1"/>
          </p:cNvSpPr>
          <p:nvPr>
            <p:ph idx="1"/>
          </p:nvPr>
        </p:nvSpPr>
        <p:spPr/>
        <p:txBody>
          <a:bodyPr>
            <a:normAutofit fontScale="62500" lnSpcReduction="20000"/>
          </a:bodyPr>
          <a:lstStyle/>
          <a:p>
            <a:r>
              <a:rPr lang="en-US" dirty="0"/>
              <a:t>Not-for-profit organisations, charities and businesses that have been impacted by the COVID-19 outbreak may be eligible to receive the Federal Government's </a:t>
            </a:r>
            <a:r>
              <a:rPr lang="en-US" dirty="0" err="1">
                <a:hlinkClick r:id="rId2"/>
              </a:rPr>
              <a:t>JobKeeper</a:t>
            </a:r>
            <a:r>
              <a:rPr lang="en-US" dirty="0">
                <a:hlinkClick r:id="rId2"/>
              </a:rPr>
              <a:t> Payment</a:t>
            </a:r>
            <a:r>
              <a:rPr lang="en-US" dirty="0"/>
              <a:t> to retain their employees. The </a:t>
            </a:r>
            <a:r>
              <a:rPr lang="en-US" dirty="0" err="1"/>
              <a:t>JobKeeper</a:t>
            </a:r>
            <a:r>
              <a:rPr lang="en-US" dirty="0"/>
              <a:t> payment is valued at $1500 per employee per fortnight and for up to six months.</a:t>
            </a:r>
          </a:p>
          <a:p>
            <a:r>
              <a:rPr lang="en-US" dirty="0"/>
              <a:t>Key points:</a:t>
            </a:r>
          </a:p>
          <a:p>
            <a:r>
              <a:rPr lang="en-US" dirty="0">
                <a:hlinkClick r:id="rId3"/>
              </a:rPr>
              <a:t>Charities, including those with an annual turnover of more than $1 billion must demonstrate that their turnover has or will likely fall by 15% as a result of the covid-19 outbreak are eligible.</a:t>
            </a:r>
            <a:endParaRPr lang="en-US" dirty="0"/>
          </a:p>
          <a:p>
            <a:r>
              <a:rPr lang="en-US" dirty="0">
                <a:hlinkClick r:id="rId4"/>
              </a:rPr>
              <a:t>Universities and for-profit entities</a:t>
            </a:r>
            <a:r>
              <a:rPr lang="en-US" dirty="0"/>
              <a:t> with an annual turnover of less than $1 billion must demonstrate a 30% decline in their annual turnover, while those with an annual turnover of more than $1 billion must demonstrate a 50% decline to be eligible.</a:t>
            </a:r>
          </a:p>
          <a:p>
            <a:r>
              <a:rPr lang="en-US" dirty="0"/>
              <a:t>Non-government schools and private vocational education providers are also eligible.</a:t>
            </a:r>
          </a:p>
          <a:p>
            <a:r>
              <a:rPr lang="en-US" dirty="0"/>
              <a:t>Charities can elect to exclude government grants from their </a:t>
            </a:r>
            <a:r>
              <a:rPr lang="en-US" dirty="0" err="1"/>
              <a:t>JobKeeper</a:t>
            </a:r>
            <a:r>
              <a:rPr lang="en-US" dirty="0"/>
              <a:t> turnover test by downloading and filling in the form </a:t>
            </a:r>
            <a:r>
              <a:rPr lang="en-US" dirty="0">
                <a:hlinkClick r:id="rId5"/>
              </a:rPr>
              <a:t>on this page.</a:t>
            </a:r>
            <a:r>
              <a:rPr lang="en-US" dirty="0"/>
              <a:t> </a:t>
            </a:r>
            <a:r>
              <a:rPr lang="en-US" b="1" dirty="0"/>
              <a:t>Note:</a:t>
            </a:r>
            <a:r>
              <a:rPr lang="en-US" dirty="0"/>
              <a:t> There are different </a:t>
            </a:r>
            <a:r>
              <a:rPr lang="en-US" dirty="0" err="1"/>
              <a:t>lodgement</a:t>
            </a:r>
            <a:r>
              <a:rPr lang="en-US" dirty="0"/>
              <a:t> closing dates depending on when you enrolled for </a:t>
            </a:r>
            <a:r>
              <a:rPr lang="en-US" dirty="0" err="1"/>
              <a:t>JobKeeper</a:t>
            </a:r>
            <a:r>
              <a:rPr lang="en-US" dirty="0"/>
              <a:t> payments. Charities that enrolled up to and including 13 June 2020 need to lodge by 20 June 2020. Those who enrolled on or after 14 June need to lodge within seven days of enrolling for </a:t>
            </a:r>
            <a:r>
              <a:rPr lang="en-US" dirty="0" err="1"/>
              <a:t>JobKeeper</a:t>
            </a:r>
            <a:r>
              <a:rPr lang="en-US" dirty="0"/>
              <a:t> payments.</a:t>
            </a:r>
          </a:p>
          <a:p>
            <a:r>
              <a:rPr lang="en-US" dirty="0"/>
              <a:t>Organisations must elect to participate in the scheme by making an application to the ATO. </a:t>
            </a:r>
            <a:r>
              <a:rPr lang="en-US" b="1" dirty="0"/>
              <a:t>Note:</a:t>
            </a:r>
            <a:r>
              <a:rPr lang="en-US" dirty="0"/>
              <a:t> 31 May 2020 was the final date to claim for wages paid in April and May. From 31 May onwards, a monthly business declaration must be made by the 14th day of each month to receive reimbursements for payments made in the previous month.</a:t>
            </a:r>
          </a:p>
          <a:p>
            <a:endParaRPr lang="en-AU" dirty="0"/>
          </a:p>
        </p:txBody>
      </p:sp>
    </p:spTree>
    <p:extLst>
      <p:ext uri="{BB962C8B-B14F-4D97-AF65-F5344CB8AC3E}">
        <p14:creationId xmlns:p14="http://schemas.microsoft.com/office/powerpoint/2010/main" val="2891647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B094-DFBE-4164-B990-057018ABC463}"/>
              </a:ext>
            </a:extLst>
          </p:cNvPr>
          <p:cNvSpPr>
            <a:spLocks noGrp="1"/>
          </p:cNvSpPr>
          <p:nvPr>
            <p:ph type="title"/>
          </p:nvPr>
        </p:nvSpPr>
        <p:spPr/>
        <p:txBody>
          <a:bodyPr/>
          <a:lstStyle/>
          <a:p>
            <a:r>
              <a:rPr lang="en-AU" dirty="0"/>
              <a:t>Boosting cash flow</a:t>
            </a:r>
          </a:p>
        </p:txBody>
      </p:sp>
      <p:sp>
        <p:nvSpPr>
          <p:cNvPr id="3" name="Content Placeholder 2">
            <a:extLst>
              <a:ext uri="{FF2B5EF4-FFF2-40B4-BE49-F238E27FC236}">
                <a16:creationId xmlns:a16="http://schemas.microsoft.com/office/drawing/2014/main" id="{5E07230A-A705-4737-ACA2-9A10846506F1}"/>
              </a:ext>
            </a:extLst>
          </p:cNvPr>
          <p:cNvSpPr>
            <a:spLocks noGrp="1"/>
          </p:cNvSpPr>
          <p:nvPr>
            <p:ph idx="1"/>
          </p:nvPr>
        </p:nvSpPr>
        <p:spPr/>
        <p:txBody>
          <a:bodyPr>
            <a:normAutofit fontScale="62500" lnSpcReduction="20000"/>
          </a:bodyPr>
          <a:lstStyle/>
          <a:p>
            <a:r>
              <a:rPr lang="en-US" dirty="0"/>
              <a:t>As announced on 22 March, the government is providing up to $100,000 to eligible small and medium sized businesses and not-for-profits (including charities) that employ people, with a minimum payment of $20,000. These payments will help business and not-for-profit cash flow so they can keep operating, pay their bills and retain staff.</a:t>
            </a:r>
          </a:p>
          <a:p>
            <a:r>
              <a:rPr lang="en-US" dirty="0"/>
              <a:t>Small and medium sized business entities with aggregated annual turnover under $50 million and that employ workers are eligible. Not-for-profit entities (NFPs), including charities, with aggregated annual turnover under $50 million and that employ workers will now also be eligible. This will support employment activities at a time where NFPs are facing increasing demand for services.</a:t>
            </a:r>
          </a:p>
          <a:p>
            <a:r>
              <a:rPr lang="en-US" dirty="0"/>
              <a:t>Under the enhanced scheme, employers will receive a payment equal to 100% of their salary and wages withheld (up from 50%), with a:</a:t>
            </a:r>
          </a:p>
          <a:p>
            <a:r>
              <a:rPr lang="en-US" dirty="0"/>
              <a:t>minimum payment of $10,000 &amp; maximum payment of $50,000.</a:t>
            </a:r>
          </a:p>
          <a:p>
            <a:r>
              <a:rPr lang="en-US" dirty="0"/>
              <a:t>An additional payment is also being introduced in the July – October 2020 period. Eligible entities will receive an additional payment equal to the total of all the Boosting Cash Flow for Employers payments they have received. This means that eligible entities will receive at least $20,000, up to a total of $100,000 under both payments. This additional payment continues cash flow support over a longer period:</a:t>
            </a:r>
          </a:p>
          <a:p>
            <a:r>
              <a:rPr lang="en-US" dirty="0"/>
              <a:t>increasing confidence; helping employers to retain staff; helping entities to keep operating.</a:t>
            </a:r>
          </a:p>
          <a:p>
            <a:r>
              <a:rPr lang="en-US" dirty="0"/>
              <a:t>The cash flow boost provides a tax-free payment to employers. We will automatically calculate it.</a:t>
            </a:r>
          </a:p>
          <a:p>
            <a:endParaRPr lang="en-AU" dirty="0"/>
          </a:p>
        </p:txBody>
      </p:sp>
    </p:spTree>
    <p:extLst>
      <p:ext uri="{BB962C8B-B14F-4D97-AF65-F5344CB8AC3E}">
        <p14:creationId xmlns:p14="http://schemas.microsoft.com/office/powerpoint/2010/main" val="1049236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3F28-205C-4EA8-88F0-83D7915A252F}"/>
              </a:ext>
            </a:extLst>
          </p:cNvPr>
          <p:cNvSpPr>
            <a:spLocks noGrp="1"/>
          </p:cNvSpPr>
          <p:nvPr>
            <p:ph type="title"/>
          </p:nvPr>
        </p:nvSpPr>
        <p:spPr/>
        <p:txBody>
          <a:bodyPr>
            <a:normAutofit fontScale="90000"/>
          </a:bodyPr>
          <a:lstStyle/>
          <a:p>
            <a:r>
              <a:rPr lang="en-AU" dirty="0"/>
              <a:t>Superannuation guarantee amnesty</a:t>
            </a:r>
          </a:p>
        </p:txBody>
      </p:sp>
      <p:sp>
        <p:nvSpPr>
          <p:cNvPr id="3" name="Content Placeholder 2">
            <a:extLst>
              <a:ext uri="{FF2B5EF4-FFF2-40B4-BE49-F238E27FC236}">
                <a16:creationId xmlns:a16="http://schemas.microsoft.com/office/drawing/2014/main" id="{CB9C8E1F-AD26-44B8-9598-7611C181E140}"/>
              </a:ext>
            </a:extLst>
          </p:cNvPr>
          <p:cNvSpPr>
            <a:spLocks noGrp="1"/>
          </p:cNvSpPr>
          <p:nvPr>
            <p:ph idx="1"/>
          </p:nvPr>
        </p:nvSpPr>
        <p:spPr/>
        <p:txBody>
          <a:bodyPr>
            <a:normAutofit lnSpcReduction="10000"/>
          </a:bodyPr>
          <a:lstStyle/>
          <a:p>
            <a:r>
              <a:rPr lang="en-US" dirty="0"/>
              <a:t>The super guarantee (SG) amnesty is a one-off opportunity to correct past unpaid SG amounts without incurring administration charges or penalties of up to 200% of the SG charge. The ATO work with organisations to establish a flexible payment plan. These arrangements include:</a:t>
            </a:r>
          </a:p>
          <a:p>
            <a:r>
              <a:rPr lang="en-US" dirty="0"/>
              <a:t>flexible payment terms and amounts which we will adjust if your circumstances change</a:t>
            </a:r>
          </a:p>
          <a:p>
            <a:r>
              <a:rPr lang="en-US" dirty="0"/>
              <a:t>the ability to extend the payment plan to beyond the end of the amnesty period. However, only payments made by the end of the amnesty period will be deductible.</a:t>
            </a:r>
          </a:p>
          <a:p>
            <a:r>
              <a:rPr lang="en-US" dirty="0"/>
              <a:t>Applications for the amnesty </a:t>
            </a:r>
            <a:r>
              <a:rPr lang="en-US" b="1" dirty="0"/>
              <a:t>close 7 September 2020.</a:t>
            </a:r>
            <a:r>
              <a:rPr lang="en-US" dirty="0"/>
              <a:t> </a:t>
            </a:r>
          </a:p>
          <a:p>
            <a:endParaRPr lang="en-AU" dirty="0"/>
          </a:p>
        </p:txBody>
      </p:sp>
    </p:spTree>
    <p:extLst>
      <p:ext uri="{BB962C8B-B14F-4D97-AF65-F5344CB8AC3E}">
        <p14:creationId xmlns:p14="http://schemas.microsoft.com/office/powerpoint/2010/main" val="128285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DD6C3-4CD0-4334-B3A1-26BB4F6015AA}"/>
              </a:ext>
            </a:extLst>
          </p:cNvPr>
          <p:cNvSpPr>
            <a:spLocks noGrp="1"/>
          </p:cNvSpPr>
          <p:nvPr>
            <p:ph type="ctrTitle"/>
          </p:nvPr>
        </p:nvSpPr>
        <p:spPr/>
        <p:txBody>
          <a:bodyPr/>
          <a:lstStyle/>
          <a:p>
            <a:endParaRPr lang="en-AU"/>
          </a:p>
        </p:txBody>
      </p:sp>
      <p:sp>
        <p:nvSpPr>
          <p:cNvPr id="5" name="Subtitle 4">
            <a:extLst>
              <a:ext uri="{FF2B5EF4-FFF2-40B4-BE49-F238E27FC236}">
                <a16:creationId xmlns:a16="http://schemas.microsoft.com/office/drawing/2014/main" id="{D35779CA-C0FB-4B5A-958A-0E5482E01EA8}"/>
              </a:ext>
            </a:extLst>
          </p:cNvPr>
          <p:cNvSpPr>
            <a:spLocks noGrp="1"/>
          </p:cNvSpPr>
          <p:nvPr>
            <p:ph type="subTitle" idx="1"/>
          </p:nvPr>
        </p:nvSpPr>
        <p:spPr/>
        <p:txBody>
          <a:bodyPr/>
          <a:lstStyle/>
          <a:p>
            <a:endParaRPr lang="en-AU"/>
          </a:p>
        </p:txBody>
      </p:sp>
      <p:pic>
        <p:nvPicPr>
          <p:cNvPr id="1028" name="Picture 4" descr="See the source image">
            <a:extLst>
              <a:ext uri="{FF2B5EF4-FFF2-40B4-BE49-F238E27FC236}">
                <a16:creationId xmlns:a16="http://schemas.microsoft.com/office/drawing/2014/main" id="{2D5B835D-56C2-489E-A3C1-152B6BDAF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14" y="1844824"/>
            <a:ext cx="6618480" cy="372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24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F31A-82D9-491D-9175-88E660B9FC28}"/>
              </a:ext>
            </a:extLst>
          </p:cNvPr>
          <p:cNvSpPr>
            <a:spLocks noGrp="1"/>
          </p:cNvSpPr>
          <p:nvPr>
            <p:ph type="title"/>
          </p:nvPr>
        </p:nvSpPr>
        <p:spPr/>
        <p:txBody>
          <a:bodyPr>
            <a:normAutofit fontScale="90000"/>
          </a:bodyPr>
          <a:lstStyle/>
          <a:p>
            <a:r>
              <a:rPr lang="en-US" dirty="0"/>
              <a:t>Indigenous Visual Arts Industry Support (IVAIS) Program</a:t>
            </a:r>
            <a:br>
              <a:rPr lang="en-US" dirty="0"/>
            </a:br>
            <a:endParaRPr lang="en-AU" dirty="0"/>
          </a:p>
        </p:txBody>
      </p:sp>
      <p:sp>
        <p:nvSpPr>
          <p:cNvPr id="3" name="Content Placeholder 2">
            <a:extLst>
              <a:ext uri="{FF2B5EF4-FFF2-40B4-BE49-F238E27FC236}">
                <a16:creationId xmlns:a16="http://schemas.microsoft.com/office/drawing/2014/main" id="{84C2C3AB-D92E-4D8F-B7FE-3882D6B2A4ED}"/>
              </a:ext>
            </a:extLst>
          </p:cNvPr>
          <p:cNvSpPr>
            <a:spLocks noGrp="1"/>
          </p:cNvSpPr>
          <p:nvPr>
            <p:ph idx="1"/>
          </p:nvPr>
        </p:nvSpPr>
        <p:spPr/>
        <p:txBody>
          <a:bodyPr/>
          <a:lstStyle/>
          <a:p>
            <a:r>
              <a:rPr lang="en-US" dirty="0"/>
              <a:t>Indigenous Art Centres and Indigenous Art Fairs that currently receive funding through the </a:t>
            </a:r>
            <a:r>
              <a:rPr lang="en-US" dirty="0" err="1"/>
              <a:t>the</a:t>
            </a:r>
            <a:r>
              <a:rPr lang="en-US" dirty="0"/>
              <a:t> Indigenous Visual Arts Industry Support (IVAIS) Program will receive direct payments to maintain operations and employment levels, ensuring that they continue to support artists and their communities. This is part of a $7 million contribution to the (IVAIS) Program to help Indigenous Art Centres and Indigenous Art Fairs during the COVID-19 crisis and beyond.</a:t>
            </a:r>
          </a:p>
          <a:p>
            <a:endParaRPr lang="en-AU" dirty="0"/>
          </a:p>
        </p:txBody>
      </p:sp>
    </p:spTree>
    <p:extLst>
      <p:ext uri="{BB962C8B-B14F-4D97-AF65-F5344CB8AC3E}">
        <p14:creationId xmlns:p14="http://schemas.microsoft.com/office/powerpoint/2010/main" val="330452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EF07-7AD2-4401-9861-A100EDC6D88B}"/>
              </a:ext>
            </a:extLst>
          </p:cNvPr>
          <p:cNvSpPr>
            <a:spLocks noGrp="1"/>
          </p:cNvSpPr>
          <p:nvPr>
            <p:ph type="title"/>
          </p:nvPr>
        </p:nvSpPr>
        <p:spPr/>
        <p:txBody>
          <a:bodyPr>
            <a:normAutofit fontScale="90000"/>
          </a:bodyPr>
          <a:lstStyle/>
          <a:p>
            <a:r>
              <a:rPr lang="en-US" dirty="0"/>
              <a:t>Additional $10 million for the Regional Arts Fund</a:t>
            </a:r>
            <a:br>
              <a:rPr lang="en-US" dirty="0"/>
            </a:br>
            <a:endParaRPr lang="en-AU" dirty="0"/>
          </a:p>
        </p:txBody>
      </p:sp>
      <p:sp>
        <p:nvSpPr>
          <p:cNvPr id="3" name="Content Placeholder 2">
            <a:extLst>
              <a:ext uri="{FF2B5EF4-FFF2-40B4-BE49-F238E27FC236}">
                <a16:creationId xmlns:a16="http://schemas.microsoft.com/office/drawing/2014/main" id="{1BA81E0C-D48C-4D05-8D8D-9BA04E4088E1}"/>
              </a:ext>
            </a:extLst>
          </p:cNvPr>
          <p:cNvSpPr>
            <a:spLocks noGrp="1"/>
          </p:cNvSpPr>
          <p:nvPr>
            <p:ph idx="1"/>
          </p:nvPr>
        </p:nvSpPr>
        <p:spPr/>
        <p:txBody>
          <a:bodyPr/>
          <a:lstStyle/>
          <a:p>
            <a:r>
              <a:rPr lang="en-US" dirty="0"/>
              <a:t>An additional $10 million for the Regional Arts Fund will provide crisis relief and targeted support to organisations, artists and arts workers that are critical to delivering the arts to communities in regional and remote areas. Funding will be delivered through the Government's </a:t>
            </a:r>
            <a:r>
              <a:rPr lang="en-US" dirty="0">
                <a:hlinkClick r:id="rId2"/>
              </a:rPr>
              <a:t>Regional Arts Fund</a:t>
            </a:r>
            <a:r>
              <a:rPr lang="en-US" dirty="0"/>
              <a:t> in the 2019–20 financial year.</a:t>
            </a:r>
          </a:p>
          <a:p>
            <a:endParaRPr lang="en-AU" dirty="0"/>
          </a:p>
        </p:txBody>
      </p:sp>
    </p:spTree>
    <p:extLst>
      <p:ext uri="{BB962C8B-B14F-4D97-AF65-F5344CB8AC3E}">
        <p14:creationId xmlns:p14="http://schemas.microsoft.com/office/powerpoint/2010/main" val="2944643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A26D-1F6D-4AC1-BD42-7E066497945F}"/>
              </a:ext>
            </a:extLst>
          </p:cNvPr>
          <p:cNvSpPr>
            <a:spLocks noGrp="1"/>
          </p:cNvSpPr>
          <p:nvPr>
            <p:ph type="title"/>
          </p:nvPr>
        </p:nvSpPr>
        <p:spPr/>
        <p:txBody>
          <a:bodyPr>
            <a:normAutofit fontScale="90000"/>
          </a:bodyPr>
          <a:lstStyle/>
          <a:p>
            <a:r>
              <a:rPr lang="en-US" dirty="0"/>
              <a:t>Emergency financial relief for individual artists</a:t>
            </a:r>
            <a:br>
              <a:rPr lang="en-US" dirty="0"/>
            </a:br>
            <a:endParaRPr lang="en-AU" dirty="0"/>
          </a:p>
        </p:txBody>
      </p:sp>
      <p:sp>
        <p:nvSpPr>
          <p:cNvPr id="3" name="Content Placeholder 2">
            <a:extLst>
              <a:ext uri="{FF2B5EF4-FFF2-40B4-BE49-F238E27FC236}">
                <a16:creationId xmlns:a16="http://schemas.microsoft.com/office/drawing/2014/main" id="{3BC164F1-0359-4DC2-ABC4-1DA1CBA8CA5A}"/>
              </a:ext>
            </a:extLst>
          </p:cNvPr>
          <p:cNvSpPr>
            <a:spLocks noGrp="1"/>
          </p:cNvSpPr>
          <p:nvPr>
            <p:ph idx="1"/>
          </p:nvPr>
        </p:nvSpPr>
        <p:spPr/>
        <p:txBody>
          <a:bodyPr/>
          <a:lstStyle/>
          <a:p>
            <a:r>
              <a:rPr lang="en-US" dirty="0"/>
              <a:t>1000x1000: Crisis Cash for Artists is a campaign led by Theatre Network Australia and facilitated by Creative Partnerships Australia through the Australian Cultural Fund to provide emergency financial relief to artists in need. Individual artists who have lost income due to COVID-19 may be eligible to apply. </a:t>
            </a:r>
          </a:p>
          <a:p>
            <a:r>
              <a:rPr lang="en-US" b="1" dirty="0"/>
              <a:t>Applications are accepted on an ongoing basis,</a:t>
            </a:r>
            <a:r>
              <a:rPr lang="en-US" dirty="0"/>
              <a:t> and the Theatre Network Australia will strive to notify applicants within the week.</a:t>
            </a:r>
          </a:p>
          <a:p>
            <a:endParaRPr lang="en-AU" dirty="0"/>
          </a:p>
        </p:txBody>
      </p:sp>
    </p:spTree>
    <p:extLst>
      <p:ext uri="{BB962C8B-B14F-4D97-AF65-F5344CB8AC3E}">
        <p14:creationId xmlns:p14="http://schemas.microsoft.com/office/powerpoint/2010/main" val="1711024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C6A72-5108-413B-A306-6A51983CE9E4}"/>
              </a:ext>
            </a:extLst>
          </p:cNvPr>
          <p:cNvSpPr>
            <a:spLocks noGrp="1"/>
          </p:cNvSpPr>
          <p:nvPr>
            <p:ph type="title"/>
          </p:nvPr>
        </p:nvSpPr>
        <p:spPr/>
        <p:txBody>
          <a:bodyPr>
            <a:normAutofit fontScale="90000"/>
          </a:bodyPr>
          <a:lstStyle/>
          <a:p>
            <a:r>
              <a:rPr lang="en-US" dirty="0"/>
              <a:t>Arts Queensland </a:t>
            </a:r>
            <a:r>
              <a:rPr lang="en-US" dirty="0" err="1"/>
              <a:t>Queensland</a:t>
            </a:r>
            <a:r>
              <a:rPr lang="en-US" dirty="0"/>
              <a:t> Arts Showcase Program (QASP) funding increased by $2 million</a:t>
            </a:r>
            <a:br>
              <a:rPr lang="en-US" dirty="0"/>
            </a:br>
            <a:endParaRPr lang="en-AU" dirty="0"/>
          </a:p>
        </p:txBody>
      </p:sp>
      <p:sp>
        <p:nvSpPr>
          <p:cNvPr id="3" name="Content Placeholder 2">
            <a:extLst>
              <a:ext uri="{FF2B5EF4-FFF2-40B4-BE49-F238E27FC236}">
                <a16:creationId xmlns:a16="http://schemas.microsoft.com/office/drawing/2014/main" id="{C3679771-C7A7-45F7-8666-89639DA121D4}"/>
              </a:ext>
            </a:extLst>
          </p:cNvPr>
          <p:cNvSpPr>
            <a:spLocks noGrp="1"/>
          </p:cNvSpPr>
          <p:nvPr>
            <p:ph idx="1"/>
          </p:nvPr>
        </p:nvSpPr>
        <p:spPr>
          <a:xfrm>
            <a:off x="613768" y="2492896"/>
            <a:ext cx="6347714" cy="3283504"/>
          </a:xfrm>
        </p:spPr>
        <p:txBody>
          <a:bodyPr/>
          <a:lstStyle/>
          <a:p>
            <a:r>
              <a:rPr lang="en-US" dirty="0"/>
              <a:t>The Arts Queensland </a:t>
            </a:r>
            <a:r>
              <a:rPr lang="en-US" dirty="0" err="1"/>
              <a:t>Queensland</a:t>
            </a:r>
            <a:r>
              <a:rPr lang="en-US" dirty="0"/>
              <a:t> Arts Showcase Program (QASP) funding pool has been increased by $2 million, funding caps per stream have been increased and the funding criteria has been expanded.</a:t>
            </a:r>
          </a:p>
          <a:p>
            <a:endParaRPr lang="en-AU" dirty="0"/>
          </a:p>
        </p:txBody>
      </p:sp>
    </p:spTree>
    <p:extLst>
      <p:ext uri="{BB962C8B-B14F-4D97-AF65-F5344CB8AC3E}">
        <p14:creationId xmlns:p14="http://schemas.microsoft.com/office/powerpoint/2010/main" val="1476124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608E-0A46-4675-B465-F99E10521F87}"/>
              </a:ext>
            </a:extLst>
          </p:cNvPr>
          <p:cNvSpPr>
            <a:spLocks noGrp="1"/>
          </p:cNvSpPr>
          <p:nvPr>
            <p:ph type="title"/>
          </p:nvPr>
        </p:nvSpPr>
        <p:spPr/>
        <p:txBody>
          <a:bodyPr>
            <a:normAutofit/>
          </a:bodyPr>
          <a:lstStyle/>
          <a:p>
            <a:r>
              <a:rPr lang="en-US" dirty="0"/>
              <a:t>Community Support Package</a:t>
            </a:r>
            <a:endParaRPr lang="en-AU" dirty="0"/>
          </a:p>
        </p:txBody>
      </p:sp>
      <p:sp>
        <p:nvSpPr>
          <p:cNvPr id="3" name="Content Placeholder 2">
            <a:extLst>
              <a:ext uri="{FF2B5EF4-FFF2-40B4-BE49-F238E27FC236}">
                <a16:creationId xmlns:a16="http://schemas.microsoft.com/office/drawing/2014/main" id="{926AFE99-A9C8-40BF-BF66-DE44C2BBF5FF}"/>
              </a:ext>
            </a:extLst>
          </p:cNvPr>
          <p:cNvSpPr>
            <a:spLocks noGrp="1"/>
          </p:cNvSpPr>
          <p:nvPr>
            <p:ph idx="1"/>
          </p:nvPr>
        </p:nvSpPr>
        <p:spPr/>
        <p:txBody>
          <a:bodyPr>
            <a:normAutofit/>
          </a:bodyPr>
          <a:lstStyle/>
          <a:p>
            <a:r>
              <a:rPr lang="en-US" dirty="0"/>
              <a:t>The Federal Government has promised an additional $100 million worth of support to more than 300 charities. The $100 million is to be allocated over six months as part of a total $200 million community support package. The new relief package includes more than $37 million, to be shared across 200 existing federally funded emergency relief organisations. The funds would support service delivery, including phone support and outreach through home visits to enable organisations to safely drop off items such as vouchers and food parcels.</a:t>
            </a:r>
          </a:p>
        </p:txBody>
      </p:sp>
    </p:spTree>
    <p:extLst>
      <p:ext uri="{BB962C8B-B14F-4D97-AF65-F5344CB8AC3E}">
        <p14:creationId xmlns:p14="http://schemas.microsoft.com/office/powerpoint/2010/main" val="303215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49E7-115E-4A25-9E2E-732323BEEF1D}"/>
              </a:ext>
            </a:extLst>
          </p:cNvPr>
          <p:cNvSpPr>
            <a:spLocks noGrp="1"/>
          </p:cNvSpPr>
          <p:nvPr>
            <p:ph type="title"/>
          </p:nvPr>
        </p:nvSpPr>
        <p:spPr/>
        <p:txBody>
          <a:bodyPr>
            <a:normAutofit fontScale="90000"/>
          </a:bodyPr>
          <a:lstStyle/>
          <a:p>
            <a:r>
              <a:rPr lang="en-US" dirty="0"/>
              <a:t>COVID-19 Rapid Advocacy Fund</a:t>
            </a:r>
            <a:br>
              <a:rPr lang="en-US" dirty="0"/>
            </a:br>
            <a:endParaRPr lang="en-AU" dirty="0"/>
          </a:p>
        </p:txBody>
      </p:sp>
      <p:sp>
        <p:nvSpPr>
          <p:cNvPr id="3" name="Content Placeholder 2">
            <a:extLst>
              <a:ext uri="{FF2B5EF4-FFF2-40B4-BE49-F238E27FC236}">
                <a16:creationId xmlns:a16="http://schemas.microsoft.com/office/drawing/2014/main" id="{64034054-278F-47BE-BDD2-B79E74A61F24}"/>
              </a:ext>
            </a:extLst>
          </p:cNvPr>
          <p:cNvSpPr>
            <a:spLocks noGrp="1"/>
          </p:cNvSpPr>
          <p:nvPr>
            <p:ph idx="1"/>
          </p:nvPr>
        </p:nvSpPr>
        <p:spPr/>
        <p:txBody>
          <a:bodyPr/>
          <a:lstStyle/>
          <a:p>
            <a:r>
              <a:rPr lang="en-US" dirty="0"/>
              <a:t>Australian Progress, Australian Communities Foundation and Australian Council of Social Services (ACOSS) have launched the COVID-19 Rapid Advocacy Fund, a donor pool that can inject funds into advocacy campaigns demanding action in response to the pandemic in Australia to support grassroots community groups. </a:t>
            </a:r>
          </a:p>
          <a:p>
            <a:r>
              <a:rPr lang="en-US" dirty="0"/>
              <a:t>They encourage groups to pitch their projects as soon as possible. All grants will be approximately $3,000-$10,000. </a:t>
            </a:r>
            <a:endParaRPr lang="en-AU" dirty="0"/>
          </a:p>
        </p:txBody>
      </p:sp>
    </p:spTree>
    <p:extLst>
      <p:ext uri="{BB962C8B-B14F-4D97-AF65-F5344CB8AC3E}">
        <p14:creationId xmlns:p14="http://schemas.microsoft.com/office/powerpoint/2010/main" val="215929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9DC3-7DBF-4B33-BB8D-4BD3C50431F6}"/>
              </a:ext>
            </a:extLst>
          </p:cNvPr>
          <p:cNvSpPr>
            <a:spLocks noGrp="1"/>
          </p:cNvSpPr>
          <p:nvPr>
            <p:ph type="title"/>
          </p:nvPr>
        </p:nvSpPr>
        <p:spPr/>
        <p:txBody>
          <a:bodyPr/>
          <a:lstStyle/>
          <a:p>
            <a:r>
              <a:rPr lang="en-AU" dirty="0"/>
              <a:t>Young Australian</a:t>
            </a:r>
          </a:p>
        </p:txBody>
      </p:sp>
      <p:sp>
        <p:nvSpPr>
          <p:cNvPr id="3" name="Content Placeholder 2">
            <a:extLst>
              <a:ext uri="{FF2B5EF4-FFF2-40B4-BE49-F238E27FC236}">
                <a16:creationId xmlns:a16="http://schemas.microsoft.com/office/drawing/2014/main" id="{B6D65EEC-AF35-4FD0-B976-6F4EA9AD46CE}"/>
              </a:ext>
            </a:extLst>
          </p:cNvPr>
          <p:cNvSpPr>
            <a:spLocks noGrp="1"/>
          </p:cNvSpPr>
          <p:nvPr>
            <p:ph idx="1"/>
          </p:nvPr>
        </p:nvSpPr>
        <p:spPr/>
        <p:txBody>
          <a:bodyPr/>
          <a:lstStyle/>
          <a:p>
            <a:r>
              <a:rPr lang="en-US" dirty="0"/>
              <a:t>The Foundation for Young Australians (FYA) has developed the COVID-19 Youth Response Fund to provide one-off grants between $5,000 and $20,000 to youth-led (aged 15-29) initiatives that are responding to the impact COVID-19 is having on young people. Both new and existing initiatives will be supported. Applications for Round 1 closed 15 May. </a:t>
            </a:r>
            <a:r>
              <a:rPr lang="en-US" b="1" dirty="0"/>
              <a:t>Applications for Round 2 open 1 June and close 12 June.</a:t>
            </a:r>
            <a:endParaRPr lang="en-AU" dirty="0"/>
          </a:p>
        </p:txBody>
      </p:sp>
    </p:spTree>
    <p:extLst>
      <p:ext uri="{BB962C8B-B14F-4D97-AF65-F5344CB8AC3E}">
        <p14:creationId xmlns:p14="http://schemas.microsoft.com/office/powerpoint/2010/main" val="4108868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AEABC-45B2-4D6C-BCB8-003563DA54C2}"/>
              </a:ext>
            </a:extLst>
          </p:cNvPr>
          <p:cNvSpPr>
            <a:spLocks noGrp="1"/>
          </p:cNvSpPr>
          <p:nvPr>
            <p:ph type="title"/>
          </p:nvPr>
        </p:nvSpPr>
        <p:spPr/>
        <p:txBody>
          <a:bodyPr/>
          <a:lstStyle/>
          <a:p>
            <a:r>
              <a:rPr lang="en-AU" dirty="0"/>
              <a:t>Journalists &amp; Radio</a:t>
            </a:r>
          </a:p>
        </p:txBody>
      </p:sp>
      <p:sp>
        <p:nvSpPr>
          <p:cNvPr id="3" name="Content Placeholder 2">
            <a:extLst>
              <a:ext uri="{FF2B5EF4-FFF2-40B4-BE49-F238E27FC236}">
                <a16:creationId xmlns:a16="http://schemas.microsoft.com/office/drawing/2014/main" id="{AA7CDCD5-909C-47EA-918C-F5BF44442E44}"/>
              </a:ext>
            </a:extLst>
          </p:cNvPr>
          <p:cNvSpPr>
            <a:spLocks noGrp="1"/>
          </p:cNvSpPr>
          <p:nvPr>
            <p:ph idx="1"/>
          </p:nvPr>
        </p:nvSpPr>
        <p:spPr/>
        <p:txBody>
          <a:bodyPr/>
          <a:lstStyle/>
          <a:p>
            <a:r>
              <a:rPr lang="en-US" b="1" dirty="0"/>
              <a:t>Support for Freelancers &amp; Casual Contributors fund</a:t>
            </a:r>
            <a:endParaRPr lang="en-US" dirty="0"/>
          </a:p>
          <a:p>
            <a:r>
              <a:rPr lang="en-US" dirty="0"/>
              <a:t>The Judith Neilson Institute has created the Support for Freelancers &amp; Casual Contributors fund to support journalists and provide some cost-relief to media organisations. Media organisations are invited to apply for financial support for freelancers and casual contributors to undertake specific projects. </a:t>
            </a:r>
            <a:r>
              <a:rPr lang="en-US" b="1" dirty="0"/>
              <a:t>Applications are accepted on an ongoing basis.</a:t>
            </a:r>
            <a:endParaRPr lang="en-US" dirty="0"/>
          </a:p>
          <a:p>
            <a:endParaRPr lang="en-AU" dirty="0"/>
          </a:p>
        </p:txBody>
      </p:sp>
    </p:spTree>
    <p:extLst>
      <p:ext uri="{BB962C8B-B14F-4D97-AF65-F5344CB8AC3E}">
        <p14:creationId xmlns:p14="http://schemas.microsoft.com/office/powerpoint/2010/main" val="1112943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019F-00B9-4FBD-9686-76233643FE6D}"/>
              </a:ext>
            </a:extLst>
          </p:cNvPr>
          <p:cNvSpPr>
            <a:spLocks noGrp="1"/>
          </p:cNvSpPr>
          <p:nvPr>
            <p:ph type="title"/>
          </p:nvPr>
        </p:nvSpPr>
        <p:spPr/>
        <p:txBody>
          <a:bodyPr>
            <a:normAutofit fontScale="90000"/>
          </a:bodyPr>
          <a:lstStyle/>
          <a:p>
            <a:r>
              <a:rPr lang="en-AU" dirty="0"/>
              <a:t>Fresh Start For Independent Media</a:t>
            </a:r>
          </a:p>
        </p:txBody>
      </p:sp>
      <p:sp>
        <p:nvSpPr>
          <p:cNvPr id="3" name="Content Placeholder 2">
            <a:extLst>
              <a:ext uri="{FF2B5EF4-FFF2-40B4-BE49-F238E27FC236}">
                <a16:creationId xmlns:a16="http://schemas.microsoft.com/office/drawing/2014/main" id="{5FA6BEC3-3C68-4B47-BD44-9169DA2F2944}"/>
              </a:ext>
            </a:extLst>
          </p:cNvPr>
          <p:cNvSpPr>
            <a:spLocks noGrp="1"/>
          </p:cNvSpPr>
          <p:nvPr>
            <p:ph idx="1"/>
          </p:nvPr>
        </p:nvSpPr>
        <p:spPr/>
        <p:txBody>
          <a:bodyPr/>
          <a:lstStyle/>
          <a:p>
            <a:r>
              <a:rPr lang="en-US" dirty="0"/>
              <a:t>The ABC has established a $5 million Fresh Start Fund to provide urgent and critical support to independent Australian producers and safeguard local content and creativity during these unprecedented times. There are five streams of funding, ranging from approximately $6,000 to $25,000.</a:t>
            </a:r>
          </a:p>
          <a:p>
            <a:endParaRPr lang="en-AU" dirty="0"/>
          </a:p>
        </p:txBody>
      </p:sp>
    </p:spTree>
    <p:extLst>
      <p:ext uri="{BB962C8B-B14F-4D97-AF65-F5344CB8AC3E}">
        <p14:creationId xmlns:p14="http://schemas.microsoft.com/office/powerpoint/2010/main" val="3176444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E266-6FC5-43B2-8714-792417103E57}"/>
              </a:ext>
            </a:extLst>
          </p:cNvPr>
          <p:cNvSpPr>
            <a:spLocks noGrp="1"/>
          </p:cNvSpPr>
          <p:nvPr>
            <p:ph type="title"/>
          </p:nvPr>
        </p:nvSpPr>
        <p:spPr/>
        <p:txBody>
          <a:bodyPr>
            <a:normAutofit fontScale="90000"/>
          </a:bodyPr>
          <a:lstStyle/>
          <a:p>
            <a:r>
              <a:rPr lang="en-US" dirty="0"/>
              <a:t>Small Business Relief Package</a:t>
            </a:r>
            <a:br>
              <a:rPr lang="en-US" dirty="0"/>
            </a:br>
            <a:endParaRPr lang="en-AU" dirty="0"/>
          </a:p>
        </p:txBody>
      </p:sp>
      <p:sp>
        <p:nvSpPr>
          <p:cNvPr id="3" name="Content Placeholder 2">
            <a:extLst>
              <a:ext uri="{FF2B5EF4-FFF2-40B4-BE49-F238E27FC236}">
                <a16:creationId xmlns:a16="http://schemas.microsoft.com/office/drawing/2014/main" id="{7B438A73-17D4-4CE1-8A59-D0B35C9BED36}"/>
              </a:ext>
            </a:extLst>
          </p:cNvPr>
          <p:cNvSpPr>
            <a:spLocks noGrp="1"/>
          </p:cNvSpPr>
          <p:nvPr>
            <p:ph idx="1"/>
          </p:nvPr>
        </p:nvSpPr>
        <p:spPr/>
        <p:txBody>
          <a:bodyPr>
            <a:normAutofit lnSpcReduction="10000"/>
          </a:bodyPr>
          <a:lstStyle/>
          <a:p>
            <a:r>
              <a:rPr lang="en-US" dirty="0"/>
              <a:t>If your business or not-for-profit has been adversely impacted by COVID-19 your bank will allow you to defer principal and interest repayments for all loans attached to the business for a period of six months through the </a:t>
            </a:r>
            <a:r>
              <a:rPr lang="en-US" dirty="0">
                <a:hlinkClick r:id="rId2"/>
              </a:rPr>
              <a:t>Small Business Relief Package.</a:t>
            </a:r>
            <a:endParaRPr lang="en-US" dirty="0"/>
          </a:p>
          <a:p>
            <a:r>
              <a:rPr lang="en-US" dirty="0"/>
              <a:t>To be eligible, you must have less than $10 million total debt to all credit providers. You need to be current, and not in arrears as of 1 January 2020.</a:t>
            </a:r>
          </a:p>
          <a:p>
            <a:r>
              <a:rPr lang="en-US" dirty="0">
                <a:hlinkClick r:id="rId3"/>
              </a:rPr>
              <a:t>Commonwealth Bank</a:t>
            </a:r>
            <a:endParaRPr lang="en-US" dirty="0"/>
          </a:p>
          <a:p>
            <a:r>
              <a:rPr lang="en-US" dirty="0">
                <a:hlinkClick r:id="rId4"/>
              </a:rPr>
              <a:t>NAB</a:t>
            </a:r>
            <a:endParaRPr lang="en-US" dirty="0"/>
          </a:p>
          <a:p>
            <a:r>
              <a:rPr lang="en-US" dirty="0">
                <a:hlinkClick r:id="rId5"/>
              </a:rPr>
              <a:t>Westpac</a:t>
            </a:r>
            <a:endParaRPr lang="en-US" dirty="0"/>
          </a:p>
          <a:p>
            <a:r>
              <a:rPr lang="en-US" dirty="0">
                <a:hlinkClick r:id="rId6"/>
              </a:rPr>
              <a:t>ANZ</a:t>
            </a:r>
            <a:endParaRPr lang="en-US" dirty="0"/>
          </a:p>
        </p:txBody>
      </p:sp>
    </p:spTree>
    <p:extLst>
      <p:ext uri="{BB962C8B-B14F-4D97-AF65-F5344CB8AC3E}">
        <p14:creationId xmlns:p14="http://schemas.microsoft.com/office/powerpoint/2010/main" val="2213184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E7F4-E841-403B-8B9A-7EC746D49A31}"/>
              </a:ext>
            </a:extLst>
          </p:cNvPr>
          <p:cNvSpPr>
            <a:spLocks noGrp="1"/>
          </p:cNvSpPr>
          <p:nvPr>
            <p:ph type="title"/>
          </p:nvPr>
        </p:nvSpPr>
        <p:spPr/>
        <p:txBody>
          <a:bodyPr/>
          <a:lstStyle/>
          <a:p>
            <a:r>
              <a:rPr lang="en-AU" dirty="0"/>
              <a:t>Gatherings In Facilities	</a:t>
            </a:r>
          </a:p>
        </p:txBody>
      </p:sp>
      <p:sp>
        <p:nvSpPr>
          <p:cNvPr id="3" name="Content Placeholder 2">
            <a:extLst>
              <a:ext uri="{FF2B5EF4-FFF2-40B4-BE49-F238E27FC236}">
                <a16:creationId xmlns:a16="http://schemas.microsoft.com/office/drawing/2014/main" id="{9A91D552-64EE-4767-A446-05838554E8E6}"/>
              </a:ext>
            </a:extLst>
          </p:cNvPr>
          <p:cNvSpPr>
            <a:spLocks noGrp="1"/>
          </p:cNvSpPr>
          <p:nvPr>
            <p:ph idx="1"/>
          </p:nvPr>
        </p:nvSpPr>
        <p:spPr/>
        <p:txBody>
          <a:bodyPr/>
          <a:lstStyle/>
          <a:p>
            <a:r>
              <a:rPr lang="en-AU" dirty="0"/>
              <a:t>Before you get excited about Stage 2 remember if you are in a council owned facility the “gathering” rule means in the whole facility, not just your part.</a:t>
            </a:r>
          </a:p>
          <a:p>
            <a:endParaRPr lang="en-AU" dirty="0"/>
          </a:p>
          <a:p>
            <a:r>
              <a:rPr lang="en-AU" dirty="0"/>
              <a:t>Hopefully there will be clarification in a couple of days for sports &amp; other community groups from Queensland’s Chief Medical Officer.</a:t>
            </a:r>
          </a:p>
          <a:p>
            <a:endParaRPr lang="en-AU" dirty="0"/>
          </a:p>
          <a:p>
            <a:r>
              <a:rPr lang="en-AU" dirty="0"/>
              <a:t>Until then, be patient with Council and other landlords until we get the clearance necessary to help you get back to business.</a:t>
            </a:r>
          </a:p>
        </p:txBody>
      </p:sp>
    </p:spTree>
    <p:extLst>
      <p:ext uri="{BB962C8B-B14F-4D97-AF65-F5344CB8AC3E}">
        <p14:creationId xmlns:p14="http://schemas.microsoft.com/office/powerpoint/2010/main" val="2564633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9711-D5A9-4150-AB79-83B169353CAB}"/>
              </a:ext>
            </a:extLst>
          </p:cNvPr>
          <p:cNvSpPr>
            <a:spLocks noGrp="1"/>
          </p:cNvSpPr>
          <p:nvPr>
            <p:ph type="title"/>
          </p:nvPr>
        </p:nvSpPr>
        <p:spPr/>
        <p:txBody>
          <a:bodyPr>
            <a:normAutofit fontScale="90000"/>
          </a:bodyPr>
          <a:lstStyle/>
          <a:p>
            <a:r>
              <a:rPr lang="en-US" dirty="0"/>
              <a:t>Coronavirus Small and Medium Enterprises (SME) Guarantee Scheme</a:t>
            </a:r>
            <a:br>
              <a:rPr lang="en-US" dirty="0"/>
            </a:br>
            <a:endParaRPr lang="en-AU" dirty="0"/>
          </a:p>
        </p:txBody>
      </p:sp>
      <p:sp>
        <p:nvSpPr>
          <p:cNvPr id="3" name="Content Placeholder 2">
            <a:extLst>
              <a:ext uri="{FF2B5EF4-FFF2-40B4-BE49-F238E27FC236}">
                <a16:creationId xmlns:a16="http://schemas.microsoft.com/office/drawing/2014/main" id="{D3B66AAA-8B93-4D3E-B502-DCEE4A6C3DE8}"/>
              </a:ext>
            </a:extLst>
          </p:cNvPr>
          <p:cNvSpPr>
            <a:spLocks noGrp="1"/>
          </p:cNvSpPr>
          <p:nvPr>
            <p:ph idx="1"/>
          </p:nvPr>
        </p:nvSpPr>
        <p:spPr>
          <a:xfrm>
            <a:off x="613768" y="2348880"/>
            <a:ext cx="6347714" cy="3427520"/>
          </a:xfrm>
        </p:spPr>
        <p:txBody>
          <a:bodyPr/>
          <a:lstStyle/>
          <a:p>
            <a:r>
              <a:rPr lang="en-US" dirty="0"/>
              <a:t>The Coronavirus Small and Medium Enterprises (SME) Guarantee Scheme will support up to $40 billion of lending to SMEs (including sole traders and not-for-profits) and guarantee 50% of new loans issued by eligible lenders to SMEs. The Scheme will be available for new loans made by participating lenders until </a:t>
            </a:r>
            <a:r>
              <a:rPr lang="en-US" b="1" dirty="0"/>
              <a:t>30 September 2020.</a:t>
            </a:r>
            <a:endParaRPr lang="en-US" dirty="0"/>
          </a:p>
          <a:p>
            <a:r>
              <a:rPr lang="en-US" dirty="0"/>
              <a:t>Loans will be made available through participating bank and non-bank lenders. </a:t>
            </a:r>
          </a:p>
          <a:p>
            <a:endParaRPr lang="en-AU" dirty="0"/>
          </a:p>
        </p:txBody>
      </p:sp>
    </p:spTree>
    <p:extLst>
      <p:ext uri="{BB962C8B-B14F-4D97-AF65-F5344CB8AC3E}">
        <p14:creationId xmlns:p14="http://schemas.microsoft.com/office/powerpoint/2010/main" val="2542138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C44A-282E-4830-B382-4A6987B1BAF1}"/>
              </a:ext>
            </a:extLst>
          </p:cNvPr>
          <p:cNvSpPr>
            <a:spLocks noGrp="1"/>
          </p:cNvSpPr>
          <p:nvPr>
            <p:ph type="title"/>
          </p:nvPr>
        </p:nvSpPr>
        <p:spPr/>
        <p:txBody>
          <a:bodyPr>
            <a:normAutofit fontScale="90000"/>
          </a:bodyPr>
          <a:lstStyle/>
          <a:p>
            <a:r>
              <a:rPr lang="en-AU" dirty="0"/>
              <a:t>Sport and Recreation COVID SAFE Restart Plan Package </a:t>
            </a:r>
            <a:br>
              <a:rPr lang="en-AU" dirty="0"/>
            </a:br>
            <a:endParaRPr lang="en-AU" dirty="0"/>
          </a:p>
        </p:txBody>
      </p:sp>
      <p:sp>
        <p:nvSpPr>
          <p:cNvPr id="3" name="Content Placeholder 2">
            <a:extLst>
              <a:ext uri="{FF2B5EF4-FFF2-40B4-BE49-F238E27FC236}">
                <a16:creationId xmlns:a16="http://schemas.microsoft.com/office/drawing/2014/main" id="{C25FD3E6-0F72-43E2-85BE-93A1DC6200C1}"/>
              </a:ext>
            </a:extLst>
          </p:cNvPr>
          <p:cNvSpPr>
            <a:spLocks noGrp="1"/>
          </p:cNvSpPr>
          <p:nvPr>
            <p:ph idx="1"/>
          </p:nvPr>
        </p:nvSpPr>
        <p:spPr>
          <a:xfrm>
            <a:off x="613768" y="2132856"/>
            <a:ext cx="6347714" cy="3643544"/>
          </a:xfrm>
        </p:spPr>
        <p:txBody>
          <a:bodyPr>
            <a:normAutofit fontScale="85000" lnSpcReduction="10000"/>
          </a:bodyPr>
          <a:lstStyle/>
          <a:p>
            <a:r>
              <a:rPr lang="en-AU" b="1" i="1" dirty="0"/>
              <a:t>COVID SAFE Active Clubs Kickstart:  </a:t>
            </a:r>
            <a:r>
              <a:rPr lang="en-AU" dirty="0"/>
              <a:t>For hygiene supplies, equipment and operational costs for COVID Safe clubs to return to sport. ($2000)</a:t>
            </a:r>
          </a:p>
          <a:p>
            <a:r>
              <a:rPr lang="en-AU" b="1" i="1" dirty="0" err="1"/>
              <a:t>FairPlay</a:t>
            </a:r>
            <a:r>
              <a:rPr lang="en-AU" b="1" i="1" dirty="0"/>
              <a:t> vouchers :  </a:t>
            </a:r>
            <a:r>
              <a:rPr lang="en-AU" dirty="0"/>
              <a:t>For young participants to participate in local sporting activities and support families experiencing hardship as a result of COVID-19.</a:t>
            </a:r>
          </a:p>
          <a:p>
            <a:r>
              <a:rPr lang="en-AU" b="1" i="1" dirty="0"/>
              <a:t>Active Restart Infrastructure Recovery Fund:  </a:t>
            </a:r>
            <a:r>
              <a:rPr lang="en-AU" dirty="0"/>
              <a:t>Grants for minor capital works and support for clubs to purchase revenue generating equipment to support Return to Play. ($20,000)</a:t>
            </a:r>
          </a:p>
          <a:p>
            <a:r>
              <a:rPr lang="en-AU" b="1" i="1" dirty="0"/>
              <a:t>Gambling Community Benefit Fund:  </a:t>
            </a:r>
            <a:r>
              <a:rPr lang="en-AU" dirty="0"/>
              <a:t>The GCBF provides incorporated, non-for-profit organisations up to $35,000 to help provide services, leisure activities and opportunities for Queensland communities. There are 5 funding rounds per year, and the next round closes at 11:59pm on 30th June 2020.</a:t>
            </a:r>
            <a:br>
              <a:rPr lang="en-AU" dirty="0"/>
            </a:br>
            <a:endParaRPr lang="en-AU" dirty="0"/>
          </a:p>
        </p:txBody>
      </p:sp>
    </p:spTree>
    <p:extLst>
      <p:ext uri="{BB962C8B-B14F-4D97-AF65-F5344CB8AC3E}">
        <p14:creationId xmlns:p14="http://schemas.microsoft.com/office/powerpoint/2010/main" val="30649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8561" r="31153"/>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700735" y="3284984"/>
            <a:ext cx="2888343" cy="1320800"/>
          </a:xfrm>
        </p:spPr>
        <p:txBody>
          <a:bodyPr>
            <a:normAutofit/>
          </a:bodyPr>
          <a:lstStyle/>
          <a:p>
            <a:r>
              <a:rPr lang="en-AU" dirty="0"/>
              <a:t>Ask Any Time!</a:t>
            </a:r>
          </a:p>
        </p:txBody>
      </p:sp>
    </p:spTree>
    <p:extLst>
      <p:ext uri="{BB962C8B-B14F-4D97-AF65-F5344CB8AC3E}">
        <p14:creationId xmlns:p14="http://schemas.microsoft.com/office/powerpoint/2010/main" val="239217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8FD78-A4A5-4E57-AFD8-6A981392814A}"/>
              </a:ext>
            </a:extLst>
          </p:cNvPr>
          <p:cNvSpPr/>
          <p:nvPr/>
        </p:nvSpPr>
        <p:spPr>
          <a:xfrm>
            <a:off x="467544" y="5301208"/>
            <a:ext cx="6552728" cy="1200329"/>
          </a:xfrm>
          <a:prstGeom prst="rect">
            <a:avLst/>
          </a:prstGeom>
        </p:spPr>
        <p:txBody>
          <a:bodyPr wrap="square">
            <a:spAutoFit/>
          </a:bodyPr>
          <a:lstStyle/>
          <a:p>
            <a:r>
              <a:rPr lang="en-US" dirty="0">
                <a:latin typeface="Montserrat"/>
              </a:rPr>
              <a:t>A survey on the impact of COVID-19 on the community sector in Australia highlighted that 70 per cent of Australia’s sporting clubs, arts and cultural organisations, community groups, welfare services and youth services feel “threatened” by the COVID-19 crisis.</a:t>
            </a:r>
            <a:endParaRPr lang="en-AU" dirty="0"/>
          </a:p>
        </p:txBody>
      </p:sp>
      <p:pic>
        <p:nvPicPr>
          <p:cNvPr id="5" name="Picture 4">
            <a:extLst>
              <a:ext uri="{FF2B5EF4-FFF2-40B4-BE49-F238E27FC236}">
                <a16:creationId xmlns:a16="http://schemas.microsoft.com/office/drawing/2014/main" id="{6206B59A-981A-41B1-9911-309A42EADECD}"/>
              </a:ext>
            </a:extLst>
          </p:cNvPr>
          <p:cNvPicPr>
            <a:picLocks noChangeAspect="1"/>
          </p:cNvPicPr>
          <p:nvPr/>
        </p:nvPicPr>
        <p:blipFill>
          <a:blip r:embed="rId2"/>
          <a:stretch>
            <a:fillRect/>
          </a:stretch>
        </p:blipFill>
        <p:spPr>
          <a:xfrm>
            <a:off x="1115616" y="620687"/>
            <a:ext cx="5544616" cy="4463657"/>
          </a:xfrm>
          <a:prstGeom prst="rect">
            <a:avLst/>
          </a:prstGeom>
        </p:spPr>
      </p:pic>
    </p:spTree>
    <p:extLst>
      <p:ext uri="{BB962C8B-B14F-4D97-AF65-F5344CB8AC3E}">
        <p14:creationId xmlns:p14="http://schemas.microsoft.com/office/powerpoint/2010/main" val="6615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CEB6-BAEF-44CB-9173-9B7C74692431}"/>
              </a:ext>
            </a:extLst>
          </p:cNvPr>
          <p:cNvSpPr>
            <a:spLocks noGrp="1"/>
          </p:cNvSpPr>
          <p:nvPr>
            <p:ph type="title"/>
          </p:nvPr>
        </p:nvSpPr>
        <p:spPr/>
        <p:txBody>
          <a:bodyPr/>
          <a:lstStyle/>
          <a:p>
            <a:r>
              <a:rPr lang="en-AU" dirty="0"/>
              <a:t>“Return to Normal”</a:t>
            </a:r>
          </a:p>
        </p:txBody>
      </p:sp>
      <p:sp>
        <p:nvSpPr>
          <p:cNvPr id="3" name="Content Placeholder 2">
            <a:extLst>
              <a:ext uri="{FF2B5EF4-FFF2-40B4-BE49-F238E27FC236}">
                <a16:creationId xmlns:a16="http://schemas.microsoft.com/office/drawing/2014/main" id="{A72CB446-8D54-475D-B14D-8762FD329FD0}"/>
              </a:ext>
            </a:extLst>
          </p:cNvPr>
          <p:cNvSpPr>
            <a:spLocks noGrp="1"/>
          </p:cNvSpPr>
          <p:nvPr>
            <p:ph idx="1"/>
          </p:nvPr>
        </p:nvSpPr>
        <p:spPr/>
        <p:txBody>
          <a:bodyPr/>
          <a:lstStyle/>
          <a:p>
            <a:r>
              <a:rPr lang="en-AU" dirty="0"/>
              <a:t>While some NFPs may be able to return to operations with only a couple of months out of action, for most clubs a return to operations WILL NOT look like it did prior to </a:t>
            </a:r>
            <a:r>
              <a:rPr lang="en-AU" dirty="0" err="1"/>
              <a:t>Covid</a:t>
            </a:r>
            <a:r>
              <a:rPr lang="en-AU" dirty="0"/>
              <a:t>.</a:t>
            </a:r>
          </a:p>
          <a:p>
            <a:r>
              <a:rPr lang="en-AU" dirty="0"/>
              <a:t>Who participates, how they participate and how much they will pay could all change.</a:t>
            </a:r>
          </a:p>
          <a:p>
            <a:r>
              <a:rPr lang="en-AU" dirty="0"/>
              <a:t>Funding opportunities could be available but competitive and volunteers could be less available.</a:t>
            </a:r>
          </a:p>
        </p:txBody>
      </p:sp>
    </p:spTree>
    <p:extLst>
      <p:ext uri="{BB962C8B-B14F-4D97-AF65-F5344CB8AC3E}">
        <p14:creationId xmlns:p14="http://schemas.microsoft.com/office/powerpoint/2010/main" val="407384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2" name="Straight Connector 71">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3" name="Rectangle 82">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Rectangle 2"/>
          <p:cNvSpPr>
            <a:spLocks noGrp="1" noChangeArrowheads="1"/>
          </p:cNvSpPr>
          <p:nvPr>
            <p:ph type="title"/>
          </p:nvPr>
        </p:nvSpPr>
        <p:spPr>
          <a:xfrm>
            <a:off x="1130300" y="2404534"/>
            <a:ext cx="5825202" cy="1646302"/>
          </a:xfrm>
        </p:spPr>
        <p:txBody>
          <a:bodyPr vert="horz" lIns="91440" tIns="45720" rIns="91440" bIns="45720" rtlCol="0" anchor="b">
            <a:normAutofit/>
          </a:bodyPr>
          <a:lstStyle/>
          <a:p>
            <a:pPr algn="r">
              <a:lnSpc>
                <a:spcPct val="90000"/>
              </a:lnSpc>
            </a:pPr>
            <a:r>
              <a:rPr lang="en-US" sz="5400"/>
              <a:t>Legal Aspects Of Club Money</a:t>
            </a:r>
          </a:p>
        </p:txBody>
      </p:sp>
      <p:grpSp>
        <p:nvGrpSpPr>
          <p:cNvPr id="85" name="Group 84">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6" name="Straight Connector 85">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4467828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82600" y="816638"/>
            <a:ext cx="2525519" cy="5224724"/>
          </a:xfrm>
        </p:spPr>
        <p:txBody>
          <a:bodyPr anchor="ctr">
            <a:normAutofit/>
          </a:bodyPr>
          <a:lstStyle/>
          <a:p>
            <a:pPr eaLnBrk="1" hangingPunct="1"/>
            <a:r>
              <a:rPr lang="en-US" dirty="0"/>
              <a:t>Profit For Purpose</a:t>
            </a:r>
          </a:p>
        </p:txBody>
      </p:sp>
      <p:cxnSp>
        <p:nvCxnSpPr>
          <p:cNvPr id="72" name="Straight Connector 7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79875" name="Rectangle 3"/>
          <p:cNvSpPr>
            <a:spLocks noGrp="1" noChangeArrowheads="1"/>
          </p:cNvSpPr>
          <p:nvPr>
            <p:ph idx="1"/>
          </p:nvPr>
        </p:nvSpPr>
        <p:spPr>
          <a:xfrm>
            <a:off x="3490721" y="816638"/>
            <a:ext cx="3464779" cy="5224724"/>
          </a:xfrm>
        </p:spPr>
        <p:txBody>
          <a:bodyPr anchor="ctr">
            <a:normAutofit/>
          </a:bodyPr>
          <a:lstStyle/>
          <a:p>
            <a:r>
              <a:rPr lang="en-US" sz="1700"/>
              <a:t>Increasing changes to the NFP business environment and even more to come (ACNC)</a:t>
            </a:r>
          </a:p>
          <a:p>
            <a:r>
              <a:rPr lang="en-US" sz="1700"/>
              <a:t>Volunteer status doesn’t protect you from failing to abide by relevant legislation</a:t>
            </a:r>
          </a:p>
          <a:p>
            <a:r>
              <a:rPr lang="en-US" sz="1700"/>
              <a:t>Non profit doesn’t mean you shouldn’t make one</a:t>
            </a:r>
          </a:p>
          <a:p>
            <a:r>
              <a:rPr lang="en-US" sz="1700"/>
              <a:t>Good committees understand they need to ensure the future of the business</a:t>
            </a:r>
          </a:p>
          <a:p>
            <a:r>
              <a:rPr lang="en-US" sz="1700"/>
              <a:t>Volunteers need to consider where they are best suited to volunteer</a:t>
            </a:r>
          </a:p>
          <a:p>
            <a:r>
              <a:rPr lang="en-US" sz="1700"/>
              <a:t>Too much focus on operations to the detriment of strategy</a:t>
            </a:r>
          </a:p>
          <a:p>
            <a:pPr eaLnBrk="1" hangingPunct="1">
              <a:buFontTx/>
              <a:buNone/>
            </a:pPr>
            <a:endParaRPr lang="en-US" sz="1700"/>
          </a:p>
          <a:p>
            <a:pPr eaLnBrk="1" hangingPunct="1">
              <a:buFontTx/>
              <a:buNone/>
            </a:pPr>
            <a:endParaRPr lang="en-US" sz="1700"/>
          </a:p>
        </p:txBody>
      </p:sp>
    </p:spTree>
    <p:extLst>
      <p:ext uri="{BB962C8B-B14F-4D97-AF65-F5344CB8AC3E}">
        <p14:creationId xmlns:p14="http://schemas.microsoft.com/office/powerpoint/2010/main" val="2945959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3603</Words>
  <Application>Microsoft Office PowerPoint</Application>
  <PresentationFormat>On-screen Show (4:3)</PresentationFormat>
  <Paragraphs>264</Paragraphs>
  <Slides>52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Arial Narrow</vt:lpstr>
      <vt:lpstr>Calibri</vt:lpstr>
      <vt:lpstr>Montserrat</vt:lpstr>
      <vt:lpstr>Trebuchet MS</vt:lpstr>
      <vt:lpstr>Wingdings</vt:lpstr>
      <vt:lpstr>Wingdings 3</vt:lpstr>
      <vt:lpstr>1_Facet</vt:lpstr>
      <vt:lpstr>Managing Money and Laws In An Ever-Changing Framework </vt:lpstr>
      <vt:lpstr>Please Mute &amp; Ask Questions on Chat </vt:lpstr>
      <vt:lpstr>Ask Any Time!</vt:lpstr>
      <vt:lpstr>PowerPoint Presentation</vt:lpstr>
      <vt:lpstr>Gatherings In Facilities </vt:lpstr>
      <vt:lpstr>PowerPoint Presentation</vt:lpstr>
      <vt:lpstr>“Return to Normal”</vt:lpstr>
      <vt:lpstr>Legal Aspects Of Club Money</vt:lpstr>
      <vt:lpstr>Profit For Purpose</vt:lpstr>
      <vt:lpstr>Whose Money Is It Anyway?</vt:lpstr>
      <vt:lpstr>Waiting for effect of Covid funding on turnover</vt:lpstr>
      <vt:lpstr>Tax Free Status</vt:lpstr>
      <vt:lpstr>Refunds, Covid &amp; Consumer Laws</vt:lpstr>
      <vt:lpstr>Financial Monitoring &amp; Reporting</vt:lpstr>
      <vt:lpstr>3 Basics Of Finances</vt:lpstr>
      <vt:lpstr>Budgeting From Scratch</vt:lpstr>
      <vt:lpstr>Insurance &amp; Other Hidden Costs</vt:lpstr>
      <vt:lpstr>PowerPoint Presentation</vt:lpstr>
      <vt:lpstr>3 Basics Of Finances</vt:lpstr>
      <vt:lpstr>Recording Transactions</vt:lpstr>
      <vt:lpstr>Don’t Ignore Usual Threats</vt:lpstr>
      <vt:lpstr>Force Majeure Protections</vt:lpstr>
      <vt:lpstr>Monthly Financial Reports</vt:lpstr>
      <vt:lpstr>Profit &amp; Loss YTD</vt:lpstr>
      <vt:lpstr>Balance Sheet to Last Year</vt:lpstr>
      <vt:lpstr>3 Basics Of Finances</vt:lpstr>
      <vt:lpstr>Diversify Your Fundraising</vt:lpstr>
      <vt:lpstr>Keep donors informed</vt:lpstr>
      <vt:lpstr>Ask permission</vt:lpstr>
      <vt:lpstr>Host an online event</vt:lpstr>
      <vt:lpstr>Host a “non event”</vt:lpstr>
      <vt:lpstr>Send donors love</vt:lpstr>
      <vt:lpstr>Capital campaigns </vt:lpstr>
      <vt:lpstr>Wash more than just your hands</vt:lpstr>
      <vt:lpstr>Look to the future</vt:lpstr>
      <vt:lpstr>ATO payment deferrals </vt:lpstr>
      <vt:lpstr>JobKeeper Payment</vt:lpstr>
      <vt:lpstr>Boosting cash flow</vt:lpstr>
      <vt:lpstr>Superannuation guarantee amnesty</vt:lpstr>
      <vt:lpstr>Indigenous Visual Arts Industry Support (IVAIS) Program </vt:lpstr>
      <vt:lpstr>Additional $10 million for the Regional Arts Fund </vt:lpstr>
      <vt:lpstr>Emergency financial relief for individual artists </vt:lpstr>
      <vt:lpstr>Arts Queensland Queensland Arts Showcase Program (QASP) funding increased by $2 million </vt:lpstr>
      <vt:lpstr>Community Support Package</vt:lpstr>
      <vt:lpstr>COVID-19 Rapid Advocacy Fund </vt:lpstr>
      <vt:lpstr>Young Australian</vt:lpstr>
      <vt:lpstr>Journalists &amp; Radio</vt:lpstr>
      <vt:lpstr>Fresh Start For Independent Media</vt:lpstr>
      <vt:lpstr>Small Business Relief Package </vt:lpstr>
      <vt:lpstr>Coronavirus Small and Medium Enterprises (SME) Guarantee Scheme </vt:lpstr>
      <vt:lpstr>Sport and Recreation COVID SAFE Restart Plan Package  </vt:lpstr>
      <vt:lpstr>Ask Any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Treasurer's Meet-up and Workshop</dc:title>
  <dc:creator>Leisa Donlan</dc:creator>
  <cp:lastModifiedBy>Leisa Donlan ARMA</cp:lastModifiedBy>
  <cp:revision>22</cp:revision>
  <dcterms:created xsi:type="dcterms:W3CDTF">2018-10-10T03:32:06Z</dcterms:created>
  <dcterms:modified xsi:type="dcterms:W3CDTF">2020-06-02T08:55:04Z</dcterms:modified>
</cp:coreProperties>
</file>