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49" r:id="rId2"/>
    <p:sldMasterId id="2147483767" r:id="rId3"/>
  </p:sldMasterIdLst>
  <p:notesMasterIdLst>
    <p:notesMasterId r:id="rId86"/>
  </p:notesMasterIdLst>
  <p:sldIdLst>
    <p:sldId id="256" r:id="rId4"/>
    <p:sldId id="339" r:id="rId5"/>
    <p:sldId id="322" r:id="rId6"/>
    <p:sldId id="331" r:id="rId7"/>
    <p:sldId id="333" r:id="rId8"/>
    <p:sldId id="323" r:id="rId9"/>
    <p:sldId id="334" r:id="rId10"/>
    <p:sldId id="335" r:id="rId11"/>
    <p:sldId id="336" r:id="rId12"/>
    <p:sldId id="328" r:id="rId13"/>
    <p:sldId id="332" r:id="rId14"/>
    <p:sldId id="289" r:id="rId15"/>
    <p:sldId id="329" r:id="rId16"/>
    <p:sldId id="361" r:id="rId17"/>
    <p:sldId id="362" r:id="rId18"/>
    <p:sldId id="340" r:id="rId19"/>
    <p:sldId id="327" r:id="rId20"/>
    <p:sldId id="363" r:id="rId21"/>
    <p:sldId id="364" r:id="rId22"/>
    <p:sldId id="365" r:id="rId23"/>
    <p:sldId id="366" r:id="rId24"/>
    <p:sldId id="367" r:id="rId25"/>
    <p:sldId id="368" r:id="rId26"/>
    <p:sldId id="330" r:id="rId27"/>
    <p:sldId id="369" r:id="rId28"/>
    <p:sldId id="371" r:id="rId29"/>
    <p:sldId id="341" r:id="rId30"/>
    <p:sldId id="393" r:id="rId31"/>
    <p:sldId id="394" r:id="rId32"/>
    <p:sldId id="395" r:id="rId33"/>
    <p:sldId id="396" r:id="rId34"/>
    <p:sldId id="397" r:id="rId35"/>
    <p:sldId id="370" r:id="rId36"/>
    <p:sldId id="398" r:id="rId37"/>
    <p:sldId id="399" r:id="rId38"/>
    <p:sldId id="342" r:id="rId39"/>
    <p:sldId id="277" r:id="rId40"/>
    <p:sldId id="350" r:id="rId41"/>
    <p:sldId id="324" r:id="rId42"/>
    <p:sldId id="351" r:id="rId43"/>
    <p:sldId id="325" r:id="rId44"/>
    <p:sldId id="326" r:id="rId45"/>
    <p:sldId id="343" r:id="rId46"/>
    <p:sldId id="352" r:id="rId47"/>
    <p:sldId id="337" r:id="rId48"/>
    <p:sldId id="353" r:id="rId49"/>
    <p:sldId id="257" r:id="rId50"/>
    <p:sldId id="258" r:id="rId51"/>
    <p:sldId id="259" r:id="rId52"/>
    <p:sldId id="373" r:id="rId53"/>
    <p:sldId id="374" r:id="rId54"/>
    <p:sldId id="359" r:id="rId55"/>
    <p:sldId id="376" r:id="rId56"/>
    <p:sldId id="375" r:id="rId57"/>
    <p:sldId id="385" r:id="rId58"/>
    <p:sldId id="384" r:id="rId59"/>
    <p:sldId id="383" r:id="rId60"/>
    <p:sldId id="382" r:id="rId61"/>
    <p:sldId id="381" r:id="rId62"/>
    <p:sldId id="380" r:id="rId63"/>
    <p:sldId id="379" r:id="rId64"/>
    <p:sldId id="378" r:id="rId65"/>
    <p:sldId id="377" r:id="rId66"/>
    <p:sldId id="390" r:id="rId67"/>
    <p:sldId id="389" r:id="rId68"/>
    <p:sldId id="388" r:id="rId69"/>
    <p:sldId id="387" r:id="rId70"/>
    <p:sldId id="386" r:id="rId71"/>
    <p:sldId id="392" r:id="rId72"/>
    <p:sldId id="391" r:id="rId73"/>
    <p:sldId id="354" r:id="rId74"/>
    <p:sldId id="355" r:id="rId75"/>
    <p:sldId id="356" r:id="rId76"/>
    <p:sldId id="292" r:id="rId77"/>
    <p:sldId id="282" r:id="rId78"/>
    <p:sldId id="281" r:id="rId79"/>
    <p:sldId id="291" r:id="rId80"/>
    <p:sldId id="263" r:id="rId81"/>
    <p:sldId id="271" r:id="rId82"/>
    <p:sldId id="279" r:id="rId83"/>
    <p:sldId id="315" r:id="rId84"/>
    <p:sldId id="316" r:id="rId85"/>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516"/>
    <a:srgbClr val="FF0066"/>
    <a:srgbClr val="627244"/>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9B8BF-83B4-412C-B55D-223FFB2350C2}" v="1" dt="2024-02-20T02:36:48.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56" d="100"/>
          <a:sy n="56" d="100"/>
        </p:scale>
        <p:origin x="84" y="11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F6F31A7-7C94-4168-AB9C-71EAF796AA88}" type="datetimeFigureOut">
              <a:rPr lang="en-AU" smtClean="0"/>
              <a:t>19/02/2024</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8E293E8-7A5E-4D1C-A5CD-2143055F4B0E}" type="slidenum">
              <a:rPr lang="en-AU" smtClean="0"/>
              <a:t>‹#›</a:t>
            </a:fld>
            <a:endParaRPr lang="en-AU"/>
          </a:p>
        </p:txBody>
      </p:sp>
    </p:spTree>
    <p:extLst>
      <p:ext uri="{BB962C8B-B14F-4D97-AF65-F5344CB8AC3E}">
        <p14:creationId xmlns:p14="http://schemas.microsoft.com/office/powerpoint/2010/main" val="234781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12</a:t>
            </a:fld>
            <a:endParaRPr lang="en-AU"/>
          </a:p>
        </p:txBody>
      </p:sp>
    </p:spTree>
    <p:extLst>
      <p:ext uri="{BB962C8B-B14F-4D97-AF65-F5344CB8AC3E}">
        <p14:creationId xmlns:p14="http://schemas.microsoft.com/office/powerpoint/2010/main" val="969306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33</a:t>
            </a:fld>
            <a:endParaRPr lang="en-AU"/>
          </a:p>
        </p:txBody>
      </p:sp>
    </p:spTree>
    <p:extLst>
      <p:ext uri="{BB962C8B-B14F-4D97-AF65-F5344CB8AC3E}">
        <p14:creationId xmlns:p14="http://schemas.microsoft.com/office/powerpoint/2010/main" val="27775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34</a:t>
            </a:fld>
            <a:endParaRPr lang="en-AU"/>
          </a:p>
        </p:txBody>
      </p:sp>
    </p:spTree>
    <p:extLst>
      <p:ext uri="{BB962C8B-B14F-4D97-AF65-F5344CB8AC3E}">
        <p14:creationId xmlns:p14="http://schemas.microsoft.com/office/powerpoint/2010/main" val="104824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35</a:t>
            </a:fld>
            <a:endParaRPr lang="en-AU"/>
          </a:p>
        </p:txBody>
      </p:sp>
    </p:spTree>
    <p:extLst>
      <p:ext uri="{BB962C8B-B14F-4D97-AF65-F5344CB8AC3E}">
        <p14:creationId xmlns:p14="http://schemas.microsoft.com/office/powerpoint/2010/main" val="305507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-FOUNDATION DOCUMENTS</a:t>
            </a:r>
          </a:p>
          <a:p>
            <a:r>
              <a:rPr lang="en-AU" dirty="0"/>
              <a:t>-Corporate Plan talks about Liveability, Prosperity and Future</a:t>
            </a:r>
          </a:p>
          <a:p>
            <a:r>
              <a:rPr lang="en-AU" dirty="0"/>
              <a:t>-Smart Biosphere Strategy talks about transition and building resilience</a:t>
            </a:r>
          </a:p>
          <a:p>
            <a:r>
              <a:rPr lang="en-AU" dirty="0"/>
              <a:t>-It is from the Smart Biosphere Economic development Strategy that the grants Programs belongs </a:t>
            </a:r>
          </a:p>
        </p:txBody>
      </p:sp>
      <p:sp>
        <p:nvSpPr>
          <p:cNvPr id="4" name="Slide Number Placeholder 3"/>
          <p:cNvSpPr>
            <a:spLocks noGrp="1"/>
          </p:cNvSpPr>
          <p:nvPr>
            <p:ph type="sldNum" sz="quarter" idx="5"/>
          </p:nvPr>
        </p:nvSpPr>
        <p:spPr/>
        <p:txBody>
          <a:bodyPr/>
          <a:lstStyle/>
          <a:p>
            <a:fld id="{74BECBC0-8F64-4FCF-AD72-81C1871D4FAE}" type="slidenum">
              <a:rPr lang="en-AU" smtClean="0"/>
              <a:t>37</a:t>
            </a:fld>
            <a:endParaRPr lang="en-AU" dirty="0"/>
          </a:p>
        </p:txBody>
      </p:sp>
    </p:spTree>
    <p:extLst>
      <p:ext uri="{BB962C8B-B14F-4D97-AF65-F5344CB8AC3E}">
        <p14:creationId xmlns:p14="http://schemas.microsoft.com/office/powerpoint/2010/main" val="4279046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ED Grants program is a little different from the Communities Grants Program </a:t>
            </a:r>
          </a:p>
          <a:p>
            <a:pPr marL="171450" indent="-171450">
              <a:buFont typeface="Arial" panose="020B0604020202020204" pitchFamily="34" charset="0"/>
              <a:buChar char="•"/>
            </a:pPr>
            <a:r>
              <a:rPr lang="en-AU" dirty="0"/>
              <a:t>Open all year  until the budget  is  expended  - we can always apply for mor money if we over subscribe – we’d love  to have that problem! </a:t>
            </a:r>
          </a:p>
          <a:p>
            <a:pPr marL="171450" indent="-171450">
              <a:buFont typeface="Arial" panose="020B0604020202020204" pitchFamily="34" charset="0"/>
              <a:buChar char="•"/>
            </a:pPr>
            <a:r>
              <a:rPr lang="en-AU" dirty="0"/>
              <a:t>Talk to the points – stressing that whilst for profit companies can apply they are not  allowed to use the ED grants to make a profit out of the project </a:t>
            </a:r>
          </a:p>
          <a:p>
            <a:pPr marL="171450" indent="-171450">
              <a:buFont typeface="Arial" panose="020B0604020202020204" pitchFamily="34" charset="0"/>
              <a:buChar char="•"/>
            </a:pPr>
            <a:r>
              <a:rPr lang="en-AU" dirty="0"/>
              <a:t>There are other criteria&amp; timelines in the guidelines so please make sure to read them carefully </a:t>
            </a:r>
          </a:p>
        </p:txBody>
      </p:sp>
      <p:sp>
        <p:nvSpPr>
          <p:cNvPr id="4" name="Slide Number Placeholder 3"/>
          <p:cNvSpPr>
            <a:spLocks noGrp="1"/>
          </p:cNvSpPr>
          <p:nvPr>
            <p:ph type="sldNum" sz="quarter" idx="5"/>
          </p:nvPr>
        </p:nvSpPr>
        <p:spPr/>
        <p:txBody>
          <a:bodyPr/>
          <a:lstStyle/>
          <a:p>
            <a:fld id="{74BECBC0-8F64-4FCF-AD72-81C1871D4FAE}" type="slidenum">
              <a:rPr lang="en-AU" smtClean="0"/>
              <a:t>38</a:t>
            </a:fld>
            <a:endParaRPr lang="en-AU" dirty="0"/>
          </a:p>
        </p:txBody>
      </p:sp>
    </p:spTree>
    <p:extLst>
      <p:ext uri="{BB962C8B-B14F-4D97-AF65-F5344CB8AC3E}">
        <p14:creationId xmlns:p14="http://schemas.microsoft.com/office/powerpoint/2010/main" val="219326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for example, These are project based grants that have over the past 8 years supported a wide range of local projects including: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 mentoring and skills development program specifical for young entrepreneurs with a business idea </a:t>
            </a:r>
          </a:p>
          <a:p>
            <a:pPr marL="171450" indent="-171450">
              <a:buFont typeface="Arial" panose="020B0604020202020204" pitchFamily="34" charset="0"/>
              <a:buChar char="•"/>
            </a:pPr>
            <a:r>
              <a:rPr lang="en-AU" dirty="0"/>
              <a:t>Workshops such as the Mental health Workshop for small business owners delivered by the Noosa Chamber </a:t>
            </a:r>
          </a:p>
          <a:p>
            <a:pPr marL="171450" indent="-171450">
              <a:buFont typeface="Arial" panose="020B0604020202020204" pitchFamily="34" charset="0"/>
              <a:buChar char="•"/>
            </a:pPr>
            <a:r>
              <a:rPr lang="en-AU" dirty="0"/>
              <a:t>Skills workshop for small businesses which taught businesses how to use AI in their businesses</a:t>
            </a:r>
          </a:p>
          <a:p>
            <a:pPr marL="171450" indent="-171450">
              <a:buFont typeface="Arial" panose="020B0604020202020204" pitchFamily="34" charset="0"/>
              <a:buChar char="•"/>
            </a:pPr>
            <a:r>
              <a:rPr lang="en-AU" dirty="0"/>
              <a:t>Careers expo specifically for green businesses showing students pathways for this growing and emerging sector (who currently don’t have the requisite skilled staff) </a:t>
            </a:r>
          </a:p>
        </p:txBody>
      </p:sp>
      <p:sp>
        <p:nvSpPr>
          <p:cNvPr id="4" name="Slide Number Placeholder 3"/>
          <p:cNvSpPr>
            <a:spLocks noGrp="1"/>
          </p:cNvSpPr>
          <p:nvPr>
            <p:ph type="sldNum" sz="quarter" idx="5"/>
          </p:nvPr>
        </p:nvSpPr>
        <p:spPr/>
        <p:txBody>
          <a:bodyPr/>
          <a:lstStyle/>
          <a:p>
            <a:fld id="{74BECBC0-8F64-4FCF-AD72-81C1871D4FAE}" type="slidenum">
              <a:rPr lang="en-AU" smtClean="0"/>
              <a:t>39</a:t>
            </a:fld>
            <a:endParaRPr lang="en-AU" dirty="0"/>
          </a:p>
        </p:txBody>
      </p:sp>
    </p:spTree>
    <p:extLst>
      <p:ext uri="{BB962C8B-B14F-4D97-AF65-F5344CB8AC3E}">
        <p14:creationId xmlns:p14="http://schemas.microsoft.com/office/powerpoint/2010/main" val="2627978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en-AU" dirty="0"/>
              <a:t>ow to apply </a:t>
            </a:r>
          </a:p>
          <a:p>
            <a:pPr marL="171450" indent="-171450">
              <a:buFont typeface="Arial" panose="020B0604020202020204" pitchFamily="34" charset="0"/>
              <a:buChar char="•"/>
            </a:pPr>
            <a:r>
              <a:rPr lang="en-AU" dirty="0"/>
              <a:t>We aim to make the process easy and efficient whilst still making sure that the criteria are met and that we are funding worthwhile projects. </a:t>
            </a:r>
          </a:p>
          <a:p>
            <a:pPr marL="171450" indent="-171450">
              <a:buFont typeface="Arial" panose="020B0604020202020204" pitchFamily="34" charset="0"/>
              <a:buChar char="•"/>
            </a:pPr>
            <a:r>
              <a:rPr lang="en-AU" dirty="0"/>
              <a:t>Before any application, we expect applicants to have a conversation with our ECDEV Grants  Officer who can provide feedback as to the project and guide you through the application process </a:t>
            </a:r>
          </a:p>
          <a:p>
            <a:pPr marL="171450" indent="-171450">
              <a:buFont typeface="Arial" panose="020B0604020202020204" pitchFamily="34" charset="0"/>
              <a:buChar char="•"/>
            </a:pPr>
            <a:r>
              <a:rPr lang="en-AU" dirty="0"/>
              <a:t>We have a rigorous internal process  - Applications are then assessed internally by objective Council staff and signed off by our director </a:t>
            </a:r>
          </a:p>
          <a:p>
            <a:pPr marL="171450" indent="-171450">
              <a:buFont typeface="Arial" panose="020B0604020202020204" pitchFamily="34" charset="0"/>
              <a:buChar char="•"/>
            </a:pPr>
            <a:r>
              <a:rPr lang="en-AU" dirty="0"/>
              <a:t>We promise an assessment turnaround of 30 days! </a:t>
            </a:r>
          </a:p>
        </p:txBody>
      </p:sp>
      <p:sp>
        <p:nvSpPr>
          <p:cNvPr id="4" name="Slide Number Placeholder 3"/>
          <p:cNvSpPr>
            <a:spLocks noGrp="1"/>
          </p:cNvSpPr>
          <p:nvPr>
            <p:ph type="sldNum" sz="quarter" idx="5"/>
          </p:nvPr>
        </p:nvSpPr>
        <p:spPr/>
        <p:txBody>
          <a:bodyPr/>
          <a:lstStyle/>
          <a:p>
            <a:fld id="{74BECBC0-8F64-4FCF-AD72-81C1871D4FAE}" type="slidenum">
              <a:rPr lang="en-AU" smtClean="0"/>
              <a:t>40</a:t>
            </a:fld>
            <a:endParaRPr lang="en-AU" dirty="0"/>
          </a:p>
        </p:txBody>
      </p:sp>
    </p:spTree>
    <p:extLst>
      <p:ext uri="{BB962C8B-B14F-4D97-AF65-F5344CB8AC3E}">
        <p14:creationId xmlns:p14="http://schemas.microsoft.com/office/powerpoint/2010/main" val="296457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 good application has data that supports their projects </a:t>
            </a:r>
          </a:p>
          <a:p>
            <a:pPr marL="171450" indent="-171450">
              <a:buFont typeface="Arial" panose="020B0604020202020204" pitchFamily="34" charset="0"/>
              <a:buChar char="•"/>
            </a:pPr>
            <a:r>
              <a:rPr lang="en-AU" dirty="0"/>
              <a:t>Council subscribes to an online service called economy.id which has a range of demographic, and economic information that’s helpful for applications </a:t>
            </a:r>
          </a:p>
          <a:p>
            <a:pPr marL="171450" indent="-171450">
              <a:buFont typeface="Arial" panose="020B0604020202020204" pitchFamily="34" charset="0"/>
              <a:buChar char="•"/>
            </a:pPr>
            <a:r>
              <a:rPr lang="en-AU" dirty="0"/>
              <a:t>We are keen to work with organisations with projects that support our Smart Biosphere such as </a:t>
            </a:r>
          </a:p>
          <a:p>
            <a:pPr marL="628650" lvl="1" indent="-171450">
              <a:buFont typeface="Arial" panose="020B0604020202020204" pitchFamily="34" charset="0"/>
              <a:buChar char="•"/>
            </a:pPr>
            <a:r>
              <a:rPr lang="en-AU" dirty="0"/>
              <a:t>pathways to jobs, partnerships with our local chambers and industry groups , </a:t>
            </a:r>
          </a:p>
          <a:p>
            <a:pPr marL="628650" lvl="1" indent="-171450">
              <a:buFont typeface="Arial" panose="020B0604020202020204" pitchFamily="34" charset="0"/>
              <a:buChar char="•"/>
            </a:pPr>
            <a:r>
              <a:rPr lang="en-AU" dirty="0"/>
              <a:t>programs that build skills and capacity for our local businesses,  </a:t>
            </a:r>
          </a:p>
          <a:p>
            <a:pPr marL="628650" lvl="1" indent="-171450">
              <a:buFont typeface="Arial" panose="020B0604020202020204" pitchFamily="34" charset="0"/>
              <a:buChar char="•"/>
            </a:pPr>
            <a:r>
              <a:rPr lang="en-AU" dirty="0"/>
              <a:t>projects that create networks that collaborate and encourage innovation and support entrepreneurship </a:t>
            </a:r>
          </a:p>
        </p:txBody>
      </p:sp>
      <p:sp>
        <p:nvSpPr>
          <p:cNvPr id="4" name="Slide Number Placeholder 3"/>
          <p:cNvSpPr>
            <a:spLocks noGrp="1"/>
          </p:cNvSpPr>
          <p:nvPr>
            <p:ph type="sldNum" sz="quarter" idx="5"/>
          </p:nvPr>
        </p:nvSpPr>
        <p:spPr/>
        <p:txBody>
          <a:bodyPr/>
          <a:lstStyle/>
          <a:p>
            <a:fld id="{74BECBC0-8F64-4FCF-AD72-81C1871D4FAE}" type="slidenum">
              <a:rPr lang="en-AU" smtClean="0"/>
              <a:t>41</a:t>
            </a:fld>
            <a:endParaRPr lang="en-AU" dirty="0"/>
          </a:p>
        </p:txBody>
      </p:sp>
    </p:spTree>
    <p:extLst>
      <p:ext uri="{BB962C8B-B14F-4D97-AF65-F5344CB8AC3E}">
        <p14:creationId xmlns:p14="http://schemas.microsoft.com/office/powerpoint/2010/main" val="251815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4BECBC0-8F64-4FCF-AD72-81C1871D4FAE}" type="slidenum">
              <a:rPr lang="en-AU" smtClean="0"/>
              <a:t>42</a:t>
            </a:fld>
            <a:endParaRPr lang="en-AU" dirty="0"/>
          </a:p>
        </p:txBody>
      </p:sp>
    </p:spTree>
    <p:extLst>
      <p:ext uri="{BB962C8B-B14F-4D97-AF65-F5344CB8AC3E}">
        <p14:creationId xmlns:p14="http://schemas.microsoft.com/office/powerpoint/2010/main" val="3507789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13</a:t>
            </a:fld>
            <a:endParaRPr lang="en-AU"/>
          </a:p>
        </p:txBody>
      </p:sp>
    </p:spTree>
    <p:extLst>
      <p:ext uri="{BB962C8B-B14F-4D97-AF65-F5344CB8AC3E}">
        <p14:creationId xmlns:p14="http://schemas.microsoft.com/office/powerpoint/2010/main" val="3900034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af02760d15_0_5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af02760d15_0_5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af02760d15_0_12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af02760d15_0_12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b0af42769b_0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b0af42769b_0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F33729A-680D-0D43-B7D1-C4A9AB3C8E2C}" type="slidenum">
              <a:rPr lang="en-US" smtClean="0"/>
              <a:t>52</a:t>
            </a:fld>
            <a:endParaRPr lang="en-US" dirty="0"/>
          </a:p>
        </p:txBody>
      </p:sp>
    </p:spTree>
    <p:extLst>
      <p:ext uri="{BB962C8B-B14F-4D97-AF65-F5344CB8AC3E}">
        <p14:creationId xmlns:p14="http://schemas.microsoft.com/office/powerpoint/2010/main" val="3731401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416713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97750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14</a:t>
            </a:fld>
            <a:endParaRPr lang="en-AU"/>
          </a:p>
        </p:txBody>
      </p:sp>
    </p:spTree>
    <p:extLst>
      <p:ext uri="{BB962C8B-B14F-4D97-AF65-F5344CB8AC3E}">
        <p14:creationId xmlns:p14="http://schemas.microsoft.com/office/powerpoint/2010/main" val="287094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15</a:t>
            </a:fld>
            <a:endParaRPr lang="en-AU"/>
          </a:p>
        </p:txBody>
      </p:sp>
    </p:spTree>
    <p:extLst>
      <p:ext uri="{BB962C8B-B14F-4D97-AF65-F5344CB8AC3E}">
        <p14:creationId xmlns:p14="http://schemas.microsoft.com/office/powerpoint/2010/main" val="156668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28</a:t>
            </a:fld>
            <a:endParaRPr lang="en-AU"/>
          </a:p>
        </p:txBody>
      </p:sp>
    </p:spTree>
    <p:extLst>
      <p:ext uri="{BB962C8B-B14F-4D97-AF65-F5344CB8AC3E}">
        <p14:creationId xmlns:p14="http://schemas.microsoft.com/office/powerpoint/2010/main" val="416470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29</a:t>
            </a:fld>
            <a:endParaRPr lang="en-AU"/>
          </a:p>
        </p:txBody>
      </p:sp>
    </p:spTree>
    <p:extLst>
      <p:ext uri="{BB962C8B-B14F-4D97-AF65-F5344CB8AC3E}">
        <p14:creationId xmlns:p14="http://schemas.microsoft.com/office/powerpoint/2010/main" val="235120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30</a:t>
            </a:fld>
            <a:endParaRPr lang="en-AU"/>
          </a:p>
        </p:txBody>
      </p:sp>
    </p:spTree>
    <p:extLst>
      <p:ext uri="{BB962C8B-B14F-4D97-AF65-F5344CB8AC3E}">
        <p14:creationId xmlns:p14="http://schemas.microsoft.com/office/powerpoint/2010/main" val="134975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31</a:t>
            </a:fld>
            <a:endParaRPr lang="en-AU"/>
          </a:p>
        </p:txBody>
      </p:sp>
    </p:spTree>
    <p:extLst>
      <p:ext uri="{BB962C8B-B14F-4D97-AF65-F5344CB8AC3E}">
        <p14:creationId xmlns:p14="http://schemas.microsoft.com/office/powerpoint/2010/main" val="350510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2C2A6-F05C-4D8C-B5E9-1DA22C2E9AAA}" type="slidenum">
              <a:rPr lang="en-AU" smtClean="0"/>
              <a:t>32</a:t>
            </a:fld>
            <a:endParaRPr lang="en-AU"/>
          </a:p>
        </p:txBody>
      </p:sp>
    </p:spTree>
    <p:extLst>
      <p:ext uri="{BB962C8B-B14F-4D97-AF65-F5344CB8AC3E}">
        <p14:creationId xmlns:p14="http://schemas.microsoft.com/office/powerpoint/2010/main" val="267178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pic>
        <p:nvPicPr>
          <p:cNvPr id="6" name="Picture 5" descr="A picture containing water, outdoor, wave, ocean&#10;&#10;Description automatically generated">
            <a:extLst>
              <a:ext uri="{FF2B5EF4-FFF2-40B4-BE49-F238E27FC236}">
                <a16:creationId xmlns:a16="http://schemas.microsoft.com/office/drawing/2014/main" id="{170393E7-F39A-B296-DF7C-0E0F3CB3DA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4" t="10542" r="1664" b="7714"/>
          <a:stretch/>
        </p:blipFill>
        <p:spPr>
          <a:xfrm>
            <a:off x="-60926" y="0"/>
            <a:ext cx="12313852" cy="6858000"/>
          </a:xfrm>
          <a:prstGeom prst="rect">
            <a:avLst/>
          </a:prstGeom>
        </p:spPr>
      </p:pic>
      <p:pic>
        <p:nvPicPr>
          <p:cNvPr id="7" name="Graphic 6">
            <a:extLst>
              <a:ext uri="{FF2B5EF4-FFF2-40B4-BE49-F238E27FC236}">
                <a16:creationId xmlns:a16="http://schemas.microsoft.com/office/drawing/2014/main" id="{833B851E-3A34-E11B-7796-9DBCF04BB5B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2989" y="1783098"/>
            <a:ext cx="2686021" cy="2847829"/>
          </a:xfrm>
          <a:prstGeom prst="rect">
            <a:avLst/>
          </a:prstGeom>
        </p:spPr>
      </p:pic>
    </p:spTree>
    <p:extLst>
      <p:ext uri="{BB962C8B-B14F-4D97-AF65-F5344CB8AC3E}">
        <p14:creationId xmlns:p14="http://schemas.microsoft.com/office/powerpoint/2010/main" val="581049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 LIGH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E5D57E-EA8B-4846-B836-6B67379863BC}"/>
              </a:ext>
            </a:extLst>
          </p:cNvPr>
          <p:cNvSpPr>
            <a:spLocks noGrp="1"/>
          </p:cNvSpPr>
          <p:nvPr>
            <p:ph type="title" hasCustomPrompt="1"/>
          </p:nvPr>
        </p:nvSpPr>
        <p:spPr>
          <a:xfrm>
            <a:off x="701099" y="777269"/>
            <a:ext cx="7680876" cy="2194536"/>
          </a:xfrm>
        </p:spPr>
        <p:txBody>
          <a:bodyPr anchor="t"/>
          <a:lstStyle>
            <a:lvl1pPr algn="l">
              <a:defRPr/>
            </a:lvl1pPr>
          </a:lstStyle>
          <a:p>
            <a:pPr marL="0" indent="0">
              <a:buNone/>
            </a:pPr>
            <a:r>
              <a:rPr lang="en-AU" dirty="0"/>
              <a:t>Title only – use 50 pt, 38 pt, or 28 pt depending on how much content. </a:t>
            </a:r>
          </a:p>
        </p:txBody>
      </p:sp>
      <p:pic>
        <p:nvPicPr>
          <p:cNvPr id="6" name="Graphic 5">
            <a:extLst>
              <a:ext uri="{FF2B5EF4-FFF2-40B4-BE49-F238E27FC236}">
                <a16:creationId xmlns:a16="http://schemas.microsoft.com/office/drawing/2014/main" id="{7C9C35A5-392E-C66B-4C03-BD57CDB3E3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346589180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SINGLE COLUMN - DARK">
    <p:bg>
      <p:bgPr>
        <a:solidFill>
          <a:srgbClr val="1415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1D41-2603-564F-F127-631586DE48BE}"/>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bg1"/>
                </a:solidFill>
              </a:defRPr>
            </a:lvl1pPr>
          </a:lstStyle>
          <a:p>
            <a:r>
              <a:rPr lang="en-US" dirty="0"/>
              <a:t>Heading + Single Column </a:t>
            </a:r>
            <a:endParaRPr lang="en-AU" dirty="0"/>
          </a:p>
        </p:txBody>
      </p:sp>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154683"/>
            <a:ext cx="10966038" cy="3017837"/>
          </a:xfrm>
        </p:spPr>
        <p:txBody>
          <a:bodyPr>
            <a:normAutofit/>
          </a:bodyPr>
          <a:lstStyle>
            <a:lvl1pPr>
              <a:defRPr sz="1600" b="0">
                <a:solidFill>
                  <a:schemeClr val="bg1"/>
                </a:solidFill>
              </a:defRPr>
            </a:lvl1pPr>
          </a:lstStyle>
          <a:p>
            <a:pPr lvl="0"/>
            <a:r>
              <a:rPr lang="en-US"/>
              <a:t>Click to edit Master text styles</a:t>
            </a:r>
          </a:p>
        </p:txBody>
      </p:sp>
      <p:pic>
        <p:nvPicPr>
          <p:cNvPr id="3" name="Graphic 2">
            <a:extLst>
              <a:ext uri="{FF2B5EF4-FFF2-40B4-BE49-F238E27FC236}">
                <a16:creationId xmlns:a16="http://schemas.microsoft.com/office/drawing/2014/main" id="{EB3A2613-FBEA-C17E-8422-14749EA3CF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94391"/>
            <a:ext cx="457200" cy="457200"/>
          </a:xfrm>
          <a:prstGeom prst="rect">
            <a:avLst/>
          </a:prstGeom>
        </p:spPr>
      </p:pic>
    </p:spTree>
    <p:extLst>
      <p:ext uri="{BB962C8B-B14F-4D97-AF65-F5344CB8AC3E}">
        <p14:creationId xmlns:p14="http://schemas.microsoft.com/office/powerpoint/2010/main" val="15500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SINGLE COLUMN - GREEN">
    <p:bg>
      <p:bgPr>
        <a:solidFill>
          <a:srgbClr val="62724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154683"/>
            <a:ext cx="10966038" cy="3017837"/>
          </a:xfrm>
        </p:spPr>
        <p:txBody>
          <a:bodyPr>
            <a:normAutofit/>
          </a:bodyPr>
          <a:lstStyle>
            <a:lvl1pPr>
              <a:defRPr sz="1600" b="0">
                <a:solidFill>
                  <a:schemeClr val="bg1"/>
                </a:solidFill>
              </a:defRPr>
            </a:lvl1pPr>
          </a:lstStyle>
          <a:p>
            <a:pPr lvl="0"/>
            <a:r>
              <a:rPr lang="en-US"/>
              <a:t>Click to edit Master text styles</a:t>
            </a:r>
          </a:p>
        </p:txBody>
      </p:sp>
      <p:sp>
        <p:nvSpPr>
          <p:cNvPr id="3" name="Title 1">
            <a:extLst>
              <a:ext uri="{FF2B5EF4-FFF2-40B4-BE49-F238E27FC236}">
                <a16:creationId xmlns:a16="http://schemas.microsoft.com/office/drawing/2014/main" id="{5F6A13C5-D6A5-533B-F7EF-3B3A5F42D00F}"/>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bg1"/>
                </a:solidFill>
              </a:defRPr>
            </a:lvl1pPr>
          </a:lstStyle>
          <a:p>
            <a:r>
              <a:rPr lang="en-US" dirty="0"/>
              <a:t>Heading + Single Column </a:t>
            </a:r>
            <a:endParaRPr lang="en-AU" dirty="0"/>
          </a:p>
        </p:txBody>
      </p:sp>
      <p:pic>
        <p:nvPicPr>
          <p:cNvPr id="2" name="Graphic 1">
            <a:extLst>
              <a:ext uri="{FF2B5EF4-FFF2-40B4-BE49-F238E27FC236}">
                <a16:creationId xmlns:a16="http://schemas.microsoft.com/office/drawing/2014/main" id="{ADA5A9CA-25F2-CD6C-C1CB-9184834C7E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94391"/>
            <a:ext cx="457200" cy="457200"/>
          </a:xfrm>
          <a:prstGeom prst="rect">
            <a:avLst/>
          </a:prstGeom>
        </p:spPr>
      </p:pic>
    </p:spTree>
    <p:extLst>
      <p:ext uri="{BB962C8B-B14F-4D97-AF65-F5344CB8AC3E}">
        <p14:creationId xmlns:p14="http://schemas.microsoft.com/office/powerpoint/2010/main" val="4947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INGLE COLUMN - LIGHT">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154683"/>
            <a:ext cx="10966038" cy="3017837"/>
          </a:xfrm>
        </p:spPr>
        <p:txBody>
          <a:bodyPr>
            <a:normAutofit/>
          </a:bodyPr>
          <a:lstStyle>
            <a:lvl1pPr>
              <a:defRPr sz="1600" b="0">
                <a:solidFill>
                  <a:schemeClr val="tx1"/>
                </a:solidFill>
              </a:defRPr>
            </a:lvl1pPr>
          </a:lstStyle>
          <a:p>
            <a:pPr lvl="0"/>
            <a:r>
              <a:rPr lang="en-US"/>
              <a:t>Click to edit Master text styles</a:t>
            </a:r>
          </a:p>
        </p:txBody>
      </p:sp>
      <p:sp>
        <p:nvSpPr>
          <p:cNvPr id="4" name="Title 1">
            <a:extLst>
              <a:ext uri="{FF2B5EF4-FFF2-40B4-BE49-F238E27FC236}">
                <a16:creationId xmlns:a16="http://schemas.microsoft.com/office/drawing/2014/main" id="{CDFBE3FE-349F-3880-CE7C-E2D2D0910373}"/>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tx1"/>
                </a:solidFill>
              </a:defRPr>
            </a:lvl1pPr>
          </a:lstStyle>
          <a:p>
            <a:r>
              <a:rPr lang="en-US" dirty="0"/>
              <a:t>Heading + Single Column </a:t>
            </a:r>
            <a:endParaRPr lang="en-AU" dirty="0"/>
          </a:p>
        </p:txBody>
      </p:sp>
      <p:pic>
        <p:nvPicPr>
          <p:cNvPr id="3" name="Graphic 2">
            <a:extLst>
              <a:ext uri="{FF2B5EF4-FFF2-40B4-BE49-F238E27FC236}">
                <a16:creationId xmlns:a16="http://schemas.microsoft.com/office/drawing/2014/main" id="{76DFAABF-6B69-0E82-BC15-75E358EC06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145" y="594392"/>
            <a:ext cx="457200" cy="457200"/>
          </a:xfrm>
          <a:prstGeom prst="rect">
            <a:avLst/>
          </a:prstGeom>
        </p:spPr>
      </p:pic>
    </p:spTree>
    <p:extLst>
      <p:ext uri="{BB962C8B-B14F-4D97-AF65-F5344CB8AC3E}">
        <p14:creationId xmlns:p14="http://schemas.microsoft.com/office/powerpoint/2010/main" val="330127926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UBLE COLUMN - DARK">
    <p:bg>
      <p:bgPr>
        <a:solidFill>
          <a:srgbClr val="141516"/>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154683"/>
            <a:ext cx="5296815" cy="3017837"/>
          </a:xfrm>
        </p:spPr>
        <p:txBody>
          <a:bodyPr>
            <a:normAutofit/>
          </a:bodyPr>
          <a:lstStyle>
            <a:lvl1pPr>
              <a:defRPr sz="1600" b="0">
                <a:solidFill>
                  <a:schemeClr val="bg1"/>
                </a:solidFill>
              </a:defRPr>
            </a:lvl1pPr>
          </a:lstStyle>
          <a:p>
            <a:pPr lvl="0"/>
            <a:r>
              <a:rPr lang="en-US"/>
              <a:t>Click to edit Master text styles</a:t>
            </a:r>
          </a:p>
        </p:txBody>
      </p:sp>
      <p:sp>
        <p:nvSpPr>
          <p:cNvPr id="3" name="Text Placeholder 8">
            <a:extLst>
              <a:ext uri="{FF2B5EF4-FFF2-40B4-BE49-F238E27FC236}">
                <a16:creationId xmlns:a16="http://schemas.microsoft.com/office/drawing/2014/main" id="{9647D8DE-0BAC-87A6-EF9F-87BD6147C918}"/>
              </a:ext>
            </a:extLst>
          </p:cNvPr>
          <p:cNvSpPr>
            <a:spLocks noGrp="1"/>
          </p:cNvSpPr>
          <p:nvPr>
            <p:ph type="body" sz="quarter" idx="11"/>
          </p:nvPr>
        </p:nvSpPr>
        <p:spPr>
          <a:xfrm>
            <a:off x="6096000" y="3154338"/>
            <a:ext cx="5296815" cy="3017837"/>
          </a:xfrm>
        </p:spPr>
        <p:txBody>
          <a:bodyPr>
            <a:normAutofit/>
          </a:bodyPr>
          <a:lstStyle>
            <a:lvl1pPr>
              <a:defRPr sz="1600" b="0">
                <a:solidFill>
                  <a:schemeClr val="bg1"/>
                </a:solidFill>
              </a:defRPr>
            </a:lvl1pPr>
          </a:lstStyle>
          <a:p>
            <a:pPr lvl="0"/>
            <a:r>
              <a:rPr lang="en-US"/>
              <a:t>Click to edit Master text styles</a:t>
            </a:r>
          </a:p>
        </p:txBody>
      </p:sp>
      <p:sp>
        <p:nvSpPr>
          <p:cNvPr id="4" name="Title 1">
            <a:extLst>
              <a:ext uri="{FF2B5EF4-FFF2-40B4-BE49-F238E27FC236}">
                <a16:creationId xmlns:a16="http://schemas.microsoft.com/office/drawing/2014/main" id="{959914D7-8537-DF17-CD37-6139DEA11208}"/>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bg1"/>
                </a:solidFill>
              </a:defRPr>
            </a:lvl1pPr>
          </a:lstStyle>
          <a:p>
            <a:r>
              <a:rPr lang="en-US" dirty="0"/>
              <a:t>Heading + Double Column</a:t>
            </a:r>
            <a:endParaRPr lang="en-AU" dirty="0"/>
          </a:p>
        </p:txBody>
      </p:sp>
      <p:pic>
        <p:nvPicPr>
          <p:cNvPr id="5" name="Graphic 4">
            <a:extLst>
              <a:ext uri="{FF2B5EF4-FFF2-40B4-BE49-F238E27FC236}">
                <a16:creationId xmlns:a16="http://schemas.microsoft.com/office/drawing/2014/main" id="{E7D3006F-51EF-791E-5627-4D5E3967711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pic>
        <p:nvPicPr>
          <p:cNvPr id="2" name="Graphic 1">
            <a:extLst>
              <a:ext uri="{FF2B5EF4-FFF2-40B4-BE49-F238E27FC236}">
                <a16:creationId xmlns:a16="http://schemas.microsoft.com/office/drawing/2014/main" id="{B54D9029-28C1-D6E8-D923-C526121B6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spTree>
    <p:extLst>
      <p:ext uri="{BB962C8B-B14F-4D97-AF65-F5344CB8AC3E}">
        <p14:creationId xmlns:p14="http://schemas.microsoft.com/office/powerpoint/2010/main" val="2580180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UBLE COLUMN - GREEN">
    <p:bg>
      <p:bgPr>
        <a:solidFill>
          <a:srgbClr val="62724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154683"/>
            <a:ext cx="5296815" cy="3017837"/>
          </a:xfrm>
        </p:spPr>
        <p:txBody>
          <a:bodyPr>
            <a:normAutofit/>
          </a:bodyPr>
          <a:lstStyle>
            <a:lvl1pPr>
              <a:defRPr sz="1600" b="0">
                <a:solidFill>
                  <a:schemeClr val="bg1"/>
                </a:solidFill>
              </a:defRPr>
            </a:lvl1pPr>
          </a:lstStyle>
          <a:p>
            <a:pPr lvl="0"/>
            <a:r>
              <a:rPr lang="en-US"/>
              <a:t>Click to edit Master text styles</a:t>
            </a:r>
          </a:p>
        </p:txBody>
      </p:sp>
      <p:sp>
        <p:nvSpPr>
          <p:cNvPr id="3" name="Text Placeholder 8">
            <a:extLst>
              <a:ext uri="{FF2B5EF4-FFF2-40B4-BE49-F238E27FC236}">
                <a16:creationId xmlns:a16="http://schemas.microsoft.com/office/drawing/2014/main" id="{9647D8DE-0BAC-87A6-EF9F-87BD6147C918}"/>
              </a:ext>
            </a:extLst>
          </p:cNvPr>
          <p:cNvSpPr>
            <a:spLocks noGrp="1"/>
          </p:cNvSpPr>
          <p:nvPr>
            <p:ph type="body" sz="quarter" idx="11"/>
          </p:nvPr>
        </p:nvSpPr>
        <p:spPr>
          <a:xfrm>
            <a:off x="6096000" y="3154338"/>
            <a:ext cx="5296815" cy="3017837"/>
          </a:xfrm>
        </p:spPr>
        <p:txBody>
          <a:bodyPr>
            <a:normAutofit/>
          </a:bodyPr>
          <a:lstStyle>
            <a:lvl1pPr>
              <a:defRPr sz="1600" b="0">
                <a:solidFill>
                  <a:schemeClr val="bg1"/>
                </a:solidFill>
              </a:defRPr>
            </a:lvl1pPr>
          </a:lstStyle>
          <a:p>
            <a:pPr lvl="0"/>
            <a:r>
              <a:rPr lang="en-US"/>
              <a:t>Click to edit Master text styles</a:t>
            </a:r>
          </a:p>
        </p:txBody>
      </p:sp>
      <p:sp>
        <p:nvSpPr>
          <p:cNvPr id="4" name="Title 1">
            <a:extLst>
              <a:ext uri="{FF2B5EF4-FFF2-40B4-BE49-F238E27FC236}">
                <a16:creationId xmlns:a16="http://schemas.microsoft.com/office/drawing/2014/main" id="{959914D7-8537-DF17-CD37-6139DEA11208}"/>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bg1"/>
                </a:solidFill>
              </a:defRPr>
            </a:lvl1pPr>
          </a:lstStyle>
          <a:p>
            <a:r>
              <a:rPr lang="en-US" dirty="0"/>
              <a:t>Heading + Double Column</a:t>
            </a:r>
            <a:endParaRPr lang="en-AU" dirty="0"/>
          </a:p>
        </p:txBody>
      </p:sp>
      <p:pic>
        <p:nvPicPr>
          <p:cNvPr id="2" name="Graphic 1">
            <a:extLst>
              <a:ext uri="{FF2B5EF4-FFF2-40B4-BE49-F238E27FC236}">
                <a16:creationId xmlns:a16="http://schemas.microsoft.com/office/drawing/2014/main" id="{5C36E62A-6349-0703-5677-43C8689D57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pic>
        <p:nvPicPr>
          <p:cNvPr id="5" name="Graphic 4">
            <a:extLst>
              <a:ext uri="{FF2B5EF4-FFF2-40B4-BE49-F238E27FC236}">
                <a16:creationId xmlns:a16="http://schemas.microsoft.com/office/drawing/2014/main" id="{4E8DFBEE-A382-39FA-4552-5D98304F6A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spTree>
    <p:extLst>
      <p:ext uri="{BB962C8B-B14F-4D97-AF65-F5344CB8AC3E}">
        <p14:creationId xmlns:p14="http://schemas.microsoft.com/office/powerpoint/2010/main" val="3717194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UBLE COLUMN - LIGHT">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154683"/>
            <a:ext cx="5296815" cy="3017837"/>
          </a:xfrm>
        </p:spPr>
        <p:txBody>
          <a:bodyPr>
            <a:normAutofit/>
          </a:bodyPr>
          <a:lstStyle>
            <a:lvl1pPr>
              <a:defRPr sz="1600" b="0">
                <a:solidFill>
                  <a:schemeClr val="tx1"/>
                </a:solidFill>
              </a:defRPr>
            </a:lvl1pPr>
          </a:lstStyle>
          <a:p>
            <a:pPr lvl="0"/>
            <a:r>
              <a:rPr lang="en-US"/>
              <a:t>Click to edit Master text styles</a:t>
            </a:r>
          </a:p>
        </p:txBody>
      </p:sp>
      <p:sp>
        <p:nvSpPr>
          <p:cNvPr id="3" name="Text Placeholder 8">
            <a:extLst>
              <a:ext uri="{FF2B5EF4-FFF2-40B4-BE49-F238E27FC236}">
                <a16:creationId xmlns:a16="http://schemas.microsoft.com/office/drawing/2014/main" id="{9647D8DE-0BAC-87A6-EF9F-87BD6147C918}"/>
              </a:ext>
            </a:extLst>
          </p:cNvPr>
          <p:cNvSpPr>
            <a:spLocks noGrp="1"/>
          </p:cNvSpPr>
          <p:nvPr>
            <p:ph type="body" sz="quarter" idx="11"/>
          </p:nvPr>
        </p:nvSpPr>
        <p:spPr>
          <a:xfrm>
            <a:off x="6096000" y="3154338"/>
            <a:ext cx="5296815" cy="3017837"/>
          </a:xfrm>
        </p:spPr>
        <p:txBody>
          <a:bodyPr>
            <a:normAutofit/>
          </a:bodyPr>
          <a:lstStyle>
            <a:lvl1pPr>
              <a:defRPr sz="1600" b="0">
                <a:solidFill>
                  <a:schemeClr val="tx1"/>
                </a:solidFill>
              </a:defRPr>
            </a:lvl1pPr>
          </a:lstStyle>
          <a:p>
            <a:pPr lvl="0"/>
            <a:r>
              <a:rPr lang="en-US"/>
              <a:t>Click to edit Master text styles</a:t>
            </a:r>
          </a:p>
        </p:txBody>
      </p:sp>
      <p:sp>
        <p:nvSpPr>
          <p:cNvPr id="4" name="Title 1">
            <a:extLst>
              <a:ext uri="{FF2B5EF4-FFF2-40B4-BE49-F238E27FC236}">
                <a16:creationId xmlns:a16="http://schemas.microsoft.com/office/drawing/2014/main" id="{959914D7-8537-DF17-CD37-6139DEA11208}"/>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tx1"/>
                </a:solidFill>
              </a:defRPr>
            </a:lvl1pPr>
          </a:lstStyle>
          <a:p>
            <a:r>
              <a:rPr lang="en-US" dirty="0"/>
              <a:t>Heading + Double Column</a:t>
            </a:r>
            <a:endParaRPr lang="en-AU" dirty="0"/>
          </a:p>
        </p:txBody>
      </p:sp>
      <p:pic>
        <p:nvPicPr>
          <p:cNvPr id="6" name="Graphic 5">
            <a:extLst>
              <a:ext uri="{FF2B5EF4-FFF2-40B4-BE49-F238E27FC236}">
                <a16:creationId xmlns:a16="http://schemas.microsoft.com/office/drawing/2014/main" id="{4E106720-E3E2-1593-473D-CB152BF5AE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145" y="594392"/>
            <a:ext cx="457200" cy="457200"/>
          </a:xfrm>
          <a:prstGeom prst="rect">
            <a:avLst/>
          </a:prstGeom>
        </p:spPr>
      </p:pic>
    </p:spTree>
    <p:extLst>
      <p:ext uri="{BB962C8B-B14F-4D97-AF65-F5344CB8AC3E}">
        <p14:creationId xmlns:p14="http://schemas.microsoft.com/office/powerpoint/2010/main" val="40855480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IPLE COLUMN - DARK">
    <p:bg>
      <p:bgPr>
        <a:solidFill>
          <a:srgbClr val="141516"/>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794756"/>
            <a:ext cx="3559474" cy="2377764"/>
          </a:xfrm>
        </p:spPr>
        <p:txBody>
          <a:bodyPr>
            <a:normAutofit/>
          </a:bodyPr>
          <a:lstStyle>
            <a:lvl1pPr>
              <a:defRPr sz="1600" b="0">
                <a:solidFill>
                  <a:schemeClr val="bg1"/>
                </a:solidFill>
              </a:defRPr>
            </a:lvl1pPr>
          </a:lstStyle>
          <a:p>
            <a:pPr lvl="0"/>
            <a:r>
              <a:rPr lang="en-US"/>
              <a:t>Click to edit Master text styles</a:t>
            </a:r>
          </a:p>
        </p:txBody>
      </p:sp>
      <p:sp>
        <p:nvSpPr>
          <p:cNvPr id="4" name="Title 1">
            <a:extLst>
              <a:ext uri="{FF2B5EF4-FFF2-40B4-BE49-F238E27FC236}">
                <a16:creationId xmlns:a16="http://schemas.microsoft.com/office/drawing/2014/main" id="{959914D7-8537-DF17-CD37-6139DEA11208}"/>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bg1"/>
                </a:solidFill>
              </a:defRPr>
            </a:lvl1pPr>
          </a:lstStyle>
          <a:p>
            <a:r>
              <a:rPr lang="en-US" dirty="0"/>
              <a:t>Heading + Triple Column</a:t>
            </a:r>
            <a:endParaRPr lang="en-AU" dirty="0"/>
          </a:p>
        </p:txBody>
      </p:sp>
      <p:pic>
        <p:nvPicPr>
          <p:cNvPr id="5" name="Graphic 4">
            <a:extLst>
              <a:ext uri="{FF2B5EF4-FFF2-40B4-BE49-F238E27FC236}">
                <a16:creationId xmlns:a16="http://schemas.microsoft.com/office/drawing/2014/main" id="{E7D3006F-51EF-791E-5627-4D5E3967711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sp>
        <p:nvSpPr>
          <p:cNvPr id="7" name="Text Placeholder 8">
            <a:extLst>
              <a:ext uri="{FF2B5EF4-FFF2-40B4-BE49-F238E27FC236}">
                <a16:creationId xmlns:a16="http://schemas.microsoft.com/office/drawing/2014/main" id="{F839EF4F-8D9B-66FD-C5B8-98D15850831B}"/>
              </a:ext>
            </a:extLst>
          </p:cNvPr>
          <p:cNvSpPr>
            <a:spLocks noGrp="1"/>
          </p:cNvSpPr>
          <p:nvPr>
            <p:ph type="body" sz="quarter" idx="11"/>
          </p:nvPr>
        </p:nvSpPr>
        <p:spPr>
          <a:xfrm>
            <a:off x="4316263" y="3794756"/>
            <a:ext cx="3559474" cy="2377763"/>
          </a:xfrm>
        </p:spPr>
        <p:txBody>
          <a:bodyPr>
            <a:normAutofit/>
          </a:bodyPr>
          <a:lstStyle>
            <a:lvl1pPr>
              <a:defRPr sz="1600" b="0">
                <a:solidFill>
                  <a:schemeClr val="bg1"/>
                </a:solidFill>
              </a:defRPr>
            </a:lvl1pPr>
          </a:lstStyle>
          <a:p>
            <a:pPr lvl="0"/>
            <a:r>
              <a:rPr lang="en-US"/>
              <a:t>Click to edit Master text styles</a:t>
            </a:r>
          </a:p>
        </p:txBody>
      </p:sp>
      <p:sp>
        <p:nvSpPr>
          <p:cNvPr id="8" name="Text Placeholder 8">
            <a:extLst>
              <a:ext uri="{FF2B5EF4-FFF2-40B4-BE49-F238E27FC236}">
                <a16:creationId xmlns:a16="http://schemas.microsoft.com/office/drawing/2014/main" id="{381D80E0-378C-33BE-9640-B39556CCCE2F}"/>
              </a:ext>
            </a:extLst>
          </p:cNvPr>
          <p:cNvSpPr>
            <a:spLocks noGrp="1"/>
          </p:cNvSpPr>
          <p:nvPr>
            <p:ph type="body" sz="quarter" idx="12"/>
          </p:nvPr>
        </p:nvSpPr>
        <p:spPr>
          <a:xfrm>
            <a:off x="8016219" y="3794756"/>
            <a:ext cx="3559474" cy="2377763"/>
          </a:xfrm>
        </p:spPr>
        <p:txBody>
          <a:bodyPr>
            <a:normAutofit/>
          </a:bodyPr>
          <a:lstStyle>
            <a:lvl1pPr>
              <a:defRPr sz="1600" b="0">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162D4A98-E24F-9A3C-5D79-4B19B7F8F03B}"/>
              </a:ext>
            </a:extLst>
          </p:cNvPr>
          <p:cNvSpPr>
            <a:spLocks noGrp="1"/>
          </p:cNvSpPr>
          <p:nvPr>
            <p:ph type="body" sz="quarter" idx="13" hasCustomPrompt="1"/>
          </p:nvPr>
        </p:nvSpPr>
        <p:spPr>
          <a:xfrm>
            <a:off x="616308" y="3137040"/>
            <a:ext cx="3559474" cy="365125"/>
          </a:xfrm>
        </p:spPr>
        <p:txBody>
          <a:bodyPr/>
          <a:lstStyle>
            <a:lvl1pPr marL="0" indent="0">
              <a:buNone/>
              <a:defRPr sz="2100">
                <a:solidFill>
                  <a:schemeClr val="bg1"/>
                </a:solidFill>
              </a:defRPr>
            </a:lvl1pPr>
          </a:lstStyle>
          <a:p>
            <a:pPr lvl="0"/>
            <a:r>
              <a:rPr lang="en-US" dirty="0"/>
              <a:t>Heading 01</a:t>
            </a:r>
          </a:p>
        </p:txBody>
      </p:sp>
      <p:sp>
        <p:nvSpPr>
          <p:cNvPr id="15" name="Text Placeholder 13">
            <a:extLst>
              <a:ext uri="{FF2B5EF4-FFF2-40B4-BE49-F238E27FC236}">
                <a16:creationId xmlns:a16="http://schemas.microsoft.com/office/drawing/2014/main" id="{6719C1EB-EA1D-9641-B485-1C46BF41B267}"/>
              </a:ext>
            </a:extLst>
          </p:cNvPr>
          <p:cNvSpPr>
            <a:spLocks noGrp="1"/>
          </p:cNvSpPr>
          <p:nvPr>
            <p:ph type="body" sz="quarter" idx="14" hasCustomPrompt="1"/>
          </p:nvPr>
        </p:nvSpPr>
        <p:spPr>
          <a:xfrm>
            <a:off x="4316263" y="3137039"/>
            <a:ext cx="3559474" cy="365125"/>
          </a:xfrm>
        </p:spPr>
        <p:txBody>
          <a:bodyPr/>
          <a:lstStyle>
            <a:lvl1pPr marL="0" indent="0">
              <a:buNone/>
              <a:defRPr sz="2100">
                <a:solidFill>
                  <a:schemeClr val="bg1"/>
                </a:solidFill>
              </a:defRPr>
            </a:lvl1pPr>
          </a:lstStyle>
          <a:p>
            <a:pPr lvl="0"/>
            <a:r>
              <a:rPr lang="en-US" dirty="0"/>
              <a:t>Heading 02</a:t>
            </a:r>
          </a:p>
        </p:txBody>
      </p:sp>
      <p:sp>
        <p:nvSpPr>
          <p:cNvPr id="16" name="Text Placeholder 13">
            <a:extLst>
              <a:ext uri="{FF2B5EF4-FFF2-40B4-BE49-F238E27FC236}">
                <a16:creationId xmlns:a16="http://schemas.microsoft.com/office/drawing/2014/main" id="{9A27D99F-2B8F-B7B5-B6C9-5E729487A3B6}"/>
              </a:ext>
            </a:extLst>
          </p:cNvPr>
          <p:cNvSpPr>
            <a:spLocks noGrp="1"/>
          </p:cNvSpPr>
          <p:nvPr>
            <p:ph type="body" sz="quarter" idx="15" hasCustomPrompt="1"/>
          </p:nvPr>
        </p:nvSpPr>
        <p:spPr>
          <a:xfrm>
            <a:off x="8016219" y="3137039"/>
            <a:ext cx="3559474" cy="365125"/>
          </a:xfrm>
        </p:spPr>
        <p:txBody>
          <a:bodyPr/>
          <a:lstStyle>
            <a:lvl1pPr marL="0" indent="0">
              <a:buNone/>
              <a:defRPr sz="2100">
                <a:solidFill>
                  <a:schemeClr val="bg1"/>
                </a:solidFill>
              </a:defRPr>
            </a:lvl1pPr>
          </a:lstStyle>
          <a:p>
            <a:pPr lvl="0"/>
            <a:r>
              <a:rPr lang="en-US" dirty="0"/>
              <a:t>Heading 03</a:t>
            </a:r>
          </a:p>
        </p:txBody>
      </p:sp>
      <p:pic>
        <p:nvPicPr>
          <p:cNvPr id="2" name="Graphic 1">
            <a:extLst>
              <a:ext uri="{FF2B5EF4-FFF2-40B4-BE49-F238E27FC236}">
                <a16:creationId xmlns:a16="http://schemas.microsoft.com/office/drawing/2014/main" id="{D97797A9-8198-CB25-447C-84DB7AC798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spTree>
    <p:extLst>
      <p:ext uri="{BB962C8B-B14F-4D97-AF65-F5344CB8AC3E}">
        <p14:creationId xmlns:p14="http://schemas.microsoft.com/office/powerpoint/2010/main" val="92776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IPLE COLUMN - GREEN">
    <p:bg>
      <p:bgPr>
        <a:solidFill>
          <a:srgbClr val="62724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794756"/>
            <a:ext cx="3559474" cy="2377764"/>
          </a:xfrm>
        </p:spPr>
        <p:txBody>
          <a:bodyPr>
            <a:normAutofit/>
          </a:bodyPr>
          <a:lstStyle>
            <a:lvl1pPr>
              <a:defRPr sz="1600" b="0">
                <a:solidFill>
                  <a:schemeClr val="bg1"/>
                </a:solidFill>
              </a:defRPr>
            </a:lvl1pPr>
          </a:lstStyle>
          <a:p>
            <a:pPr lvl="0"/>
            <a:r>
              <a:rPr lang="en-US"/>
              <a:t>Click to edit Master text styles</a:t>
            </a:r>
          </a:p>
        </p:txBody>
      </p:sp>
      <p:sp>
        <p:nvSpPr>
          <p:cNvPr id="4" name="Title 1">
            <a:extLst>
              <a:ext uri="{FF2B5EF4-FFF2-40B4-BE49-F238E27FC236}">
                <a16:creationId xmlns:a16="http://schemas.microsoft.com/office/drawing/2014/main" id="{959914D7-8537-DF17-CD37-6139DEA11208}"/>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bg1"/>
                </a:solidFill>
              </a:defRPr>
            </a:lvl1pPr>
          </a:lstStyle>
          <a:p>
            <a:r>
              <a:rPr lang="en-US" dirty="0"/>
              <a:t>Heading + Triple Column</a:t>
            </a:r>
            <a:endParaRPr lang="en-AU" dirty="0"/>
          </a:p>
        </p:txBody>
      </p:sp>
      <p:pic>
        <p:nvPicPr>
          <p:cNvPr id="5" name="Graphic 4">
            <a:extLst>
              <a:ext uri="{FF2B5EF4-FFF2-40B4-BE49-F238E27FC236}">
                <a16:creationId xmlns:a16="http://schemas.microsoft.com/office/drawing/2014/main" id="{E7D3006F-51EF-791E-5627-4D5E3967711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sp>
        <p:nvSpPr>
          <p:cNvPr id="7" name="Text Placeholder 8">
            <a:extLst>
              <a:ext uri="{FF2B5EF4-FFF2-40B4-BE49-F238E27FC236}">
                <a16:creationId xmlns:a16="http://schemas.microsoft.com/office/drawing/2014/main" id="{F839EF4F-8D9B-66FD-C5B8-98D15850831B}"/>
              </a:ext>
            </a:extLst>
          </p:cNvPr>
          <p:cNvSpPr>
            <a:spLocks noGrp="1"/>
          </p:cNvSpPr>
          <p:nvPr>
            <p:ph type="body" sz="quarter" idx="11"/>
          </p:nvPr>
        </p:nvSpPr>
        <p:spPr>
          <a:xfrm>
            <a:off x="4316263" y="3794756"/>
            <a:ext cx="3559474" cy="2377763"/>
          </a:xfrm>
        </p:spPr>
        <p:txBody>
          <a:bodyPr>
            <a:normAutofit/>
          </a:bodyPr>
          <a:lstStyle>
            <a:lvl1pPr>
              <a:defRPr sz="1600" b="0">
                <a:solidFill>
                  <a:schemeClr val="bg1"/>
                </a:solidFill>
              </a:defRPr>
            </a:lvl1pPr>
          </a:lstStyle>
          <a:p>
            <a:pPr lvl="0"/>
            <a:r>
              <a:rPr lang="en-US"/>
              <a:t>Click to edit Master text styles</a:t>
            </a:r>
          </a:p>
        </p:txBody>
      </p:sp>
      <p:sp>
        <p:nvSpPr>
          <p:cNvPr id="8" name="Text Placeholder 8">
            <a:extLst>
              <a:ext uri="{FF2B5EF4-FFF2-40B4-BE49-F238E27FC236}">
                <a16:creationId xmlns:a16="http://schemas.microsoft.com/office/drawing/2014/main" id="{381D80E0-378C-33BE-9640-B39556CCCE2F}"/>
              </a:ext>
            </a:extLst>
          </p:cNvPr>
          <p:cNvSpPr>
            <a:spLocks noGrp="1"/>
          </p:cNvSpPr>
          <p:nvPr>
            <p:ph type="body" sz="quarter" idx="12"/>
          </p:nvPr>
        </p:nvSpPr>
        <p:spPr>
          <a:xfrm>
            <a:off x="8016219" y="3794756"/>
            <a:ext cx="3559474" cy="2377763"/>
          </a:xfrm>
        </p:spPr>
        <p:txBody>
          <a:bodyPr>
            <a:normAutofit/>
          </a:bodyPr>
          <a:lstStyle>
            <a:lvl1pPr>
              <a:defRPr sz="1600" b="0">
                <a:solidFill>
                  <a:schemeClr val="bg1"/>
                </a:solidFill>
              </a:defRPr>
            </a:lvl1pPr>
          </a:lstStyle>
          <a:p>
            <a:pPr lvl="0"/>
            <a:r>
              <a:rPr lang="en-US"/>
              <a:t>Click to edit Master text styles</a:t>
            </a:r>
          </a:p>
        </p:txBody>
      </p:sp>
      <p:sp>
        <p:nvSpPr>
          <p:cNvPr id="2" name="Text Placeholder 13">
            <a:extLst>
              <a:ext uri="{FF2B5EF4-FFF2-40B4-BE49-F238E27FC236}">
                <a16:creationId xmlns:a16="http://schemas.microsoft.com/office/drawing/2014/main" id="{AFEFED92-FB55-7FCD-F0E1-8330E87636D8}"/>
              </a:ext>
            </a:extLst>
          </p:cNvPr>
          <p:cNvSpPr>
            <a:spLocks noGrp="1"/>
          </p:cNvSpPr>
          <p:nvPr>
            <p:ph type="body" sz="quarter" idx="13" hasCustomPrompt="1"/>
          </p:nvPr>
        </p:nvSpPr>
        <p:spPr>
          <a:xfrm>
            <a:off x="616308" y="3137040"/>
            <a:ext cx="3559474" cy="365125"/>
          </a:xfrm>
        </p:spPr>
        <p:txBody>
          <a:bodyPr/>
          <a:lstStyle>
            <a:lvl1pPr marL="0" indent="0">
              <a:buNone/>
              <a:defRPr sz="2100">
                <a:solidFill>
                  <a:schemeClr val="bg1"/>
                </a:solidFill>
              </a:defRPr>
            </a:lvl1pPr>
          </a:lstStyle>
          <a:p>
            <a:pPr lvl="0"/>
            <a:r>
              <a:rPr lang="en-US" dirty="0"/>
              <a:t>Heading 01</a:t>
            </a:r>
          </a:p>
        </p:txBody>
      </p:sp>
      <p:sp>
        <p:nvSpPr>
          <p:cNvPr id="3" name="Text Placeholder 13">
            <a:extLst>
              <a:ext uri="{FF2B5EF4-FFF2-40B4-BE49-F238E27FC236}">
                <a16:creationId xmlns:a16="http://schemas.microsoft.com/office/drawing/2014/main" id="{88D0D786-F509-CA35-6FD1-33BD40DF6B73}"/>
              </a:ext>
            </a:extLst>
          </p:cNvPr>
          <p:cNvSpPr>
            <a:spLocks noGrp="1"/>
          </p:cNvSpPr>
          <p:nvPr>
            <p:ph type="body" sz="quarter" idx="14" hasCustomPrompt="1"/>
          </p:nvPr>
        </p:nvSpPr>
        <p:spPr>
          <a:xfrm>
            <a:off x="4316263" y="3137039"/>
            <a:ext cx="3559474" cy="365125"/>
          </a:xfrm>
        </p:spPr>
        <p:txBody>
          <a:bodyPr/>
          <a:lstStyle>
            <a:lvl1pPr marL="0" indent="0">
              <a:buNone/>
              <a:defRPr sz="2100">
                <a:solidFill>
                  <a:schemeClr val="bg1"/>
                </a:solidFill>
              </a:defRPr>
            </a:lvl1pPr>
          </a:lstStyle>
          <a:p>
            <a:pPr lvl="0"/>
            <a:r>
              <a:rPr lang="en-US" dirty="0"/>
              <a:t>Heading 02</a:t>
            </a:r>
          </a:p>
        </p:txBody>
      </p:sp>
      <p:sp>
        <p:nvSpPr>
          <p:cNvPr id="6" name="Text Placeholder 13">
            <a:extLst>
              <a:ext uri="{FF2B5EF4-FFF2-40B4-BE49-F238E27FC236}">
                <a16:creationId xmlns:a16="http://schemas.microsoft.com/office/drawing/2014/main" id="{931EA432-39EA-E349-26C6-C5A2B3C9E753}"/>
              </a:ext>
            </a:extLst>
          </p:cNvPr>
          <p:cNvSpPr>
            <a:spLocks noGrp="1"/>
          </p:cNvSpPr>
          <p:nvPr>
            <p:ph type="body" sz="quarter" idx="15" hasCustomPrompt="1"/>
          </p:nvPr>
        </p:nvSpPr>
        <p:spPr>
          <a:xfrm>
            <a:off x="8016219" y="3137039"/>
            <a:ext cx="3559474" cy="365125"/>
          </a:xfrm>
        </p:spPr>
        <p:txBody>
          <a:bodyPr/>
          <a:lstStyle>
            <a:lvl1pPr marL="0" indent="0">
              <a:buNone/>
              <a:defRPr sz="2100">
                <a:solidFill>
                  <a:schemeClr val="bg1"/>
                </a:solidFill>
              </a:defRPr>
            </a:lvl1pPr>
          </a:lstStyle>
          <a:p>
            <a:pPr lvl="0"/>
            <a:r>
              <a:rPr lang="en-US" dirty="0"/>
              <a:t>Heading 03</a:t>
            </a:r>
          </a:p>
        </p:txBody>
      </p:sp>
      <p:pic>
        <p:nvPicPr>
          <p:cNvPr id="10" name="Graphic 9">
            <a:extLst>
              <a:ext uri="{FF2B5EF4-FFF2-40B4-BE49-F238E27FC236}">
                <a16:creationId xmlns:a16="http://schemas.microsoft.com/office/drawing/2014/main" id="{8F158B06-2298-8E09-F7D6-44198D8258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8493" y="594391"/>
            <a:ext cx="457200" cy="457200"/>
          </a:xfrm>
          <a:prstGeom prst="rect">
            <a:avLst/>
          </a:prstGeom>
        </p:spPr>
      </p:pic>
    </p:spTree>
    <p:extLst>
      <p:ext uri="{BB962C8B-B14F-4D97-AF65-F5344CB8AC3E}">
        <p14:creationId xmlns:p14="http://schemas.microsoft.com/office/powerpoint/2010/main" val="1423359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IPLE COLUMN - LIGHT">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4D8F3D-E2CE-0E95-D580-1F309762B9D6}"/>
              </a:ext>
            </a:extLst>
          </p:cNvPr>
          <p:cNvSpPr>
            <a:spLocks noGrp="1"/>
          </p:cNvSpPr>
          <p:nvPr>
            <p:ph type="body" sz="quarter" idx="10"/>
          </p:nvPr>
        </p:nvSpPr>
        <p:spPr>
          <a:xfrm>
            <a:off x="616307" y="3794756"/>
            <a:ext cx="3559474" cy="2377764"/>
          </a:xfrm>
        </p:spPr>
        <p:txBody>
          <a:bodyPr>
            <a:normAutofit/>
          </a:bodyPr>
          <a:lstStyle>
            <a:lvl1pPr>
              <a:defRPr sz="1600" b="0">
                <a:solidFill>
                  <a:schemeClr val="tx1"/>
                </a:solidFill>
              </a:defRPr>
            </a:lvl1pPr>
          </a:lstStyle>
          <a:p>
            <a:pPr lvl="0"/>
            <a:r>
              <a:rPr lang="en-US"/>
              <a:t>Click to edit Master text styles</a:t>
            </a:r>
          </a:p>
        </p:txBody>
      </p:sp>
      <p:sp>
        <p:nvSpPr>
          <p:cNvPr id="4" name="Title 1">
            <a:extLst>
              <a:ext uri="{FF2B5EF4-FFF2-40B4-BE49-F238E27FC236}">
                <a16:creationId xmlns:a16="http://schemas.microsoft.com/office/drawing/2014/main" id="{959914D7-8537-DF17-CD37-6139DEA11208}"/>
              </a:ext>
            </a:extLst>
          </p:cNvPr>
          <p:cNvSpPr>
            <a:spLocks noGrp="1"/>
          </p:cNvSpPr>
          <p:nvPr>
            <p:ph type="title" hasCustomPrompt="1"/>
          </p:nvPr>
        </p:nvSpPr>
        <p:spPr>
          <a:xfrm>
            <a:off x="616307" y="594392"/>
            <a:ext cx="10515600" cy="731512"/>
          </a:xfrm>
        </p:spPr>
        <p:txBody>
          <a:bodyPr anchor="ctr">
            <a:normAutofit/>
          </a:bodyPr>
          <a:lstStyle>
            <a:lvl1pPr>
              <a:defRPr sz="3800">
                <a:solidFill>
                  <a:schemeClr val="tx1"/>
                </a:solidFill>
              </a:defRPr>
            </a:lvl1pPr>
          </a:lstStyle>
          <a:p>
            <a:r>
              <a:rPr lang="en-US" dirty="0"/>
              <a:t>Heading + Triple Column</a:t>
            </a:r>
            <a:endParaRPr lang="en-AU" dirty="0"/>
          </a:p>
        </p:txBody>
      </p:sp>
      <p:sp>
        <p:nvSpPr>
          <p:cNvPr id="7" name="Text Placeholder 8">
            <a:extLst>
              <a:ext uri="{FF2B5EF4-FFF2-40B4-BE49-F238E27FC236}">
                <a16:creationId xmlns:a16="http://schemas.microsoft.com/office/drawing/2014/main" id="{F839EF4F-8D9B-66FD-C5B8-98D15850831B}"/>
              </a:ext>
            </a:extLst>
          </p:cNvPr>
          <p:cNvSpPr>
            <a:spLocks noGrp="1"/>
          </p:cNvSpPr>
          <p:nvPr>
            <p:ph type="body" sz="quarter" idx="11"/>
          </p:nvPr>
        </p:nvSpPr>
        <p:spPr>
          <a:xfrm>
            <a:off x="4316263" y="3794756"/>
            <a:ext cx="3559474" cy="2377763"/>
          </a:xfrm>
        </p:spPr>
        <p:txBody>
          <a:bodyPr>
            <a:normAutofit/>
          </a:bodyPr>
          <a:lstStyle>
            <a:lvl1pPr>
              <a:defRPr sz="1600" b="0">
                <a:solidFill>
                  <a:schemeClr val="tx1"/>
                </a:solidFill>
              </a:defRPr>
            </a:lvl1pPr>
          </a:lstStyle>
          <a:p>
            <a:pPr lvl="0"/>
            <a:r>
              <a:rPr lang="en-US"/>
              <a:t>Click to edit Master text styles</a:t>
            </a:r>
          </a:p>
        </p:txBody>
      </p:sp>
      <p:sp>
        <p:nvSpPr>
          <p:cNvPr id="8" name="Text Placeholder 8">
            <a:extLst>
              <a:ext uri="{FF2B5EF4-FFF2-40B4-BE49-F238E27FC236}">
                <a16:creationId xmlns:a16="http://schemas.microsoft.com/office/drawing/2014/main" id="{381D80E0-378C-33BE-9640-B39556CCCE2F}"/>
              </a:ext>
            </a:extLst>
          </p:cNvPr>
          <p:cNvSpPr>
            <a:spLocks noGrp="1"/>
          </p:cNvSpPr>
          <p:nvPr>
            <p:ph type="body" sz="quarter" idx="12"/>
          </p:nvPr>
        </p:nvSpPr>
        <p:spPr>
          <a:xfrm>
            <a:off x="8016219" y="3794756"/>
            <a:ext cx="3559474" cy="2377763"/>
          </a:xfrm>
        </p:spPr>
        <p:txBody>
          <a:bodyPr>
            <a:normAutofit/>
          </a:bodyPr>
          <a:lstStyle>
            <a:lvl1pPr>
              <a:defRPr sz="1600" b="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918A84D0-D4CD-E0E2-7328-E5C986EDF341}"/>
              </a:ext>
            </a:extLst>
          </p:cNvPr>
          <p:cNvSpPr>
            <a:spLocks noGrp="1"/>
          </p:cNvSpPr>
          <p:nvPr>
            <p:ph type="body" sz="quarter" idx="13" hasCustomPrompt="1"/>
          </p:nvPr>
        </p:nvSpPr>
        <p:spPr>
          <a:xfrm>
            <a:off x="616308" y="3137040"/>
            <a:ext cx="3559474" cy="365125"/>
          </a:xfrm>
        </p:spPr>
        <p:txBody>
          <a:bodyPr/>
          <a:lstStyle>
            <a:lvl1pPr marL="0" indent="0">
              <a:buNone/>
              <a:defRPr sz="2100">
                <a:solidFill>
                  <a:srgbClr val="141516"/>
                </a:solidFill>
              </a:defRPr>
            </a:lvl1pPr>
          </a:lstStyle>
          <a:p>
            <a:pPr lvl="0"/>
            <a:r>
              <a:rPr lang="en-US" dirty="0"/>
              <a:t>Heading 01</a:t>
            </a:r>
          </a:p>
        </p:txBody>
      </p:sp>
      <p:sp>
        <p:nvSpPr>
          <p:cNvPr id="6" name="Text Placeholder 13">
            <a:extLst>
              <a:ext uri="{FF2B5EF4-FFF2-40B4-BE49-F238E27FC236}">
                <a16:creationId xmlns:a16="http://schemas.microsoft.com/office/drawing/2014/main" id="{0A83F3DD-9AFE-0956-3784-132EEB93CBF6}"/>
              </a:ext>
            </a:extLst>
          </p:cNvPr>
          <p:cNvSpPr>
            <a:spLocks noGrp="1"/>
          </p:cNvSpPr>
          <p:nvPr>
            <p:ph type="body" sz="quarter" idx="14" hasCustomPrompt="1"/>
          </p:nvPr>
        </p:nvSpPr>
        <p:spPr>
          <a:xfrm>
            <a:off x="4316263" y="3137039"/>
            <a:ext cx="3559474" cy="365125"/>
          </a:xfrm>
        </p:spPr>
        <p:txBody>
          <a:bodyPr/>
          <a:lstStyle>
            <a:lvl1pPr marL="0" indent="0">
              <a:buNone/>
              <a:defRPr sz="2100">
                <a:solidFill>
                  <a:srgbClr val="141516"/>
                </a:solidFill>
              </a:defRPr>
            </a:lvl1pPr>
          </a:lstStyle>
          <a:p>
            <a:pPr lvl="0"/>
            <a:r>
              <a:rPr lang="en-US" dirty="0"/>
              <a:t>Heading 02</a:t>
            </a:r>
          </a:p>
        </p:txBody>
      </p:sp>
      <p:sp>
        <p:nvSpPr>
          <p:cNvPr id="13" name="Text Placeholder 13">
            <a:extLst>
              <a:ext uri="{FF2B5EF4-FFF2-40B4-BE49-F238E27FC236}">
                <a16:creationId xmlns:a16="http://schemas.microsoft.com/office/drawing/2014/main" id="{7F6A72AE-F332-4A13-EE82-3F4CE39D9BF5}"/>
              </a:ext>
            </a:extLst>
          </p:cNvPr>
          <p:cNvSpPr>
            <a:spLocks noGrp="1"/>
          </p:cNvSpPr>
          <p:nvPr>
            <p:ph type="body" sz="quarter" idx="15" hasCustomPrompt="1"/>
          </p:nvPr>
        </p:nvSpPr>
        <p:spPr>
          <a:xfrm>
            <a:off x="8016219" y="3137039"/>
            <a:ext cx="3559474" cy="365125"/>
          </a:xfrm>
        </p:spPr>
        <p:txBody>
          <a:bodyPr/>
          <a:lstStyle>
            <a:lvl1pPr marL="0" indent="0">
              <a:buNone/>
              <a:defRPr sz="2100">
                <a:solidFill>
                  <a:srgbClr val="141516"/>
                </a:solidFill>
              </a:defRPr>
            </a:lvl1pPr>
          </a:lstStyle>
          <a:p>
            <a:pPr lvl="0"/>
            <a:r>
              <a:rPr lang="en-US" dirty="0"/>
              <a:t>Heading 03</a:t>
            </a:r>
          </a:p>
        </p:txBody>
      </p:sp>
      <p:pic>
        <p:nvPicPr>
          <p:cNvPr id="10" name="Graphic 9">
            <a:extLst>
              <a:ext uri="{FF2B5EF4-FFF2-40B4-BE49-F238E27FC236}">
                <a16:creationId xmlns:a16="http://schemas.microsoft.com/office/drawing/2014/main" id="{120A8972-91AF-6B7F-F985-17C50667DF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145" y="594392"/>
            <a:ext cx="457200" cy="457200"/>
          </a:xfrm>
          <a:prstGeom prst="rect">
            <a:avLst/>
          </a:prstGeom>
        </p:spPr>
      </p:pic>
    </p:spTree>
    <p:extLst>
      <p:ext uri="{BB962C8B-B14F-4D97-AF65-F5344CB8AC3E}">
        <p14:creationId xmlns:p14="http://schemas.microsoft.com/office/powerpoint/2010/main" val="339871196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PENING SLIDE WITH HEADING - DARK">
    <p:bg>
      <p:bgPr>
        <a:solidFill>
          <a:srgbClr val="141516"/>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6F95DE57-E316-6321-1854-98A2FD578FEA}"/>
              </a:ext>
            </a:extLst>
          </p:cNvPr>
          <p:cNvSpPr>
            <a:spLocks noGrp="1"/>
          </p:cNvSpPr>
          <p:nvPr>
            <p:ph type="pic" sz="quarter" idx="13"/>
          </p:nvPr>
        </p:nvSpPr>
        <p:spPr>
          <a:xfrm>
            <a:off x="7623177" y="0"/>
            <a:ext cx="4572000" cy="685800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Title 2">
            <a:extLst>
              <a:ext uri="{FF2B5EF4-FFF2-40B4-BE49-F238E27FC236}">
                <a16:creationId xmlns:a16="http://schemas.microsoft.com/office/drawing/2014/main" id="{33ABF1EC-5F6B-BCB1-BAEF-AA6E7752787A}"/>
              </a:ext>
            </a:extLst>
          </p:cNvPr>
          <p:cNvSpPr>
            <a:spLocks noGrp="1"/>
          </p:cNvSpPr>
          <p:nvPr>
            <p:ph type="title" hasCustomPrompt="1"/>
          </p:nvPr>
        </p:nvSpPr>
        <p:spPr>
          <a:xfrm>
            <a:off x="701099" y="777269"/>
            <a:ext cx="4297633" cy="2743170"/>
          </a:xfrm>
        </p:spPr>
        <p:txBody>
          <a:bodyPr anchor="t"/>
          <a:lstStyle>
            <a:lvl1pPr algn="l">
              <a:defRPr>
                <a:solidFill>
                  <a:schemeClr val="bg1"/>
                </a:solidFill>
              </a:defRPr>
            </a:lvl1pPr>
          </a:lstStyle>
          <a:p>
            <a:pPr marL="0" indent="0">
              <a:buNone/>
            </a:pPr>
            <a:r>
              <a:rPr lang="en-US" dirty="0"/>
              <a:t>Opening Slide with Image</a:t>
            </a:r>
            <a:endParaRPr lang="en-AU" dirty="0"/>
          </a:p>
        </p:txBody>
      </p:sp>
      <p:pic>
        <p:nvPicPr>
          <p:cNvPr id="8" name="Graphic 7">
            <a:extLst>
              <a:ext uri="{FF2B5EF4-FFF2-40B4-BE49-F238E27FC236}">
                <a16:creationId xmlns:a16="http://schemas.microsoft.com/office/drawing/2014/main" id="{C33E9374-D3F7-4BB9-8967-45DED85729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1100" y="5349219"/>
            <a:ext cx="788661" cy="836171"/>
          </a:xfrm>
          <a:prstGeom prst="rect">
            <a:avLst/>
          </a:prstGeom>
        </p:spPr>
      </p:pic>
    </p:spTree>
    <p:extLst>
      <p:ext uri="{BB962C8B-B14F-4D97-AF65-F5344CB8AC3E}">
        <p14:creationId xmlns:p14="http://schemas.microsoft.com/office/powerpoint/2010/main" val="2223516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 CAPTIONS - DARK">
    <p:bg>
      <p:bgPr>
        <a:solidFill>
          <a:srgbClr val="1415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831D-6033-9B23-6782-1C810039A13B}"/>
              </a:ext>
            </a:extLst>
          </p:cNvPr>
          <p:cNvSpPr>
            <a:spLocks noGrp="1"/>
          </p:cNvSpPr>
          <p:nvPr>
            <p:ph type="title" hasCustomPrompt="1"/>
          </p:nvPr>
        </p:nvSpPr>
        <p:spPr>
          <a:xfrm>
            <a:off x="616307" y="365125"/>
            <a:ext cx="10515600" cy="1325563"/>
          </a:xfrm>
        </p:spPr>
        <p:txBody>
          <a:bodyPr>
            <a:normAutofit/>
          </a:bodyPr>
          <a:lstStyle>
            <a:lvl1pPr>
              <a:defRPr sz="3800">
                <a:solidFill>
                  <a:schemeClr val="bg1"/>
                </a:solidFill>
              </a:defRPr>
            </a:lvl1pPr>
          </a:lstStyle>
          <a:p>
            <a:r>
              <a:rPr lang="en-US" dirty="0"/>
              <a:t>Image + Captions</a:t>
            </a:r>
            <a:endParaRPr lang="en-AU" dirty="0"/>
          </a:p>
        </p:txBody>
      </p:sp>
      <p:pic>
        <p:nvPicPr>
          <p:cNvPr id="6" name="Graphic 5">
            <a:extLst>
              <a:ext uri="{FF2B5EF4-FFF2-40B4-BE49-F238E27FC236}">
                <a16:creationId xmlns:a16="http://schemas.microsoft.com/office/drawing/2014/main" id="{C007CACB-86AC-B94C-A724-A53D0F185FD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709472"/>
            <a:ext cx="457200" cy="457200"/>
          </a:xfrm>
          <a:prstGeom prst="rect">
            <a:avLst/>
          </a:prstGeom>
        </p:spPr>
      </p:pic>
      <p:sp>
        <p:nvSpPr>
          <p:cNvPr id="20" name="Text Placeholder 8">
            <a:extLst>
              <a:ext uri="{FF2B5EF4-FFF2-40B4-BE49-F238E27FC236}">
                <a16:creationId xmlns:a16="http://schemas.microsoft.com/office/drawing/2014/main" id="{7F75F93D-A952-D1F1-A9A1-06E2BAE1D1F9}"/>
              </a:ext>
            </a:extLst>
          </p:cNvPr>
          <p:cNvSpPr>
            <a:spLocks noGrp="1"/>
          </p:cNvSpPr>
          <p:nvPr>
            <p:ph type="body" sz="quarter" idx="10"/>
          </p:nvPr>
        </p:nvSpPr>
        <p:spPr>
          <a:xfrm>
            <a:off x="616307" y="534108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5DD434CF-96CF-9EAD-D372-DEEECA258D61}"/>
              </a:ext>
            </a:extLst>
          </p:cNvPr>
          <p:cNvSpPr>
            <a:spLocks noGrp="1"/>
          </p:cNvSpPr>
          <p:nvPr>
            <p:ph type="body" sz="quarter" idx="13" hasCustomPrompt="1"/>
          </p:nvPr>
        </p:nvSpPr>
        <p:spPr>
          <a:xfrm>
            <a:off x="609660" y="4445366"/>
            <a:ext cx="2640703" cy="301205"/>
          </a:xfrm>
        </p:spPr>
        <p:txBody>
          <a:bodyPr>
            <a:normAutofit/>
          </a:bodyPr>
          <a:lstStyle>
            <a:lvl1pPr marL="0" indent="0">
              <a:buNone/>
              <a:defRPr sz="1600">
                <a:solidFill>
                  <a:schemeClr val="bg1"/>
                </a:solidFill>
              </a:defRPr>
            </a:lvl1pPr>
          </a:lstStyle>
          <a:p>
            <a:pPr lvl="0"/>
            <a:r>
              <a:rPr lang="en-US" dirty="0"/>
              <a:t>Person 01</a:t>
            </a:r>
          </a:p>
        </p:txBody>
      </p:sp>
      <p:sp>
        <p:nvSpPr>
          <p:cNvPr id="22" name="Text Placeholder 8">
            <a:extLst>
              <a:ext uri="{FF2B5EF4-FFF2-40B4-BE49-F238E27FC236}">
                <a16:creationId xmlns:a16="http://schemas.microsoft.com/office/drawing/2014/main" id="{E16BD56B-A723-6AA0-E6AE-BC34EF243D6E}"/>
              </a:ext>
            </a:extLst>
          </p:cNvPr>
          <p:cNvSpPr>
            <a:spLocks noGrp="1"/>
          </p:cNvSpPr>
          <p:nvPr>
            <p:ph type="body" sz="quarter" idx="14"/>
          </p:nvPr>
        </p:nvSpPr>
        <p:spPr>
          <a:xfrm>
            <a:off x="3370505" y="534108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3" name="Text Placeholder 13">
            <a:extLst>
              <a:ext uri="{FF2B5EF4-FFF2-40B4-BE49-F238E27FC236}">
                <a16:creationId xmlns:a16="http://schemas.microsoft.com/office/drawing/2014/main" id="{17E67E70-8452-88F8-75A6-1A0A78CEC6C5}"/>
              </a:ext>
            </a:extLst>
          </p:cNvPr>
          <p:cNvSpPr>
            <a:spLocks noGrp="1"/>
          </p:cNvSpPr>
          <p:nvPr>
            <p:ph type="body" sz="quarter" idx="15" hasCustomPrompt="1"/>
          </p:nvPr>
        </p:nvSpPr>
        <p:spPr>
          <a:xfrm>
            <a:off x="3363858" y="4445366"/>
            <a:ext cx="2640703" cy="301205"/>
          </a:xfrm>
        </p:spPr>
        <p:txBody>
          <a:bodyPr>
            <a:normAutofit/>
          </a:bodyPr>
          <a:lstStyle>
            <a:lvl1pPr marL="0" indent="0">
              <a:buNone/>
              <a:defRPr sz="1600">
                <a:solidFill>
                  <a:schemeClr val="bg1"/>
                </a:solidFill>
              </a:defRPr>
            </a:lvl1pPr>
          </a:lstStyle>
          <a:p>
            <a:pPr lvl="0"/>
            <a:r>
              <a:rPr lang="en-US" dirty="0"/>
              <a:t>Person 02</a:t>
            </a:r>
          </a:p>
        </p:txBody>
      </p:sp>
      <p:sp>
        <p:nvSpPr>
          <p:cNvPr id="24" name="Text Placeholder 8">
            <a:extLst>
              <a:ext uri="{FF2B5EF4-FFF2-40B4-BE49-F238E27FC236}">
                <a16:creationId xmlns:a16="http://schemas.microsoft.com/office/drawing/2014/main" id="{4757E981-65AA-AC3F-E49A-F1269635CBBB}"/>
              </a:ext>
            </a:extLst>
          </p:cNvPr>
          <p:cNvSpPr>
            <a:spLocks noGrp="1"/>
          </p:cNvSpPr>
          <p:nvPr>
            <p:ph type="body" sz="quarter" idx="16"/>
          </p:nvPr>
        </p:nvSpPr>
        <p:spPr>
          <a:xfrm>
            <a:off x="6113674" y="532422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5" name="Text Placeholder 13">
            <a:extLst>
              <a:ext uri="{FF2B5EF4-FFF2-40B4-BE49-F238E27FC236}">
                <a16:creationId xmlns:a16="http://schemas.microsoft.com/office/drawing/2014/main" id="{9BFC4832-4445-9264-3C7C-08859E1B8445}"/>
              </a:ext>
            </a:extLst>
          </p:cNvPr>
          <p:cNvSpPr>
            <a:spLocks noGrp="1"/>
          </p:cNvSpPr>
          <p:nvPr>
            <p:ph type="body" sz="quarter" idx="17" hasCustomPrompt="1"/>
          </p:nvPr>
        </p:nvSpPr>
        <p:spPr>
          <a:xfrm>
            <a:off x="6107027" y="4428506"/>
            <a:ext cx="2640703" cy="301205"/>
          </a:xfrm>
        </p:spPr>
        <p:txBody>
          <a:bodyPr>
            <a:normAutofit/>
          </a:bodyPr>
          <a:lstStyle>
            <a:lvl1pPr marL="0" indent="0">
              <a:buNone/>
              <a:defRPr sz="1600">
                <a:solidFill>
                  <a:schemeClr val="bg1"/>
                </a:solidFill>
              </a:defRPr>
            </a:lvl1pPr>
          </a:lstStyle>
          <a:p>
            <a:pPr lvl="0"/>
            <a:r>
              <a:rPr lang="en-US" dirty="0"/>
              <a:t>Person 03</a:t>
            </a:r>
          </a:p>
        </p:txBody>
      </p:sp>
      <p:sp>
        <p:nvSpPr>
          <p:cNvPr id="26" name="Text Placeholder 8">
            <a:extLst>
              <a:ext uri="{FF2B5EF4-FFF2-40B4-BE49-F238E27FC236}">
                <a16:creationId xmlns:a16="http://schemas.microsoft.com/office/drawing/2014/main" id="{270A5EAD-D370-B8F8-556F-C76860E9A192}"/>
              </a:ext>
            </a:extLst>
          </p:cNvPr>
          <p:cNvSpPr>
            <a:spLocks noGrp="1"/>
          </p:cNvSpPr>
          <p:nvPr>
            <p:ph type="body" sz="quarter" idx="18"/>
          </p:nvPr>
        </p:nvSpPr>
        <p:spPr>
          <a:xfrm>
            <a:off x="8852462" y="532422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7" name="Text Placeholder 13">
            <a:extLst>
              <a:ext uri="{FF2B5EF4-FFF2-40B4-BE49-F238E27FC236}">
                <a16:creationId xmlns:a16="http://schemas.microsoft.com/office/drawing/2014/main" id="{EA4F3C04-EFE4-AC6D-50F3-9053F27F162B}"/>
              </a:ext>
            </a:extLst>
          </p:cNvPr>
          <p:cNvSpPr>
            <a:spLocks noGrp="1"/>
          </p:cNvSpPr>
          <p:nvPr>
            <p:ph type="body" sz="quarter" idx="19" hasCustomPrompt="1"/>
          </p:nvPr>
        </p:nvSpPr>
        <p:spPr>
          <a:xfrm>
            <a:off x="8845815" y="4428506"/>
            <a:ext cx="2640703" cy="301205"/>
          </a:xfrm>
        </p:spPr>
        <p:txBody>
          <a:bodyPr>
            <a:normAutofit/>
          </a:bodyPr>
          <a:lstStyle>
            <a:lvl1pPr marL="0" indent="0">
              <a:buNone/>
              <a:defRPr sz="1600">
                <a:solidFill>
                  <a:schemeClr val="bg1"/>
                </a:solidFill>
              </a:defRPr>
            </a:lvl1pPr>
          </a:lstStyle>
          <a:p>
            <a:pPr lvl="0"/>
            <a:r>
              <a:rPr lang="en-US" dirty="0"/>
              <a:t>Person 04</a:t>
            </a:r>
          </a:p>
        </p:txBody>
      </p:sp>
      <p:sp>
        <p:nvSpPr>
          <p:cNvPr id="29" name="Picture Placeholder 28">
            <a:extLst>
              <a:ext uri="{FF2B5EF4-FFF2-40B4-BE49-F238E27FC236}">
                <a16:creationId xmlns:a16="http://schemas.microsoft.com/office/drawing/2014/main" id="{E118CA28-8204-5EE9-79CC-542930D3F9D8}"/>
              </a:ext>
            </a:extLst>
          </p:cNvPr>
          <p:cNvSpPr>
            <a:spLocks noGrp="1"/>
          </p:cNvSpPr>
          <p:nvPr>
            <p:ph type="pic" sz="quarter" idx="20"/>
          </p:nvPr>
        </p:nvSpPr>
        <p:spPr>
          <a:xfrm>
            <a:off x="609600"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0" name="Picture Placeholder 28">
            <a:extLst>
              <a:ext uri="{FF2B5EF4-FFF2-40B4-BE49-F238E27FC236}">
                <a16:creationId xmlns:a16="http://schemas.microsoft.com/office/drawing/2014/main" id="{967DAEAA-F4AF-1431-F15F-E72D1241260B}"/>
              </a:ext>
            </a:extLst>
          </p:cNvPr>
          <p:cNvSpPr>
            <a:spLocks noGrp="1"/>
          </p:cNvSpPr>
          <p:nvPr>
            <p:ph type="pic" sz="quarter" idx="21"/>
          </p:nvPr>
        </p:nvSpPr>
        <p:spPr>
          <a:xfrm>
            <a:off x="3375576"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1" name="Picture Placeholder 28">
            <a:extLst>
              <a:ext uri="{FF2B5EF4-FFF2-40B4-BE49-F238E27FC236}">
                <a16:creationId xmlns:a16="http://schemas.microsoft.com/office/drawing/2014/main" id="{A9BE0163-9A12-DD6C-3FD9-0383B3F42D75}"/>
              </a:ext>
            </a:extLst>
          </p:cNvPr>
          <p:cNvSpPr>
            <a:spLocks noGrp="1"/>
          </p:cNvSpPr>
          <p:nvPr>
            <p:ph type="pic" sz="quarter" idx="22"/>
          </p:nvPr>
        </p:nvSpPr>
        <p:spPr>
          <a:xfrm>
            <a:off x="6118745"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2" name="Picture Placeholder 28">
            <a:extLst>
              <a:ext uri="{FF2B5EF4-FFF2-40B4-BE49-F238E27FC236}">
                <a16:creationId xmlns:a16="http://schemas.microsoft.com/office/drawing/2014/main" id="{D43C7A30-28D6-4545-98B7-750480AECE61}"/>
              </a:ext>
            </a:extLst>
          </p:cNvPr>
          <p:cNvSpPr>
            <a:spLocks noGrp="1"/>
          </p:cNvSpPr>
          <p:nvPr>
            <p:ph type="pic" sz="quarter" idx="23"/>
          </p:nvPr>
        </p:nvSpPr>
        <p:spPr>
          <a:xfrm>
            <a:off x="8861914"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pic>
        <p:nvPicPr>
          <p:cNvPr id="3" name="Graphic 2">
            <a:extLst>
              <a:ext uri="{FF2B5EF4-FFF2-40B4-BE49-F238E27FC236}">
                <a16:creationId xmlns:a16="http://schemas.microsoft.com/office/drawing/2014/main" id="{B5591DD2-0993-2AA0-BF69-44512292F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709472"/>
            <a:ext cx="457200" cy="457200"/>
          </a:xfrm>
          <a:prstGeom prst="rect">
            <a:avLst/>
          </a:prstGeom>
        </p:spPr>
      </p:pic>
    </p:spTree>
    <p:extLst>
      <p:ext uri="{BB962C8B-B14F-4D97-AF65-F5344CB8AC3E}">
        <p14:creationId xmlns:p14="http://schemas.microsoft.com/office/powerpoint/2010/main" val="1723358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 CAPTIONS - GREEN">
    <p:bg>
      <p:bgPr>
        <a:solidFill>
          <a:srgbClr val="6272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831D-6033-9B23-6782-1C810039A13B}"/>
              </a:ext>
            </a:extLst>
          </p:cNvPr>
          <p:cNvSpPr>
            <a:spLocks noGrp="1"/>
          </p:cNvSpPr>
          <p:nvPr>
            <p:ph type="title" hasCustomPrompt="1"/>
          </p:nvPr>
        </p:nvSpPr>
        <p:spPr>
          <a:xfrm>
            <a:off x="616307" y="365125"/>
            <a:ext cx="10515600" cy="1325563"/>
          </a:xfrm>
        </p:spPr>
        <p:txBody>
          <a:bodyPr>
            <a:normAutofit/>
          </a:bodyPr>
          <a:lstStyle>
            <a:lvl1pPr>
              <a:defRPr sz="3800">
                <a:solidFill>
                  <a:schemeClr val="bg1"/>
                </a:solidFill>
              </a:defRPr>
            </a:lvl1pPr>
          </a:lstStyle>
          <a:p>
            <a:r>
              <a:rPr lang="en-US" dirty="0"/>
              <a:t>Image + Captions</a:t>
            </a:r>
            <a:endParaRPr lang="en-AU" dirty="0"/>
          </a:p>
        </p:txBody>
      </p:sp>
      <p:pic>
        <p:nvPicPr>
          <p:cNvPr id="6" name="Graphic 5">
            <a:extLst>
              <a:ext uri="{FF2B5EF4-FFF2-40B4-BE49-F238E27FC236}">
                <a16:creationId xmlns:a16="http://schemas.microsoft.com/office/drawing/2014/main" id="{C007CACB-86AC-B94C-A724-A53D0F185FD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709472"/>
            <a:ext cx="457200" cy="457200"/>
          </a:xfrm>
          <a:prstGeom prst="rect">
            <a:avLst/>
          </a:prstGeom>
        </p:spPr>
      </p:pic>
      <p:sp>
        <p:nvSpPr>
          <p:cNvPr id="20" name="Text Placeholder 8">
            <a:extLst>
              <a:ext uri="{FF2B5EF4-FFF2-40B4-BE49-F238E27FC236}">
                <a16:creationId xmlns:a16="http://schemas.microsoft.com/office/drawing/2014/main" id="{7F75F93D-A952-D1F1-A9A1-06E2BAE1D1F9}"/>
              </a:ext>
            </a:extLst>
          </p:cNvPr>
          <p:cNvSpPr>
            <a:spLocks noGrp="1"/>
          </p:cNvSpPr>
          <p:nvPr>
            <p:ph type="body" sz="quarter" idx="10"/>
          </p:nvPr>
        </p:nvSpPr>
        <p:spPr>
          <a:xfrm>
            <a:off x="616307" y="534108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5DD434CF-96CF-9EAD-D372-DEEECA258D61}"/>
              </a:ext>
            </a:extLst>
          </p:cNvPr>
          <p:cNvSpPr>
            <a:spLocks noGrp="1"/>
          </p:cNvSpPr>
          <p:nvPr>
            <p:ph type="body" sz="quarter" idx="13" hasCustomPrompt="1"/>
          </p:nvPr>
        </p:nvSpPr>
        <p:spPr>
          <a:xfrm>
            <a:off x="609660" y="4445366"/>
            <a:ext cx="2640703" cy="301205"/>
          </a:xfrm>
        </p:spPr>
        <p:txBody>
          <a:bodyPr>
            <a:normAutofit/>
          </a:bodyPr>
          <a:lstStyle>
            <a:lvl1pPr marL="0" indent="0">
              <a:buNone/>
              <a:defRPr sz="1600">
                <a:solidFill>
                  <a:schemeClr val="bg1"/>
                </a:solidFill>
              </a:defRPr>
            </a:lvl1pPr>
          </a:lstStyle>
          <a:p>
            <a:pPr lvl="0"/>
            <a:r>
              <a:rPr lang="en-US" dirty="0"/>
              <a:t>Person 01</a:t>
            </a:r>
          </a:p>
        </p:txBody>
      </p:sp>
      <p:sp>
        <p:nvSpPr>
          <p:cNvPr id="22" name="Text Placeholder 8">
            <a:extLst>
              <a:ext uri="{FF2B5EF4-FFF2-40B4-BE49-F238E27FC236}">
                <a16:creationId xmlns:a16="http://schemas.microsoft.com/office/drawing/2014/main" id="{E16BD56B-A723-6AA0-E6AE-BC34EF243D6E}"/>
              </a:ext>
            </a:extLst>
          </p:cNvPr>
          <p:cNvSpPr>
            <a:spLocks noGrp="1"/>
          </p:cNvSpPr>
          <p:nvPr>
            <p:ph type="body" sz="quarter" idx="14"/>
          </p:nvPr>
        </p:nvSpPr>
        <p:spPr>
          <a:xfrm>
            <a:off x="3370505" y="534108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3" name="Text Placeholder 13">
            <a:extLst>
              <a:ext uri="{FF2B5EF4-FFF2-40B4-BE49-F238E27FC236}">
                <a16:creationId xmlns:a16="http://schemas.microsoft.com/office/drawing/2014/main" id="{17E67E70-8452-88F8-75A6-1A0A78CEC6C5}"/>
              </a:ext>
            </a:extLst>
          </p:cNvPr>
          <p:cNvSpPr>
            <a:spLocks noGrp="1"/>
          </p:cNvSpPr>
          <p:nvPr>
            <p:ph type="body" sz="quarter" idx="15" hasCustomPrompt="1"/>
          </p:nvPr>
        </p:nvSpPr>
        <p:spPr>
          <a:xfrm>
            <a:off x="3363858" y="4445366"/>
            <a:ext cx="2640703" cy="301205"/>
          </a:xfrm>
        </p:spPr>
        <p:txBody>
          <a:bodyPr>
            <a:normAutofit/>
          </a:bodyPr>
          <a:lstStyle>
            <a:lvl1pPr marL="0" indent="0">
              <a:buNone/>
              <a:defRPr sz="1600">
                <a:solidFill>
                  <a:schemeClr val="bg1"/>
                </a:solidFill>
              </a:defRPr>
            </a:lvl1pPr>
          </a:lstStyle>
          <a:p>
            <a:pPr lvl="0"/>
            <a:r>
              <a:rPr lang="en-US" dirty="0"/>
              <a:t>Person 02</a:t>
            </a:r>
          </a:p>
        </p:txBody>
      </p:sp>
      <p:sp>
        <p:nvSpPr>
          <p:cNvPr id="24" name="Text Placeholder 8">
            <a:extLst>
              <a:ext uri="{FF2B5EF4-FFF2-40B4-BE49-F238E27FC236}">
                <a16:creationId xmlns:a16="http://schemas.microsoft.com/office/drawing/2014/main" id="{4757E981-65AA-AC3F-E49A-F1269635CBBB}"/>
              </a:ext>
            </a:extLst>
          </p:cNvPr>
          <p:cNvSpPr>
            <a:spLocks noGrp="1"/>
          </p:cNvSpPr>
          <p:nvPr>
            <p:ph type="body" sz="quarter" idx="16"/>
          </p:nvPr>
        </p:nvSpPr>
        <p:spPr>
          <a:xfrm>
            <a:off x="6113674" y="532422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5" name="Text Placeholder 13">
            <a:extLst>
              <a:ext uri="{FF2B5EF4-FFF2-40B4-BE49-F238E27FC236}">
                <a16:creationId xmlns:a16="http://schemas.microsoft.com/office/drawing/2014/main" id="{9BFC4832-4445-9264-3C7C-08859E1B8445}"/>
              </a:ext>
            </a:extLst>
          </p:cNvPr>
          <p:cNvSpPr>
            <a:spLocks noGrp="1"/>
          </p:cNvSpPr>
          <p:nvPr>
            <p:ph type="body" sz="quarter" idx="17" hasCustomPrompt="1"/>
          </p:nvPr>
        </p:nvSpPr>
        <p:spPr>
          <a:xfrm>
            <a:off x="6107027" y="4428506"/>
            <a:ext cx="2640703" cy="301205"/>
          </a:xfrm>
        </p:spPr>
        <p:txBody>
          <a:bodyPr>
            <a:normAutofit/>
          </a:bodyPr>
          <a:lstStyle>
            <a:lvl1pPr marL="0" indent="0">
              <a:buNone/>
              <a:defRPr sz="1600">
                <a:solidFill>
                  <a:schemeClr val="bg1"/>
                </a:solidFill>
              </a:defRPr>
            </a:lvl1pPr>
          </a:lstStyle>
          <a:p>
            <a:pPr lvl="0"/>
            <a:r>
              <a:rPr lang="en-US" dirty="0"/>
              <a:t>Person 03</a:t>
            </a:r>
          </a:p>
        </p:txBody>
      </p:sp>
      <p:sp>
        <p:nvSpPr>
          <p:cNvPr id="26" name="Text Placeholder 8">
            <a:extLst>
              <a:ext uri="{FF2B5EF4-FFF2-40B4-BE49-F238E27FC236}">
                <a16:creationId xmlns:a16="http://schemas.microsoft.com/office/drawing/2014/main" id="{270A5EAD-D370-B8F8-556F-C76860E9A192}"/>
              </a:ext>
            </a:extLst>
          </p:cNvPr>
          <p:cNvSpPr>
            <a:spLocks noGrp="1"/>
          </p:cNvSpPr>
          <p:nvPr>
            <p:ph type="body" sz="quarter" idx="18"/>
          </p:nvPr>
        </p:nvSpPr>
        <p:spPr>
          <a:xfrm>
            <a:off x="8852462" y="5324222"/>
            <a:ext cx="2645084" cy="830997"/>
          </a:xfrm>
        </p:spPr>
        <p:txBody>
          <a:bodyPr>
            <a:normAutofit/>
          </a:bodyPr>
          <a:lstStyle>
            <a:lvl1pPr marL="0" indent="0">
              <a:buNone/>
              <a:defRPr sz="1200" b="0">
                <a:solidFill>
                  <a:schemeClr val="bg1"/>
                </a:solidFill>
              </a:defRPr>
            </a:lvl1pPr>
          </a:lstStyle>
          <a:p>
            <a:pPr lvl="0"/>
            <a:r>
              <a:rPr lang="en-US"/>
              <a:t>Click to edit Master text styles</a:t>
            </a:r>
          </a:p>
        </p:txBody>
      </p:sp>
      <p:sp>
        <p:nvSpPr>
          <p:cNvPr id="27" name="Text Placeholder 13">
            <a:extLst>
              <a:ext uri="{FF2B5EF4-FFF2-40B4-BE49-F238E27FC236}">
                <a16:creationId xmlns:a16="http://schemas.microsoft.com/office/drawing/2014/main" id="{EA4F3C04-EFE4-AC6D-50F3-9053F27F162B}"/>
              </a:ext>
            </a:extLst>
          </p:cNvPr>
          <p:cNvSpPr>
            <a:spLocks noGrp="1"/>
          </p:cNvSpPr>
          <p:nvPr>
            <p:ph type="body" sz="quarter" idx="19" hasCustomPrompt="1"/>
          </p:nvPr>
        </p:nvSpPr>
        <p:spPr>
          <a:xfrm>
            <a:off x="8845815" y="4428506"/>
            <a:ext cx="2640703" cy="301205"/>
          </a:xfrm>
        </p:spPr>
        <p:txBody>
          <a:bodyPr>
            <a:normAutofit/>
          </a:bodyPr>
          <a:lstStyle>
            <a:lvl1pPr marL="0" indent="0">
              <a:buNone/>
              <a:defRPr sz="1600">
                <a:solidFill>
                  <a:schemeClr val="bg1"/>
                </a:solidFill>
              </a:defRPr>
            </a:lvl1pPr>
          </a:lstStyle>
          <a:p>
            <a:pPr lvl="0"/>
            <a:r>
              <a:rPr lang="en-US" dirty="0"/>
              <a:t>Person 04</a:t>
            </a:r>
          </a:p>
        </p:txBody>
      </p:sp>
      <p:sp>
        <p:nvSpPr>
          <p:cNvPr id="29" name="Picture Placeholder 28">
            <a:extLst>
              <a:ext uri="{FF2B5EF4-FFF2-40B4-BE49-F238E27FC236}">
                <a16:creationId xmlns:a16="http://schemas.microsoft.com/office/drawing/2014/main" id="{E118CA28-8204-5EE9-79CC-542930D3F9D8}"/>
              </a:ext>
            </a:extLst>
          </p:cNvPr>
          <p:cNvSpPr>
            <a:spLocks noGrp="1"/>
          </p:cNvSpPr>
          <p:nvPr>
            <p:ph type="pic" sz="quarter" idx="20"/>
          </p:nvPr>
        </p:nvSpPr>
        <p:spPr>
          <a:xfrm>
            <a:off x="609600"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0" name="Picture Placeholder 28">
            <a:extLst>
              <a:ext uri="{FF2B5EF4-FFF2-40B4-BE49-F238E27FC236}">
                <a16:creationId xmlns:a16="http://schemas.microsoft.com/office/drawing/2014/main" id="{967DAEAA-F4AF-1431-F15F-E72D1241260B}"/>
              </a:ext>
            </a:extLst>
          </p:cNvPr>
          <p:cNvSpPr>
            <a:spLocks noGrp="1"/>
          </p:cNvSpPr>
          <p:nvPr>
            <p:ph type="pic" sz="quarter" idx="21"/>
          </p:nvPr>
        </p:nvSpPr>
        <p:spPr>
          <a:xfrm>
            <a:off x="3375576"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1" name="Picture Placeholder 28">
            <a:extLst>
              <a:ext uri="{FF2B5EF4-FFF2-40B4-BE49-F238E27FC236}">
                <a16:creationId xmlns:a16="http://schemas.microsoft.com/office/drawing/2014/main" id="{A9BE0163-9A12-DD6C-3FD9-0383B3F42D75}"/>
              </a:ext>
            </a:extLst>
          </p:cNvPr>
          <p:cNvSpPr>
            <a:spLocks noGrp="1"/>
          </p:cNvSpPr>
          <p:nvPr>
            <p:ph type="pic" sz="quarter" idx="22"/>
          </p:nvPr>
        </p:nvSpPr>
        <p:spPr>
          <a:xfrm>
            <a:off x="6118745"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2" name="Picture Placeholder 28">
            <a:extLst>
              <a:ext uri="{FF2B5EF4-FFF2-40B4-BE49-F238E27FC236}">
                <a16:creationId xmlns:a16="http://schemas.microsoft.com/office/drawing/2014/main" id="{D43C7A30-28D6-4545-98B7-750480AECE61}"/>
              </a:ext>
            </a:extLst>
          </p:cNvPr>
          <p:cNvSpPr>
            <a:spLocks noGrp="1"/>
          </p:cNvSpPr>
          <p:nvPr>
            <p:ph type="pic" sz="quarter" idx="23"/>
          </p:nvPr>
        </p:nvSpPr>
        <p:spPr>
          <a:xfrm>
            <a:off x="8861914"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pic>
        <p:nvPicPr>
          <p:cNvPr id="3" name="Graphic 2">
            <a:extLst>
              <a:ext uri="{FF2B5EF4-FFF2-40B4-BE49-F238E27FC236}">
                <a16:creationId xmlns:a16="http://schemas.microsoft.com/office/drawing/2014/main" id="{AF358378-12CF-E8BA-FF9E-DAA2F56EC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709472"/>
            <a:ext cx="457200" cy="457200"/>
          </a:xfrm>
          <a:prstGeom prst="rect">
            <a:avLst/>
          </a:prstGeom>
        </p:spPr>
      </p:pic>
    </p:spTree>
    <p:extLst>
      <p:ext uri="{BB962C8B-B14F-4D97-AF65-F5344CB8AC3E}">
        <p14:creationId xmlns:p14="http://schemas.microsoft.com/office/powerpoint/2010/main" val="3011020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IMAGE + CAPTIONS -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831D-6033-9B23-6782-1C810039A13B}"/>
              </a:ext>
            </a:extLst>
          </p:cNvPr>
          <p:cNvSpPr>
            <a:spLocks noGrp="1"/>
          </p:cNvSpPr>
          <p:nvPr>
            <p:ph type="title" hasCustomPrompt="1"/>
          </p:nvPr>
        </p:nvSpPr>
        <p:spPr>
          <a:xfrm>
            <a:off x="616307" y="365125"/>
            <a:ext cx="10515600" cy="1325563"/>
          </a:xfrm>
        </p:spPr>
        <p:txBody>
          <a:bodyPr>
            <a:normAutofit/>
          </a:bodyPr>
          <a:lstStyle>
            <a:lvl1pPr>
              <a:defRPr sz="3800">
                <a:solidFill>
                  <a:srgbClr val="141516"/>
                </a:solidFill>
              </a:defRPr>
            </a:lvl1pPr>
          </a:lstStyle>
          <a:p>
            <a:r>
              <a:rPr lang="en-US" dirty="0"/>
              <a:t>Image + Captions</a:t>
            </a:r>
            <a:endParaRPr lang="en-AU" dirty="0"/>
          </a:p>
        </p:txBody>
      </p:sp>
      <p:sp>
        <p:nvSpPr>
          <p:cNvPr id="20" name="Text Placeholder 8">
            <a:extLst>
              <a:ext uri="{FF2B5EF4-FFF2-40B4-BE49-F238E27FC236}">
                <a16:creationId xmlns:a16="http://schemas.microsoft.com/office/drawing/2014/main" id="{7F75F93D-A952-D1F1-A9A1-06E2BAE1D1F9}"/>
              </a:ext>
            </a:extLst>
          </p:cNvPr>
          <p:cNvSpPr>
            <a:spLocks noGrp="1"/>
          </p:cNvSpPr>
          <p:nvPr>
            <p:ph type="body" sz="quarter" idx="10"/>
          </p:nvPr>
        </p:nvSpPr>
        <p:spPr>
          <a:xfrm>
            <a:off x="616307" y="5341082"/>
            <a:ext cx="2645084" cy="830997"/>
          </a:xfrm>
        </p:spPr>
        <p:txBody>
          <a:bodyPr>
            <a:normAutofit/>
          </a:bodyPr>
          <a:lstStyle>
            <a:lvl1pPr marL="0" indent="0">
              <a:buNone/>
              <a:defRPr sz="1200" b="0">
                <a:solidFill>
                  <a:srgbClr val="141516"/>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5DD434CF-96CF-9EAD-D372-DEEECA258D61}"/>
              </a:ext>
            </a:extLst>
          </p:cNvPr>
          <p:cNvSpPr>
            <a:spLocks noGrp="1"/>
          </p:cNvSpPr>
          <p:nvPr>
            <p:ph type="body" sz="quarter" idx="13" hasCustomPrompt="1"/>
          </p:nvPr>
        </p:nvSpPr>
        <p:spPr>
          <a:xfrm>
            <a:off x="609660" y="4445366"/>
            <a:ext cx="2640703" cy="301205"/>
          </a:xfrm>
        </p:spPr>
        <p:txBody>
          <a:bodyPr>
            <a:normAutofit/>
          </a:bodyPr>
          <a:lstStyle>
            <a:lvl1pPr marL="0" indent="0">
              <a:buNone/>
              <a:defRPr sz="1600">
                <a:solidFill>
                  <a:srgbClr val="141516"/>
                </a:solidFill>
              </a:defRPr>
            </a:lvl1pPr>
          </a:lstStyle>
          <a:p>
            <a:pPr lvl="0"/>
            <a:r>
              <a:rPr lang="en-US" dirty="0"/>
              <a:t>Person 01</a:t>
            </a:r>
          </a:p>
        </p:txBody>
      </p:sp>
      <p:sp>
        <p:nvSpPr>
          <p:cNvPr id="22" name="Text Placeholder 8">
            <a:extLst>
              <a:ext uri="{FF2B5EF4-FFF2-40B4-BE49-F238E27FC236}">
                <a16:creationId xmlns:a16="http://schemas.microsoft.com/office/drawing/2014/main" id="{E16BD56B-A723-6AA0-E6AE-BC34EF243D6E}"/>
              </a:ext>
            </a:extLst>
          </p:cNvPr>
          <p:cNvSpPr>
            <a:spLocks noGrp="1"/>
          </p:cNvSpPr>
          <p:nvPr>
            <p:ph type="body" sz="quarter" idx="14"/>
          </p:nvPr>
        </p:nvSpPr>
        <p:spPr>
          <a:xfrm>
            <a:off x="3370505" y="5341082"/>
            <a:ext cx="2645084" cy="830997"/>
          </a:xfrm>
        </p:spPr>
        <p:txBody>
          <a:bodyPr>
            <a:normAutofit/>
          </a:bodyPr>
          <a:lstStyle>
            <a:lvl1pPr marL="0" indent="0">
              <a:buNone/>
              <a:defRPr sz="1200" b="0">
                <a:solidFill>
                  <a:srgbClr val="141516"/>
                </a:solidFill>
              </a:defRPr>
            </a:lvl1pPr>
          </a:lstStyle>
          <a:p>
            <a:pPr lvl="0"/>
            <a:r>
              <a:rPr lang="en-US"/>
              <a:t>Click to edit Master text styles</a:t>
            </a:r>
          </a:p>
        </p:txBody>
      </p:sp>
      <p:sp>
        <p:nvSpPr>
          <p:cNvPr id="23" name="Text Placeholder 13">
            <a:extLst>
              <a:ext uri="{FF2B5EF4-FFF2-40B4-BE49-F238E27FC236}">
                <a16:creationId xmlns:a16="http://schemas.microsoft.com/office/drawing/2014/main" id="{17E67E70-8452-88F8-75A6-1A0A78CEC6C5}"/>
              </a:ext>
            </a:extLst>
          </p:cNvPr>
          <p:cNvSpPr>
            <a:spLocks noGrp="1"/>
          </p:cNvSpPr>
          <p:nvPr>
            <p:ph type="body" sz="quarter" idx="15" hasCustomPrompt="1"/>
          </p:nvPr>
        </p:nvSpPr>
        <p:spPr>
          <a:xfrm>
            <a:off x="3363858" y="4445366"/>
            <a:ext cx="2640703" cy="301205"/>
          </a:xfrm>
        </p:spPr>
        <p:txBody>
          <a:bodyPr>
            <a:normAutofit/>
          </a:bodyPr>
          <a:lstStyle>
            <a:lvl1pPr marL="0" indent="0">
              <a:buNone/>
              <a:defRPr sz="1600">
                <a:solidFill>
                  <a:srgbClr val="141516"/>
                </a:solidFill>
              </a:defRPr>
            </a:lvl1pPr>
          </a:lstStyle>
          <a:p>
            <a:pPr lvl="0"/>
            <a:r>
              <a:rPr lang="en-US" dirty="0"/>
              <a:t>Person 02</a:t>
            </a:r>
          </a:p>
        </p:txBody>
      </p:sp>
      <p:sp>
        <p:nvSpPr>
          <p:cNvPr id="24" name="Text Placeholder 8">
            <a:extLst>
              <a:ext uri="{FF2B5EF4-FFF2-40B4-BE49-F238E27FC236}">
                <a16:creationId xmlns:a16="http://schemas.microsoft.com/office/drawing/2014/main" id="{4757E981-65AA-AC3F-E49A-F1269635CBBB}"/>
              </a:ext>
            </a:extLst>
          </p:cNvPr>
          <p:cNvSpPr>
            <a:spLocks noGrp="1"/>
          </p:cNvSpPr>
          <p:nvPr>
            <p:ph type="body" sz="quarter" idx="16"/>
          </p:nvPr>
        </p:nvSpPr>
        <p:spPr>
          <a:xfrm>
            <a:off x="6113674" y="5324222"/>
            <a:ext cx="2645084" cy="830997"/>
          </a:xfrm>
        </p:spPr>
        <p:txBody>
          <a:bodyPr>
            <a:normAutofit/>
          </a:bodyPr>
          <a:lstStyle>
            <a:lvl1pPr marL="0" indent="0">
              <a:buNone/>
              <a:defRPr sz="1200" b="0">
                <a:solidFill>
                  <a:srgbClr val="141516"/>
                </a:solidFill>
              </a:defRPr>
            </a:lvl1pPr>
          </a:lstStyle>
          <a:p>
            <a:pPr lvl="0"/>
            <a:r>
              <a:rPr lang="en-US"/>
              <a:t>Click to edit Master text styles</a:t>
            </a:r>
          </a:p>
        </p:txBody>
      </p:sp>
      <p:sp>
        <p:nvSpPr>
          <p:cNvPr id="25" name="Text Placeholder 13">
            <a:extLst>
              <a:ext uri="{FF2B5EF4-FFF2-40B4-BE49-F238E27FC236}">
                <a16:creationId xmlns:a16="http://schemas.microsoft.com/office/drawing/2014/main" id="{9BFC4832-4445-9264-3C7C-08859E1B8445}"/>
              </a:ext>
            </a:extLst>
          </p:cNvPr>
          <p:cNvSpPr>
            <a:spLocks noGrp="1"/>
          </p:cNvSpPr>
          <p:nvPr>
            <p:ph type="body" sz="quarter" idx="17" hasCustomPrompt="1"/>
          </p:nvPr>
        </p:nvSpPr>
        <p:spPr>
          <a:xfrm>
            <a:off x="6107027" y="4428506"/>
            <a:ext cx="2640703" cy="301205"/>
          </a:xfrm>
        </p:spPr>
        <p:txBody>
          <a:bodyPr>
            <a:normAutofit/>
          </a:bodyPr>
          <a:lstStyle>
            <a:lvl1pPr marL="0" indent="0">
              <a:buNone/>
              <a:defRPr sz="1600">
                <a:solidFill>
                  <a:srgbClr val="141516"/>
                </a:solidFill>
              </a:defRPr>
            </a:lvl1pPr>
          </a:lstStyle>
          <a:p>
            <a:pPr lvl="0"/>
            <a:r>
              <a:rPr lang="en-US" dirty="0"/>
              <a:t>Person 03</a:t>
            </a:r>
          </a:p>
        </p:txBody>
      </p:sp>
      <p:sp>
        <p:nvSpPr>
          <p:cNvPr id="26" name="Text Placeholder 8">
            <a:extLst>
              <a:ext uri="{FF2B5EF4-FFF2-40B4-BE49-F238E27FC236}">
                <a16:creationId xmlns:a16="http://schemas.microsoft.com/office/drawing/2014/main" id="{270A5EAD-D370-B8F8-556F-C76860E9A192}"/>
              </a:ext>
            </a:extLst>
          </p:cNvPr>
          <p:cNvSpPr>
            <a:spLocks noGrp="1"/>
          </p:cNvSpPr>
          <p:nvPr>
            <p:ph type="body" sz="quarter" idx="18"/>
          </p:nvPr>
        </p:nvSpPr>
        <p:spPr>
          <a:xfrm>
            <a:off x="8852462" y="5324222"/>
            <a:ext cx="2645084" cy="830997"/>
          </a:xfrm>
        </p:spPr>
        <p:txBody>
          <a:bodyPr>
            <a:normAutofit/>
          </a:bodyPr>
          <a:lstStyle>
            <a:lvl1pPr marL="0" indent="0">
              <a:buNone/>
              <a:defRPr sz="1200" b="0">
                <a:solidFill>
                  <a:srgbClr val="141516"/>
                </a:solidFill>
              </a:defRPr>
            </a:lvl1pPr>
          </a:lstStyle>
          <a:p>
            <a:pPr lvl="0"/>
            <a:r>
              <a:rPr lang="en-US"/>
              <a:t>Click to edit Master text styles</a:t>
            </a:r>
          </a:p>
        </p:txBody>
      </p:sp>
      <p:sp>
        <p:nvSpPr>
          <p:cNvPr id="27" name="Text Placeholder 13">
            <a:extLst>
              <a:ext uri="{FF2B5EF4-FFF2-40B4-BE49-F238E27FC236}">
                <a16:creationId xmlns:a16="http://schemas.microsoft.com/office/drawing/2014/main" id="{EA4F3C04-EFE4-AC6D-50F3-9053F27F162B}"/>
              </a:ext>
            </a:extLst>
          </p:cNvPr>
          <p:cNvSpPr>
            <a:spLocks noGrp="1"/>
          </p:cNvSpPr>
          <p:nvPr>
            <p:ph type="body" sz="quarter" idx="19" hasCustomPrompt="1"/>
          </p:nvPr>
        </p:nvSpPr>
        <p:spPr>
          <a:xfrm>
            <a:off x="8845815" y="4428506"/>
            <a:ext cx="2640703" cy="301205"/>
          </a:xfrm>
        </p:spPr>
        <p:txBody>
          <a:bodyPr>
            <a:normAutofit/>
          </a:bodyPr>
          <a:lstStyle>
            <a:lvl1pPr marL="0" indent="0">
              <a:buNone/>
              <a:defRPr sz="1600">
                <a:solidFill>
                  <a:srgbClr val="141516"/>
                </a:solidFill>
              </a:defRPr>
            </a:lvl1pPr>
          </a:lstStyle>
          <a:p>
            <a:pPr lvl="0"/>
            <a:r>
              <a:rPr lang="en-US" dirty="0"/>
              <a:t>Person 04</a:t>
            </a:r>
          </a:p>
        </p:txBody>
      </p:sp>
      <p:sp>
        <p:nvSpPr>
          <p:cNvPr id="29" name="Picture Placeholder 28">
            <a:extLst>
              <a:ext uri="{FF2B5EF4-FFF2-40B4-BE49-F238E27FC236}">
                <a16:creationId xmlns:a16="http://schemas.microsoft.com/office/drawing/2014/main" id="{E118CA28-8204-5EE9-79CC-542930D3F9D8}"/>
              </a:ext>
            </a:extLst>
          </p:cNvPr>
          <p:cNvSpPr>
            <a:spLocks noGrp="1"/>
          </p:cNvSpPr>
          <p:nvPr>
            <p:ph type="pic" sz="quarter" idx="20"/>
          </p:nvPr>
        </p:nvSpPr>
        <p:spPr>
          <a:xfrm>
            <a:off x="609600"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0" name="Picture Placeholder 28">
            <a:extLst>
              <a:ext uri="{FF2B5EF4-FFF2-40B4-BE49-F238E27FC236}">
                <a16:creationId xmlns:a16="http://schemas.microsoft.com/office/drawing/2014/main" id="{967DAEAA-F4AF-1431-F15F-E72D1241260B}"/>
              </a:ext>
            </a:extLst>
          </p:cNvPr>
          <p:cNvSpPr>
            <a:spLocks noGrp="1"/>
          </p:cNvSpPr>
          <p:nvPr>
            <p:ph type="pic" sz="quarter" idx="21"/>
          </p:nvPr>
        </p:nvSpPr>
        <p:spPr>
          <a:xfrm>
            <a:off x="3375576"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1" name="Picture Placeholder 28">
            <a:extLst>
              <a:ext uri="{FF2B5EF4-FFF2-40B4-BE49-F238E27FC236}">
                <a16:creationId xmlns:a16="http://schemas.microsoft.com/office/drawing/2014/main" id="{A9BE0163-9A12-DD6C-3FD9-0383B3F42D75}"/>
              </a:ext>
            </a:extLst>
          </p:cNvPr>
          <p:cNvSpPr>
            <a:spLocks noGrp="1"/>
          </p:cNvSpPr>
          <p:nvPr>
            <p:ph type="pic" sz="quarter" idx="22"/>
          </p:nvPr>
        </p:nvSpPr>
        <p:spPr>
          <a:xfrm>
            <a:off x="6118745"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sp>
        <p:nvSpPr>
          <p:cNvPr id="32" name="Picture Placeholder 28">
            <a:extLst>
              <a:ext uri="{FF2B5EF4-FFF2-40B4-BE49-F238E27FC236}">
                <a16:creationId xmlns:a16="http://schemas.microsoft.com/office/drawing/2014/main" id="{D43C7A30-28D6-4545-98B7-750480AECE61}"/>
              </a:ext>
            </a:extLst>
          </p:cNvPr>
          <p:cNvSpPr>
            <a:spLocks noGrp="1"/>
          </p:cNvSpPr>
          <p:nvPr>
            <p:ph type="pic" sz="quarter" idx="23"/>
          </p:nvPr>
        </p:nvSpPr>
        <p:spPr>
          <a:xfrm>
            <a:off x="8861914" y="2606049"/>
            <a:ext cx="2640013" cy="1716998"/>
          </a:xfrm>
          <a:solidFill>
            <a:schemeClr val="bg1">
              <a:lumMod val="75000"/>
            </a:schemeClr>
          </a:solidFill>
        </p:spPr>
        <p:txBody>
          <a:bodyPr>
            <a:normAutofit/>
          </a:bodyPr>
          <a:lstStyle>
            <a:lvl1pPr marL="0" indent="0">
              <a:buNone/>
              <a:defRPr sz="1600"/>
            </a:lvl1pPr>
          </a:lstStyle>
          <a:p>
            <a:r>
              <a:rPr lang="en-US"/>
              <a:t>Click icon to add picture</a:t>
            </a:r>
            <a:endParaRPr lang="en-AU" dirty="0"/>
          </a:p>
        </p:txBody>
      </p:sp>
      <p:pic>
        <p:nvPicPr>
          <p:cNvPr id="5" name="Graphic 4">
            <a:extLst>
              <a:ext uri="{FF2B5EF4-FFF2-40B4-BE49-F238E27FC236}">
                <a16:creationId xmlns:a16="http://schemas.microsoft.com/office/drawing/2014/main" id="{5817B982-E1B6-3E51-E32E-6702611AB7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145" y="594392"/>
            <a:ext cx="457200" cy="457200"/>
          </a:xfrm>
          <a:prstGeom prst="rect">
            <a:avLst/>
          </a:prstGeom>
        </p:spPr>
      </p:pic>
    </p:spTree>
    <p:extLst>
      <p:ext uri="{BB962C8B-B14F-4D97-AF65-F5344CB8AC3E}">
        <p14:creationId xmlns:p14="http://schemas.microsoft.com/office/powerpoint/2010/main" val="243793849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IMAGE - DARK">
    <p:bg>
      <p:bgPr>
        <a:solidFill>
          <a:srgbClr val="14151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783FFA-D054-43BE-E1CD-7256D65315EC}"/>
              </a:ext>
            </a:extLst>
          </p:cNvPr>
          <p:cNvSpPr>
            <a:spLocks noGrp="1"/>
          </p:cNvSpPr>
          <p:nvPr>
            <p:ph type="title" hasCustomPrompt="1"/>
          </p:nvPr>
        </p:nvSpPr>
        <p:spPr>
          <a:xfrm>
            <a:off x="616307" y="365125"/>
            <a:ext cx="6759839" cy="1325563"/>
          </a:xfrm>
        </p:spPr>
        <p:txBody>
          <a:bodyPr>
            <a:normAutofit/>
          </a:bodyPr>
          <a:lstStyle>
            <a:lvl1pPr>
              <a:defRPr sz="3800">
                <a:solidFill>
                  <a:schemeClr val="bg1"/>
                </a:solidFill>
              </a:defRPr>
            </a:lvl1pPr>
          </a:lstStyle>
          <a:p>
            <a:r>
              <a:rPr lang="en-US" dirty="0"/>
              <a:t>Heading + Image </a:t>
            </a:r>
            <a:endParaRPr lang="en-AU" dirty="0"/>
          </a:p>
        </p:txBody>
      </p:sp>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7623177" y="0"/>
            <a:ext cx="4572000" cy="685800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3" name="Text Placeholder 12">
            <a:extLst>
              <a:ext uri="{FF2B5EF4-FFF2-40B4-BE49-F238E27FC236}">
                <a16:creationId xmlns:a16="http://schemas.microsoft.com/office/drawing/2014/main" id="{66E6C9A3-80C8-FB64-C392-71EAEFE3E916}"/>
              </a:ext>
            </a:extLst>
          </p:cNvPr>
          <p:cNvSpPr>
            <a:spLocks noGrp="1"/>
          </p:cNvSpPr>
          <p:nvPr>
            <p:ph type="body" sz="quarter" idx="11"/>
          </p:nvPr>
        </p:nvSpPr>
        <p:spPr>
          <a:xfrm>
            <a:off x="615950" y="1893888"/>
            <a:ext cx="5571489" cy="4278312"/>
          </a:xfrm>
        </p:spPr>
        <p:txBody>
          <a:bodyPr>
            <a:normAutofit/>
          </a:bodyPr>
          <a:lstStyle>
            <a:lvl1pPr marL="0" indent="0">
              <a:buNone/>
              <a:defRPr sz="16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3219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 IMAGE - GREEN">
    <p:bg>
      <p:bgPr>
        <a:solidFill>
          <a:srgbClr val="627244"/>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783FFA-D054-43BE-E1CD-7256D65315EC}"/>
              </a:ext>
            </a:extLst>
          </p:cNvPr>
          <p:cNvSpPr>
            <a:spLocks noGrp="1"/>
          </p:cNvSpPr>
          <p:nvPr>
            <p:ph type="title" hasCustomPrompt="1"/>
          </p:nvPr>
        </p:nvSpPr>
        <p:spPr>
          <a:xfrm>
            <a:off x="616307" y="365125"/>
            <a:ext cx="6759839" cy="1325563"/>
          </a:xfrm>
        </p:spPr>
        <p:txBody>
          <a:bodyPr>
            <a:normAutofit/>
          </a:bodyPr>
          <a:lstStyle>
            <a:lvl1pPr>
              <a:defRPr sz="3800">
                <a:solidFill>
                  <a:schemeClr val="bg1"/>
                </a:solidFill>
              </a:defRPr>
            </a:lvl1pPr>
          </a:lstStyle>
          <a:p>
            <a:r>
              <a:rPr lang="en-US" dirty="0"/>
              <a:t>Heading + Image </a:t>
            </a:r>
            <a:endParaRPr lang="en-AU" dirty="0"/>
          </a:p>
        </p:txBody>
      </p:sp>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7623177" y="0"/>
            <a:ext cx="4572000" cy="685800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3" name="Text Placeholder 12">
            <a:extLst>
              <a:ext uri="{FF2B5EF4-FFF2-40B4-BE49-F238E27FC236}">
                <a16:creationId xmlns:a16="http://schemas.microsoft.com/office/drawing/2014/main" id="{66E6C9A3-80C8-FB64-C392-71EAEFE3E916}"/>
              </a:ext>
            </a:extLst>
          </p:cNvPr>
          <p:cNvSpPr>
            <a:spLocks noGrp="1"/>
          </p:cNvSpPr>
          <p:nvPr>
            <p:ph type="body" sz="quarter" idx="11"/>
          </p:nvPr>
        </p:nvSpPr>
        <p:spPr>
          <a:xfrm>
            <a:off x="615950" y="1893888"/>
            <a:ext cx="5571489" cy="4278312"/>
          </a:xfrm>
        </p:spPr>
        <p:txBody>
          <a:bodyPr>
            <a:normAutofit/>
          </a:bodyPr>
          <a:lstStyle>
            <a:lvl1pPr marL="0" indent="0">
              <a:buNone/>
              <a:defRPr sz="16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58525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 IMAGE - LIGHT">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783FFA-D054-43BE-E1CD-7256D65315EC}"/>
              </a:ext>
            </a:extLst>
          </p:cNvPr>
          <p:cNvSpPr>
            <a:spLocks noGrp="1"/>
          </p:cNvSpPr>
          <p:nvPr>
            <p:ph type="title" hasCustomPrompt="1"/>
          </p:nvPr>
        </p:nvSpPr>
        <p:spPr>
          <a:xfrm>
            <a:off x="616307" y="365125"/>
            <a:ext cx="6759839" cy="1325563"/>
          </a:xfrm>
        </p:spPr>
        <p:txBody>
          <a:bodyPr>
            <a:normAutofit/>
          </a:bodyPr>
          <a:lstStyle>
            <a:lvl1pPr>
              <a:defRPr sz="3800">
                <a:solidFill>
                  <a:srgbClr val="141516"/>
                </a:solidFill>
              </a:defRPr>
            </a:lvl1pPr>
          </a:lstStyle>
          <a:p>
            <a:r>
              <a:rPr lang="en-US" dirty="0"/>
              <a:t>Heading + Image </a:t>
            </a:r>
            <a:endParaRPr lang="en-AU" dirty="0"/>
          </a:p>
        </p:txBody>
      </p:sp>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7623177" y="0"/>
            <a:ext cx="4572000" cy="685800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3" name="Text Placeholder 12">
            <a:extLst>
              <a:ext uri="{FF2B5EF4-FFF2-40B4-BE49-F238E27FC236}">
                <a16:creationId xmlns:a16="http://schemas.microsoft.com/office/drawing/2014/main" id="{66E6C9A3-80C8-FB64-C392-71EAEFE3E916}"/>
              </a:ext>
            </a:extLst>
          </p:cNvPr>
          <p:cNvSpPr>
            <a:spLocks noGrp="1"/>
          </p:cNvSpPr>
          <p:nvPr>
            <p:ph type="body" sz="quarter" idx="11"/>
          </p:nvPr>
        </p:nvSpPr>
        <p:spPr>
          <a:xfrm>
            <a:off x="615950" y="1893888"/>
            <a:ext cx="5571489" cy="4278312"/>
          </a:xfrm>
        </p:spPr>
        <p:txBody>
          <a:bodyPr>
            <a:normAutofit/>
          </a:bodyPr>
          <a:lstStyle>
            <a:lvl1pPr marL="0" indent="0">
              <a:buNone/>
              <a:defRPr sz="1600" b="0">
                <a:solidFill>
                  <a:srgbClr val="141516"/>
                </a:solidFill>
              </a:defRPr>
            </a:lvl1pPr>
          </a:lstStyle>
          <a:p>
            <a:pPr lvl="0"/>
            <a:r>
              <a:rPr lang="en-US"/>
              <a:t>Click to edit Master text styles</a:t>
            </a:r>
          </a:p>
        </p:txBody>
      </p:sp>
    </p:spTree>
    <p:extLst>
      <p:ext uri="{BB962C8B-B14F-4D97-AF65-F5344CB8AC3E}">
        <p14:creationId xmlns:p14="http://schemas.microsoft.com/office/powerpoint/2010/main" val="97455036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 MULTIPLE IMAGES - DARK">
    <p:bg>
      <p:bgPr>
        <a:solidFill>
          <a:srgbClr val="141516"/>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6249435" y="-1"/>
            <a:ext cx="3016515"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Picture Placeholder 10">
            <a:extLst>
              <a:ext uri="{FF2B5EF4-FFF2-40B4-BE49-F238E27FC236}">
                <a16:creationId xmlns:a16="http://schemas.microsoft.com/office/drawing/2014/main" id="{A09C02D8-B60C-B01F-11E0-2416A436AE8B}"/>
              </a:ext>
            </a:extLst>
          </p:cNvPr>
          <p:cNvSpPr>
            <a:spLocks noGrp="1"/>
          </p:cNvSpPr>
          <p:nvPr>
            <p:ph type="pic" sz="quarter" idx="12"/>
          </p:nvPr>
        </p:nvSpPr>
        <p:spPr>
          <a:xfrm>
            <a:off x="9387804" y="-2400"/>
            <a:ext cx="2804196" cy="251460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8" name="Picture Placeholder 10">
            <a:extLst>
              <a:ext uri="{FF2B5EF4-FFF2-40B4-BE49-F238E27FC236}">
                <a16:creationId xmlns:a16="http://schemas.microsoft.com/office/drawing/2014/main" id="{19842AE4-1287-D24E-8F29-959A639E2A67}"/>
              </a:ext>
            </a:extLst>
          </p:cNvPr>
          <p:cNvSpPr>
            <a:spLocks noGrp="1"/>
          </p:cNvSpPr>
          <p:nvPr>
            <p:ph type="pic" sz="quarter" idx="13"/>
          </p:nvPr>
        </p:nvSpPr>
        <p:spPr>
          <a:xfrm>
            <a:off x="6249435" y="3450719"/>
            <a:ext cx="3016514" cy="340728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9" name="Picture Placeholder 10">
            <a:extLst>
              <a:ext uri="{FF2B5EF4-FFF2-40B4-BE49-F238E27FC236}">
                <a16:creationId xmlns:a16="http://schemas.microsoft.com/office/drawing/2014/main" id="{15BA2B48-BB00-BC2E-E1D4-AF3D9B049AD5}"/>
              </a:ext>
            </a:extLst>
          </p:cNvPr>
          <p:cNvSpPr>
            <a:spLocks noGrp="1"/>
          </p:cNvSpPr>
          <p:nvPr>
            <p:ph type="pic" sz="quarter" idx="14"/>
          </p:nvPr>
        </p:nvSpPr>
        <p:spPr>
          <a:xfrm>
            <a:off x="9387804" y="2606048"/>
            <a:ext cx="2804196" cy="425195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6" name="Title 5">
            <a:extLst>
              <a:ext uri="{FF2B5EF4-FFF2-40B4-BE49-F238E27FC236}">
                <a16:creationId xmlns:a16="http://schemas.microsoft.com/office/drawing/2014/main" id="{DA783FFA-D054-43BE-E1CD-7256D65315EC}"/>
              </a:ext>
            </a:extLst>
          </p:cNvPr>
          <p:cNvSpPr>
            <a:spLocks noGrp="1"/>
          </p:cNvSpPr>
          <p:nvPr>
            <p:ph type="title" hasCustomPrompt="1"/>
          </p:nvPr>
        </p:nvSpPr>
        <p:spPr>
          <a:xfrm>
            <a:off x="616308" y="365125"/>
            <a:ext cx="5022498" cy="1325563"/>
          </a:xfrm>
        </p:spPr>
        <p:txBody>
          <a:bodyPr>
            <a:normAutofit/>
          </a:bodyPr>
          <a:lstStyle>
            <a:lvl1pPr>
              <a:defRPr sz="3800">
                <a:solidFill>
                  <a:schemeClr val="bg1"/>
                </a:solidFill>
              </a:defRPr>
            </a:lvl1pPr>
          </a:lstStyle>
          <a:p>
            <a:r>
              <a:rPr lang="en-US" dirty="0"/>
              <a:t>Heading + Multiple </a:t>
            </a:r>
            <a:br>
              <a:rPr lang="en-US" dirty="0"/>
            </a:br>
            <a:r>
              <a:rPr lang="en-US" dirty="0"/>
              <a:t>Images</a:t>
            </a:r>
            <a:endParaRPr lang="en-AU" dirty="0"/>
          </a:p>
        </p:txBody>
      </p:sp>
      <p:sp>
        <p:nvSpPr>
          <p:cNvPr id="13" name="Text Placeholder 12">
            <a:extLst>
              <a:ext uri="{FF2B5EF4-FFF2-40B4-BE49-F238E27FC236}">
                <a16:creationId xmlns:a16="http://schemas.microsoft.com/office/drawing/2014/main" id="{66E6C9A3-80C8-FB64-C392-71EAEFE3E916}"/>
              </a:ext>
            </a:extLst>
          </p:cNvPr>
          <p:cNvSpPr>
            <a:spLocks noGrp="1"/>
          </p:cNvSpPr>
          <p:nvPr>
            <p:ph type="body" sz="quarter" idx="11"/>
          </p:nvPr>
        </p:nvSpPr>
        <p:spPr>
          <a:xfrm>
            <a:off x="615950" y="1893888"/>
            <a:ext cx="5022855" cy="4278312"/>
          </a:xfrm>
        </p:spPr>
        <p:txBody>
          <a:bodyPr>
            <a:normAutofit/>
          </a:bodyPr>
          <a:lstStyle>
            <a:lvl1pPr marL="0" indent="0">
              <a:buNone/>
              <a:defRPr sz="16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23746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ONTENT + MULTIPLE IMAGES - GREEN">
    <p:bg>
      <p:bgPr>
        <a:solidFill>
          <a:srgbClr val="62724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6249435" y="-1"/>
            <a:ext cx="3016515"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Picture Placeholder 10">
            <a:extLst>
              <a:ext uri="{FF2B5EF4-FFF2-40B4-BE49-F238E27FC236}">
                <a16:creationId xmlns:a16="http://schemas.microsoft.com/office/drawing/2014/main" id="{A09C02D8-B60C-B01F-11E0-2416A436AE8B}"/>
              </a:ext>
            </a:extLst>
          </p:cNvPr>
          <p:cNvSpPr>
            <a:spLocks noGrp="1"/>
          </p:cNvSpPr>
          <p:nvPr>
            <p:ph type="pic" sz="quarter" idx="12"/>
          </p:nvPr>
        </p:nvSpPr>
        <p:spPr>
          <a:xfrm>
            <a:off x="9387804" y="-2400"/>
            <a:ext cx="2804196" cy="251460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8" name="Picture Placeholder 10">
            <a:extLst>
              <a:ext uri="{FF2B5EF4-FFF2-40B4-BE49-F238E27FC236}">
                <a16:creationId xmlns:a16="http://schemas.microsoft.com/office/drawing/2014/main" id="{19842AE4-1287-D24E-8F29-959A639E2A67}"/>
              </a:ext>
            </a:extLst>
          </p:cNvPr>
          <p:cNvSpPr>
            <a:spLocks noGrp="1"/>
          </p:cNvSpPr>
          <p:nvPr>
            <p:ph type="pic" sz="quarter" idx="13"/>
          </p:nvPr>
        </p:nvSpPr>
        <p:spPr>
          <a:xfrm>
            <a:off x="6249435" y="3450719"/>
            <a:ext cx="3016514" cy="340728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9" name="Picture Placeholder 10">
            <a:extLst>
              <a:ext uri="{FF2B5EF4-FFF2-40B4-BE49-F238E27FC236}">
                <a16:creationId xmlns:a16="http://schemas.microsoft.com/office/drawing/2014/main" id="{15BA2B48-BB00-BC2E-E1D4-AF3D9B049AD5}"/>
              </a:ext>
            </a:extLst>
          </p:cNvPr>
          <p:cNvSpPr>
            <a:spLocks noGrp="1"/>
          </p:cNvSpPr>
          <p:nvPr>
            <p:ph type="pic" sz="quarter" idx="14"/>
          </p:nvPr>
        </p:nvSpPr>
        <p:spPr>
          <a:xfrm>
            <a:off x="9387804" y="2606048"/>
            <a:ext cx="2804196" cy="425195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6" name="Title 5">
            <a:extLst>
              <a:ext uri="{FF2B5EF4-FFF2-40B4-BE49-F238E27FC236}">
                <a16:creationId xmlns:a16="http://schemas.microsoft.com/office/drawing/2014/main" id="{DA783FFA-D054-43BE-E1CD-7256D65315EC}"/>
              </a:ext>
            </a:extLst>
          </p:cNvPr>
          <p:cNvSpPr>
            <a:spLocks noGrp="1"/>
          </p:cNvSpPr>
          <p:nvPr>
            <p:ph type="title" hasCustomPrompt="1"/>
          </p:nvPr>
        </p:nvSpPr>
        <p:spPr>
          <a:xfrm>
            <a:off x="616308" y="365125"/>
            <a:ext cx="5022498" cy="1325563"/>
          </a:xfrm>
        </p:spPr>
        <p:txBody>
          <a:bodyPr>
            <a:normAutofit/>
          </a:bodyPr>
          <a:lstStyle>
            <a:lvl1pPr>
              <a:defRPr sz="3800">
                <a:solidFill>
                  <a:schemeClr val="bg1"/>
                </a:solidFill>
              </a:defRPr>
            </a:lvl1pPr>
          </a:lstStyle>
          <a:p>
            <a:r>
              <a:rPr lang="en-US" dirty="0"/>
              <a:t>Heading + Multiple </a:t>
            </a:r>
            <a:br>
              <a:rPr lang="en-US" dirty="0"/>
            </a:br>
            <a:r>
              <a:rPr lang="en-US" dirty="0"/>
              <a:t>Images</a:t>
            </a:r>
            <a:endParaRPr lang="en-AU" dirty="0"/>
          </a:p>
        </p:txBody>
      </p:sp>
      <p:sp>
        <p:nvSpPr>
          <p:cNvPr id="13" name="Text Placeholder 12">
            <a:extLst>
              <a:ext uri="{FF2B5EF4-FFF2-40B4-BE49-F238E27FC236}">
                <a16:creationId xmlns:a16="http://schemas.microsoft.com/office/drawing/2014/main" id="{66E6C9A3-80C8-FB64-C392-71EAEFE3E916}"/>
              </a:ext>
            </a:extLst>
          </p:cNvPr>
          <p:cNvSpPr>
            <a:spLocks noGrp="1"/>
          </p:cNvSpPr>
          <p:nvPr>
            <p:ph type="body" sz="quarter" idx="11"/>
          </p:nvPr>
        </p:nvSpPr>
        <p:spPr>
          <a:xfrm>
            <a:off x="615950" y="1893888"/>
            <a:ext cx="5022855" cy="4278312"/>
          </a:xfrm>
        </p:spPr>
        <p:txBody>
          <a:bodyPr>
            <a:normAutofit/>
          </a:bodyPr>
          <a:lstStyle>
            <a:lvl1pPr marL="0" indent="0">
              <a:buNone/>
              <a:defRPr sz="16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55880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 MULTIPLE IMAGES - LIGHT">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6249435" y="-1"/>
            <a:ext cx="3016515"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Picture Placeholder 10">
            <a:extLst>
              <a:ext uri="{FF2B5EF4-FFF2-40B4-BE49-F238E27FC236}">
                <a16:creationId xmlns:a16="http://schemas.microsoft.com/office/drawing/2014/main" id="{A09C02D8-B60C-B01F-11E0-2416A436AE8B}"/>
              </a:ext>
            </a:extLst>
          </p:cNvPr>
          <p:cNvSpPr>
            <a:spLocks noGrp="1"/>
          </p:cNvSpPr>
          <p:nvPr>
            <p:ph type="pic" sz="quarter" idx="12"/>
          </p:nvPr>
        </p:nvSpPr>
        <p:spPr>
          <a:xfrm>
            <a:off x="9387804" y="-2400"/>
            <a:ext cx="2804196" cy="251460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8" name="Picture Placeholder 10">
            <a:extLst>
              <a:ext uri="{FF2B5EF4-FFF2-40B4-BE49-F238E27FC236}">
                <a16:creationId xmlns:a16="http://schemas.microsoft.com/office/drawing/2014/main" id="{19842AE4-1287-D24E-8F29-959A639E2A67}"/>
              </a:ext>
            </a:extLst>
          </p:cNvPr>
          <p:cNvSpPr>
            <a:spLocks noGrp="1"/>
          </p:cNvSpPr>
          <p:nvPr>
            <p:ph type="pic" sz="quarter" idx="13"/>
          </p:nvPr>
        </p:nvSpPr>
        <p:spPr>
          <a:xfrm>
            <a:off x="6249435" y="3450719"/>
            <a:ext cx="3016514" cy="340728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9" name="Picture Placeholder 10">
            <a:extLst>
              <a:ext uri="{FF2B5EF4-FFF2-40B4-BE49-F238E27FC236}">
                <a16:creationId xmlns:a16="http://schemas.microsoft.com/office/drawing/2014/main" id="{15BA2B48-BB00-BC2E-E1D4-AF3D9B049AD5}"/>
              </a:ext>
            </a:extLst>
          </p:cNvPr>
          <p:cNvSpPr>
            <a:spLocks noGrp="1"/>
          </p:cNvSpPr>
          <p:nvPr>
            <p:ph type="pic" sz="quarter" idx="14"/>
          </p:nvPr>
        </p:nvSpPr>
        <p:spPr>
          <a:xfrm>
            <a:off x="9387804" y="2606048"/>
            <a:ext cx="2804196" cy="425195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6" name="Title 5">
            <a:extLst>
              <a:ext uri="{FF2B5EF4-FFF2-40B4-BE49-F238E27FC236}">
                <a16:creationId xmlns:a16="http://schemas.microsoft.com/office/drawing/2014/main" id="{DA783FFA-D054-43BE-E1CD-7256D65315EC}"/>
              </a:ext>
            </a:extLst>
          </p:cNvPr>
          <p:cNvSpPr>
            <a:spLocks noGrp="1"/>
          </p:cNvSpPr>
          <p:nvPr>
            <p:ph type="title" hasCustomPrompt="1"/>
          </p:nvPr>
        </p:nvSpPr>
        <p:spPr>
          <a:xfrm>
            <a:off x="616308" y="365125"/>
            <a:ext cx="5022498" cy="1325563"/>
          </a:xfrm>
        </p:spPr>
        <p:txBody>
          <a:bodyPr>
            <a:normAutofit/>
          </a:bodyPr>
          <a:lstStyle>
            <a:lvl1pPr>
              <a:defRPr sz="3800">
                <a:solidFill>
                  <a:srgbClr val="141516"/>
                </a:solidFill>
              </a:defRPr>
            </a:lvl1pPr>
          </a:lstStyle>
          <a:p>
            <a:r>
              <a:rPr lang="en-US" dirty="0"/>
              <a:t>Heading + Multiple </a:t>
            </a:r>
            <a:br>
              <a:rPr lang="en-US" dirty="0"/>
            </a:br>
            <a:r>
              <a:rPr lang="en-US" dirty="0"/>
              <a:t>Images</a:t>
            </a:r>
            <a:endParaRPr lang="en-AU" dirty="0"/>
          </a:p>
        </p:txBody>
      </p:sp>
      <p:sp>
        <p:nvSpPr>
          <p:cNvPr id="13" name="Text Placeholder 12">
            <a:extLst>
              <a:ext uri="{FF2B5EF4-FFF2-40B4-BE49-F238E27FC236}">
                <a16:creationId xmlns:a16="http://schemas.microsoft.com/office/drawing/2014/main" id="{66E6C9A3-80C8-FB64-C392-71EAEFE3E916}"/>
              </a:ext>
            </a:extLst>
          </p:cNvPr>
          <p:cNvSpPr>
            <a:spLocks noGrp="1"/>
          </p:cNvSpPr>
          <p:nvPr>
            <p:ph type="body" sz="quarter" idx="11"/>
          </p:nvPr>
        </p:nvSpPr>
        <p:spPr>
          <a:xfrm>
            <a:off x="615950" y="1893888"/>
            <a:ext cx="5022855" cy="4278312"/>
          </a:xfrm>
        </p:spPr>
        <p:txBody>
          <a:bodyPr>
            <a:normAutofit/>
          </a:bodyPr>
          <a:lstStyle>
            <a:lvl1pPr marL="0" indent="0">
              <a:buNone/>
              <a:defRPr sz="1600" b="0">
                <a:solidFill>
                  <a:srgbClr val="141516"/>
                </a:solidFill>
              </a:defRPr>
            </a:lvl1pPr>
          </a:lstStyle>
          <a:p>
            <a:pPr lvl="0"/>
            <a:r>
              <a:rPr lang="en-US"/>
              <a:t>Click to edit Master text styles</a:t>
            </a:r>
          </a:p>
        </p:txBody>
      </p:sp>
    </p:spTree>
    <p:extLst>
      <p:ext uri="{BB962C8B-B14F-4D97-AF65-F5344CB8AC3E}">
        <p14:creationId xmlns:p14="http://schemas.microsoft.com/office/powerpoint/2010/main" val="355055347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GRID - DARK">
    <p:bg>
      <p:bgPr>
        <a:solidFill>
          <a:srgbClr val="141516"/>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11233" y="-2401"/>
            <a:ext cx="6107233" cy="342899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Picture Placeholder 10">
            <a:extLst>
              <a:ext uri="{FF2B5EF4-FFF2-40B4-BE49-F238E27FC236}">
                <a16:creationId xmlns:a16="http://schemas.microsoft.com/office/drawing/2014/main" id="{A09C02D8-B60C-B01F-11E0-2416A436AE8B}"/>
              </a:ext>
            </a:extLst>
          </p:cNvPr>
          <p:cNvSpPr>
            <a:spLocks noGrp="1"/>
          </p:cNvSpPr>
          <p:nvPr>
            <p:ph type="pic" sz="quarter" idx="12"/>
          </p:nvPr>
        </p:nvSpPr>
        <p:spPr>
          <a:xfrm>
            <a:off x="9394584" y="9626"/>
            <a:ext cx="2804196" cy="251460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8" name="Picture Placeholder 10">
            <a:extLst>
              <a:ext uri="{FF2B5EF4-FFF2-40B4-BE49-F238E27FC236}">
                <a16:creationId xmlns:a16="http://schemas.microsoft.com/office/drawing/2014/main" id="{19842AE4-1287-D24E-8F29-959A639E2A67}"/>
              </a:ext>
            </a:extLst>
          </p:cNvPr>
          <p:cNvSpPr>
            <a:spLocks noGrp="1"/>
          </p:cNvSpPr>
          <p:nvPr>
            <p:ph type="pic" sz="quarter" idx="13"/>
          </p:nvPr>
        </p:nvSpPr>
        <p:spPr>
          <a:xfrm>
            <a:off x="0" y="3520438"/>
            <a:ext cx="2982836"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9" name="Picture Placeholder 10">
            <a:extLst>
              <a:ext uri="{FF2B5EF4-FFF2-40B4-BE49-F238E27FC236}">
                <a16:creationId xmlns:a16="http://schemas.microsoft.com/office/drawing/2014/main" id="{15BA2B48-BB00-BC2E-E1D4-AF3D9B049AD5}"/>
              </a:ext>
            </a:extLst>
          </p:cNvPr>
          <p:cNvSpPr>
            <a:spLocks noGrp="1"/>
          </p:cNvSpPr>
          <p:nvPr>
            <p:ph type="pic" sz="quarter" idx="14"/>
          </p:nvPr>
        </p:nvSpPr>
        <p:spPr>
          <a:xfrm>
            <a:off x="6193695" y="9626"/>
            <a:ext cx="3103194" cy="685799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4" name="Picture Placeholder 10">
            <a:extLst>
              <a:ext uri="{FF2B5EF4-FFF2-40B4-BE49-F238E27FC236}">
                <a16:creationId xmlns:a16="http://schemas.microsoft.com/office/drawing/2014/main" id="{465C0791-DE9F-ECE5-58EC-D560B9403FC5}"/>
              </a:ext>
            </a:extLst>
          </p:cNvPr>
          <p:cNvSpPr>
            <a:spLocks noGrp="1"/>
          </p:cNvSpPr>
          <p:nvPr>
            <p:ph type="pic" sz="quarter" idx="15"/>
          </p:nvPr>
        </p:nvSpPr>
        <p:spPr>
          <a:xfrm>
            <a:off x="3073750" y="3508707"/>
            <a:ext cx="3023297"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5" name="Picture Placeholder 10">
            <a:extLst>
              <a:ext uri="{FF2B5EF4-FFF2-40B4-BE49-F238E27FC236}">
                <a16:creationId xmlns:a16="http://schemas.microsoft.com/office/drawing/2014/main" id="{561B23B7-A230-1E16-3988-735BAEBF2F8B}"/>
              </a:ext>
            </a:extLst>
          </p:cNvPr>
          <p:cNvSpPr>
            <a:spLocks noGrp="1"/>
          </p:cNvSpPr>
          <p:nvPr>
            <p:ph type="pic" sz="quarter" idx="16"/>
          </p:nvPr>
        </p:nvSpPr>
        <p:spPr>
          <a:xfrm>
            <a:off x="9394584" y="2606048"/>
            <a:ext cx="2804196" cy="4261577"/>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Tree>
    <p:extLst>
      <p:ext uri="{BB962C8B-B14F-4D97-AF65-F5344CB8AC3E}">
        <p14:creationId xmlns:p14="http://schemas.microsoft.com/office/powerpoint/2010/main" val="134367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SLIDE WITH HEADING - GREEN">
    <p:bg>
      <p:bgPr>
        <a:solidFill>
          <a:srgbClr val="627244"/>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6F95DE57-E316-6321-1854-98A2FD578FEA}"/>
              </a:ext>
            </a:extLst>
          </p:cNvPr>
          <p:cNvSpPr>
            <a:spLocks noGrp="1"/>
          </p:cNvSpPr>
          <p:nvPr>
            <p:ph type="pic" sz="quarter" idx="13"/>
          </p:nvPr>
        </p:nvSpPr>
        <p:spPr>
          <a:xfrm>
            <a:off x="7623177" y="0"/>
            <a:ext cx="4572000" cy="685800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Title 2">
            <a:extLst>
              <a:ext uri="{FF2B5EF4-FFF2-40B4-BE49-F238E27FC236}">
                <a16:creationId xmlns:a16="http://schemas.microsoft.com/office/drawing/2014/main" id="{33ABF1EC-5F6B-BCB1-BAEF-AA6E7752787A}"/>
              </a:ext>
            </a:extLst>
          </p:cNvPr>
          <p:cNvSpPr>
            <a:spLocks noGrp="1"/>
          </p:cNvSpPr>
          <p:nvPr>
            <p:ph type="title" hasCustomPrompt="1"/>
          </p:nvPr>
        </p:nvSpPr>
        <p:spPr>
          <a:xfrm>
            <a:off x="701099" y="777269"/>
            <a:ext cx="4297633" cy="2743170"/>
          </a:xfrm>
        </p:spPr>
        <p:txBody>
          <a:bodyPr anchor="t"/>
          <a:lstStyle>
            <a:lvl1pPr algn="l">
              <a:defRPr>
                <a:solidFill>
                  <a:schemeClr val="bg1"/>
                </a:solidFill>
              </a:defRPr>
            </a:lvl1pPr>
          </a:lstStyle>
          <a:p>
            <a:pPr marL="0" indent="0">
              <a:buNone/>
            </a:pPr>
            <a:r>
              <a:rPr lang="en-US" dirty="0"/>
              <a:t>Opening Slide with Image</a:t>
            </a:r>
            <a:endParaRPr lang="en-AU" dirty="0"/>
          </a:p>
        </p:txBody>
      </p:sp>
      <p:pic>
        <p:nvPicPr>
          <p:cNvPr id="8" name="Graphic 7">
            <a:extLst>
              <a:ext uri="{FF2B5EF4-FFF2-40B4-BE49-F238E27FC236}">
                <a16:creationId xmlns:a16="http://schemas.microsoft.com/office/drawing/2014/main" id="{C33E9374-D3F7-4BB9-8967-45DED85729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1100" y="5349219"/>
            <a:ext cx="788661" cy="836171"/>
          </a:xfrm>
          <a:prstGeom prst="rect">
            <a:avLst/>
          </a:prstGeom>
        </p:spPr>
      </p:pic>
    </p:spTree>
    <p:extLst>
      <p:ext uri="{BB962C8B-B14F-4D97-AF65-F5344CB8AC3E}">
        <p14:creationId xmlns:p14="http://schemas.microsoft.com/office/powerpoint/2010/main" val="512025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GRID - GREEN">
    <p:bg>
      <p:bgPr>
        <a:solidFill>
          <a:srgbClr val="62724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11233" y="-2401"/>
            <a:ext cx="6107233" cy="342899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Picture Placeholder 10">
            <a:extLst>
              <a:ext uri="{FF2B5EF4-FFF2-40B4-BE49-F238E27FC236}">
                <a16:creationId xmlns:a16="http://schemas.microsoft.com/office/drawing/2014/main" id="{A09C02D8-B60C-B01F-11E0-2416A436AE8B}"/>
              </a:ext>
            </a:extLst>
          </p:cNvPr>
          <p:cNvSpPr>
            <a:spLocks noGrp="1"/>
          </p:cNvSpPr>
          <p:nvPr>
            <p:ph type="pic" sz="quarter" idx="12"/>
          </p:nvPr>
        </p:nvSpPr>
        <p:spPr>
          <a:xfrm>
            <a:off x="9394584" y="9626"/>
            <a:ext cx="2804196" cy="251460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8" name="Picture Placeholder 10">
            <a:extLst>
              <a:ext uri="{FF2B5EF4-FFF2-40B4-BE49-F238E27FC236}">
                <a16:creationId xmlns:a16="http://schemas.microsoft.com/office/drawing/2014/main" id="{19842AE4-1287-D24E-8F29-959A639E2A67}"/>
              </a:ext>
            </a:extLst>
          </p:cNvPr>
          <p:cNvSpPr>
            <a:spLocks noGrp="1"/>
          </p:cNvSpPr>
          <p:nvPr>
            <p:ph type="pic" sz="quarter" idx="13"/>
          </p:nvPr>
        </p:nvSpPr>
        <p:spPr>
          <a:xfrm>
            <a:off x="0" y="3520438"/>
            <a:ext cx="2982836"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9" name="Picture Placeholder 10">
            <a:extLst>
              <a:ext uri="{FF2B5EF4-FFF2-40B4-BE49-F238E27FC236}">
                <a16:creationId xmlns:a16="http://schemas.microsoft.com/office/drawing/2014/main" id="{15BA2B48-BB00-BC2E-E1D4-AF3D9B049AD5}"/>
              </a:ext>
            </a:extLst>
          </p:cNvPr>
          <p:cNvSpPr>
            <a:spLocks noGrp="1"/>
          </p:cNvSpPr>
          <p:nvPr>
            <p:ph type="pic" sz="quarter" idx="14"/>
          </p:nvPr>
        </p:nvSpPr>
        <p:spPr>
          <a:xfrm>
            <a:off x="6193695" y="9626"/>
            <a:ext cx="3103194" cy="685799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4" name="Picture Placeholder 10">
            <a:extLst>
              <a:ext uri="{FF2B5EF4-FFF2-40B4-BE49-F238E27FC236}">
                <a16:creationId xmlns:a16="http://schemas.microsoft.com/office/drawing/2014/main" id="{465C0791-DE9F-ECE5-58EC-D560B9403FC5}"/>
              </a:ext>
            </a:extLst>
          </p:cNvPr>
          <p:cNvSpPr>
            <a:spLocks noGrp="1"/>
          </p:cNvSpPr>
          <p:nvPr>
            <p:ph type="pic" sz="quarter" idx="15"/>
          </p:nvPr>
        </p:nvSpPr>
        <p:spPr>
          <a:xfrm>
            <a:off x="3073750" y="3508707"/>
            <a:ext cx="3023297"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5" name="Picture Placeholder 10">
            <a:extLst>
              <a:ext uri="{FF2B5EF4-FFF2-40B4-BE49-F238E27FC236}">
                <a16:creationId xmlns:a16="http://schemas.microsoft.com/office/drawing/2014/main" id="{561B23B7-A230-1E16-3988-735BAEBF2F8B}"/>
              </a:ext>
            </a:extLst>
          </p:cNvPr>
          <p:cNvSpPr>
            <a:spLocks noGrp="1"/>
          </p:cNvSpPr>
          <p:nvPr>
            <p:ph type="pic" sz="quarter" idx="16"/>
          </p:nvPr>
        </p:nvSpPr>
        <p:spPr>
          <a:xfrm>
            <a:off x="9394584" y="2606048"/>
            <a:ext cx="2804196" cy="4261577"/>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Tree>
    <p:extLst>
      <p:ext uri="{BB962C8B-B14F-4D97-AF65-F5344CB8AC3E}">
        <p14:creationId xmlns:p14="http://schemas.microsoft.com/office/powerpoint/2010/main" val="1583928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GRID - WHITE">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AA2F0F-0365-0172-D7F1-E7BB0EEEE928}"/>
              </a:ext>
            </a:extLst>
          </p:cNvPr>
          <p:cNvSpPr>
            <a:spLocks noGrp="1"/>
          </p:cNvSpPr>
          <p:nvPr>
            <p:ph type="pic" sz="quarter" idx="10"/>
          </p:nvPr>
        </p:nvSpPr>
        <p:spPr>
          <a:xfrm>
            <a:off x="-11233" y="-2401"/>
            <a:ext cx="6107233" cy="342899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Picture Placeholder 10">
            <a:extLst>
              <a:ext uri="{FF2B5EF4-FFF2-40B4-BE49-F238E27FC236}">
                <a16:creationId xmlns:a16="http://schemas.microsoft.com/office/drawing/2014/main" id="{A09C02D8-B60C-B01F-11E0-2416A436AE8B}"/>
              </a:ext>
            </a:extLst>
          </p:cNvPr>
          <p:cNvSpPr>
            <a:spLocks noGrp="1"/>
          </p:cNvSpPr>
          <p:nvPr>
            <p:ph type="pic" sz="quarter" idx="12"/>
          </p:nvPr>
        </p:nvSpPr>
        <p:spPr>
          <a:xfrm>
            <a:off x="9394584" y="9626"/>
            <a:ext cx="2804196" cy="251460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8" name="Picture Placeholder 10">
            <a:extLst>
              <a:ext uri="{FF2B5EF4-FFF2-40B4-BE49-F238E27FC236}">
                <a16:creationId xmlns:a16="http://schemas.microsoft.com/office/drawing/2014/main" id="{19842AE4-1287-D24E-8F29-959A639E2A67}"/>
              </a:ext>
            </a:extLst>
          </p:cNvPr>
          <p:cNvSpPr>
            <a:spLocks noGrp="1"/>
          </p:cNvSpPr>
          <p:nvPr>
            <p:ph type="pic" sz="quarter" idx="13"/>
          </p:nvPr>
        </p:nvSpPr>
        <p:spPr>
          <a:xfrm>
            <a:off x="0" y="3520438"/>
            <a:ext cx="2982836"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9" name="Picture Placeholder 10">
            <a:extLst>
              <a:ext uri="{FF2B5EF4-FFF2-40B4-BE49-F238E27FC236}">
                <a16:creationId xmlns:a16="http://schemas.microsoft.com/office/drawing/2014/main" id="{15BA2B48-BB00-BC2E-E1D4-AF3D9B049AD5}"/>
              </a:ext>
            </a:extLst>
          </p:cNvPr>
          <p:cNvSpPr>
            <a:spLocks noGrp="1"/>
          </p:cNvSpPr>
          <p:nvPr>
            <p:ph type="pic" sz="quarter" idx="14"/>
          </p:nvPr>
        </p:nvSpPr>
        <p:spPr>
          <a:xfrm>
            <a:off x="6193695" y="9626"/>
            <a:ext cx="3103194" cy="6857999"/>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4" name="Picture Placeholder 10">
            <a:extLst>
              <a:ext uri="{FF2B5EF4-FFF2-40B4-BE49-F238E27FC236}">
                <a16:creationId xmlns:a16="http://schemas.microsoft.com/office/drawing/2014/main" id="{465C0791-DE9F-ECE5-58EC-D560B9403FC5}"/>
              </a:ext>
            </a:extLst>
          </p:cNvPr>
          <p:cNvSpPr>
            <a:spLocks noGrp="1"/>
          </p:cNvSpPr>
          <p:nvPr>
            <p:ph type="pic" sz="quarter" idx="15"/>
          </p:nvPr>
        </p:nvSpPr>
        <p:spPr>
          <a:xfrm>
            <a:off x="3073750" y="3508707"/>
            <a:ext cx="3023297" cy="3337562"/>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15" name="Picture Placeholder 10">
            <a:extLst>
              <a:ext uri="{FF2B5EF4-FFF2-40B4-BE49-F238E27FC236}">
                <a16:creationId xmlns:a16="http://schemas.microsoft.com/office/drawing/2014/main" id="{561B23B7-A230-1E16-3988-735BAEBF2F8B}"/>
              </a:ext>
            </a:extLst>
          </p:cNvPr>
          <p:cNvSpPr>
            <a:spLocks noGrp="1"/>
          </p:cNvSpPr>
          <p:nvPr>
            <p:ph type="pic" sz="quarter" idx="16"/>
          </p:nvPr>
        </p:nvSpPr>
        <p:spPr>
          <a:xfrm>
            <a:off x="9394584" y="2606048"/>
            <a:ext cx="2804196" cy="4261577"/>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Tree>
    <p:extLst>
      <p:ext uri="{BB962C8B-B14F-4D97-AF65-F5344CB8AC3E}">
        <p14:creationId xmlns:p14="http://schemas.microsoft.com/office/powerpoint/2010/main" val="55320661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ANKYOU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3F2E38-8D98-2605-6FF0-F1B05FCBC4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4578" b="14578"/>
          <a:stretch/>
        </p:blipFill>
        <p:spPr>
          <a:xfrm>
            <a:off x="-60926" y="0"/>
            <a:ext cx="12313852" cy="6858000"/>
          </a:xfrm>
          <a:prstGeom prst="rect">
            <a:avLst/>
          </a:prstGeom>
        </p:spPr>
      </p:pic>
      <p:sp>
        <p:nvSpPr>
          <p:cNvPr id="7" name="TextBox 6">
            <a:extLst>
              <a:ext uri="{FF2B5EF4-FFF2-40B4-BE49-F238E27FC236}">
                <a16:creationId xmlns:a16="http://schemas.microsoft.com/office/drawing/2014/main" id="{83BC011E-EF07-6CFC-4562-F6CAE695AAB3}"/>
              </a:ext>
            </a:extLst>
          </p:cNvPr>
          <p:cNvSpPr txBox="1"/>
          <p:nvPr userDrawn="1"/>
        </p:nvSpPr>
        <p:spPr>
          <a:xfrm>
            <a:off x="1981245" y="3063244"/>
            <a:ext cx="8229510" cy="677108"/>
          </a:xfrm>
          <a:prstGeom prst="rect">
            <a:avLst/>
          </a:prstGeom>
          <a:noFill/>
        </p:spPr>
        <p:txBody>
          <a:bodyPr wrap="square" rtlCol="0">
            <a:spAutoFit/>
          </a:bodyPr>
          <a:lstStyle/>
          <a:p>
            <a:pPr algn="ctr"/>
            <a:r>
              <a:rPr lang="en-US" sz="3800" b="1" i="0" dirty="0">
                <a:solidFill>
                  <a:schemeClr val="bg1"/>
                </a:solidFill>
                <a:effectLst/>
                <a:latin typeface="+mj-lt"/>
              </a:rPr>
              <a:t>Thank You</a:t>
            </a:r>
            <a:endParaRPr lang="en-US" sz="3800" b="1" dirty="0">
              <a:solidFill>
                <a:schemeClr val="bg1"/>
              </a:solidFill>
              <a:latin typeface="+mj-lt"/>
            </a:endParaRPr>
          </a:p>
        </p:txBody>
      </p:sp>
    </p:spTree>
    <p:extLst>
      <p:ext uri="{BB962C8B-B14F-4D97-AF65-F5344CB8AC3E}">
        <p14:creationId xmlns:p14="http://schemas.microsoft.com/office/powerpoint/2010/main" val="682906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p:bg>
      <p:bgPr>
        <a:solidFill>
          <a:srgbClr val="141516"/>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D8BAA07-33E1-943C-699B-227F85B83AC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716103" y="1691659"/>
            <a:ext cx="2759793" cy="2926047"/>
          </a:xfrm>
          <a:prstGeom prst="rect">
            <a:avLst/>
          </a:prstGeom>
        </p:spPr>
      </p:pic>
    </p:spTree>
    <p:extLst>
      <p:ext uri="{BB962C8B-B14F-4D97-AF65-F5344CB8AC3E}">
        <p14:creationId xmlns:p14="http://schemas.microsoft.com/office/powerpoint/2010/main" val="2067156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LOGO - DARK">
    <p:bg>
      <p:bgPr>
        <a:solidFill>
          <a:srgbClr val="141516"/>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2D612FA-C4E9-0428-9131-5F91F732D20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pic>
        <p:nvPicPr>
          <p:cNvPr id="2" name="Graphic 1">
            <a:extLst>
              <a:ext uri="{FF2B5EF4-FFF2-40B4-BE49-F238E27FC236}">
                <a16:creationId xmlns:a16="http://schemas.microsoft.com/office/drawing/2014/main" id="{C0FFF619-F798-7F26-3884-74EA19C3C4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2969266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LOGO - GREEN">
    <p:bg>
      <p:bgPr>
        <a:solidFill>
          <a:srgbClr val="627244"/>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2D612FA-C4E9-0428-9131-5F91F732D20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pic>
        <p:nvPicPr>
          <p:cNvPr id="2" name="Graphic 1">
            <a:extLst>
              <a:ext uri="{FF2B5EF4-FFF2-40B4-BE49-F238E27FC236}">
                <a16:creationId xmlns:a16="http://schemas.microsoft.com/office/drawing/2014/main" id="{A10519E7-C705-51C6-68EB-C78930D29A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545315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LOGO - LIGHT">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85AEA38-BB27-E05C-A347-587FCD1998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403786278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D725-E278-C58E-1861-1BD1329F9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236518-BD62-39EB-A836-6521CA8CE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5AF4A9-402A-B6D4-784F-DEFFB1E0CC1B}"/>
              </a:ext>
            </a:extLst>
          </p:cNvPr>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a:extLst>
              <a:ext uri="{FF2B5EF4-FFF2-40B4-BE49-F238E27FC236}">
                <a16:creationId xmlns:a16="http://schemas.microsoft.com/office/drawing/2014/main" id="{21F65A20-F407-19CF-0DD6-209C5899E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08550-4DD7-EECC-C79C-F44683ADAA7A}"/>
              </a:ext>
            </a:extLst>
          </p:cNvPr>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720806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064"/>
            <a:ext cx="9614859" cy="1083681"/>
          </a:xfrm>
        </p:spPr>
        <p:txBody>
          <a:bodyPr/>
          <a:lstStyle>
            <a:lvl1pPr algn="l">
              <a:defRPr>
                <a:solidFill>
                  <a:schemeClr val="bg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729618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cxnSp>
        <p:nvCxnSpPr>
          <p:cNvPr id="23" name="Google Shape;23;p4"/>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24" name="Google Shape;24;p4"/>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4277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SLIDE WITH HEADING - LIGHT">
    <p:bg>
      <p:bgRef idx="1001">
        <a:schemeClr val="bg1"/>
      </p:bgRef>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6F95DE57-E316-6321-1854-98A2FD578FEA}"/>
              </a:ext>
            </a:extLst>
          </p:cNvPr>
          <p:cNvSpPr>
            <a:spLocks noGrp="1"/>
          </p:cNvSpPr>
          <p:nvPr>
            <p:ph type="pic" sz="quarter" idx="13"/>
          </p:nvPr>
        </p:nvSpPr>
        <p:spPr>
          <a:xfrm>
            <a:off x="7623177" y="0"/>
            <a:ext cx="4572000" cy="6858000"/>
          </a:xfrm>
          <a:solidFill>
            <a:schemeClr val="bg1">
              <a:lumMod val="75000"/>
            </a:schemeClr>
          </a:solidFill>
        </p:spPr>
        <p:txBody>
          <a:bodyPr>
            <a:normAutofit/>
          </a:bodyPr>
          <a:lstStyle>
            <a:lvl1pPr marL="0" indent="0">
              <a:buNone/>
              <a:defRPr sz="2800"/>
            </a:lvl1pPr>
          </a:lstStyle>
          <a:p>
            <a:r>
              <a:rPr lang="en-US"/>
              <a:t>Click icon to add picture</a:t>
            </a:r>
            <a:endParaRPr lang="en-AU" dirty="0"/>
          </a:p>
        </p:txBody>
      </p:sp>
      <p:sp>
        <p:nvSpPr>
          <p:cNvPr id="7" name="Title 2">
            <a:extLst>
              <a:ext uri="{FF2B5EF4-FFF2-40B4-BE49-F238E27FC236}">
                <a16:creationId xmlns:a16="http://schemas.microsoft.com/office/drawing/2014/main" id="{33ABF1EC-5F6B-BCB1-BAEF-AA6E7752787A}"/>
              </a:ext>
            </a:extLst>
          </p:cNvPr>
          <p:cNvSpPr>
            <a:spLocks noGrp="1"/>
          </p:cNvSpPr>
          <p:nvPr>
            <p:ph type="title" hasCustomPrompt="1"/>
          </p:nvPr>
        </p:nvSpPr>
        <p:spPr>
          <a:xfrm>
            <a:off x="701099" y="777269"/>
            <a:ext cx="4297633" cy="2743170"/>
          </a:xfrm>
        </p:spPr>
        <p:txBody>
          <a:bodyPr anchor="t"/>
          <a:lstStyle>
            <a:lvl1pPr algn="l">
              <a:defRPr>
                <a:solidFill>
                  <a:schemeClr val="tx1"/>
                </a:solidFill>
              </a:defRPr>
            </a:lvl1pPr>
          </a:lstStyle>
          <a:p>
            <a:pPr marL="0" indent="0">
              <a:buNone/>
            </a:pPr>
            <a:r>
              <a:rPr lang="en-US" dirty="0"/>
              <a:t>Opening Slide with Image</a:t>
            </a:r>
            <a:endParaRPr lang="en-AU" dirty="0"/>
          </a:p>
        </p:txBody>
      </p:sp>
      <p:pic>
        <p:nvPicPr>
          <p:cNvPr id="10" name="Graphic 9">
            <a:extLst>
              <a:ext uri="{FF2B5EF4-FFF2-40B4-BE49-F238E27FC236}">
                <a16:creationId xmlns:a16="http://schemas.microsoft.com/office/drawing/2014/main" id="{3A3363C3-695B-AA3B-021D-00D0C83334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1099" y="5350879"/>
            <a:ext cx="788661" cy="836171"/>
          </a:xfrm>
          <a:prstGeom prst="rect">
            <a:avLst/>
          </a:prstGeom>
        </p:spPr>
      </p:pic>
    </p:spTree>
    <p:extLst>
      <p:ext uri="{BB962C8B-B14F-4D97-AF65-F5344CB8AC3E}">
        <p14:creationId xmlns:p14="http://schemas.microsoft.com/office/powerpoint/2010/main" val="398161184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96508812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2584376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3349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395FD5-3500-464D-BD33-4870598ABAEE}" type="datetimeFigureOut">
              <a:rPr lang="en-AU" smtClean="0"/>
              <a:t>19/02/2024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5F0B97-3D01-425D-B039-2AEE60B4FA05}" type="slidenum">
              <a:rPr lang="en-AU" smtClean="0"/>
              <a:t>‹#›</a:t>
            </a:fld>
            <a:endParaRPr lang="en-AU"/>
          </a:p>
        </p:txBody>
      </p:sp>
    </p:spTree>
    <p:extLst>
      <p:ext uri="{BB962C8B-B14F-4D97-AF65-F5344CB8AC3E}">
        <p14:creationId xmlns:p14="http://schemas.microsoft.com/office/powerpoint/2010/main" val="1745856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94503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454EBF-A03B-4B4F-94AB-38511BE60AB4}"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2620122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454EBF-A03B-4B4F-94AB-38511BE60AB4}"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4060215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54EBF-A03B-4B4F-94AB-38511BE60AB4}"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3716243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454EBF-A03B-4B4F-94AB-38511BE60AB4}"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39537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454EBF-A03B-4B4F-94AB-38511BE60AB4}"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262003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cknowledgement of Country">
    <p:bg>
      <p:bgPr>
        <a:solidFill>
          <a:srgbClr val="141516"/>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DED3930-E37F-B193-E397-F67551C71C4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
        <p:nvSpPr>
          <p:cNvPr id="8" name="TextBox 7">
            <a:extLst>
              <a:ext uri="{FF2B5EF4-FFF2-40B4-BE49-F238E27FC236}">
                <a16:creationId xmlns:a16="http://schemas.microsoft.com/office/drawing/2014/main" id="{B6245D39-DD18-CAB4-6D25-23A63ED678E5}"/>
              </a:ext>
            </a:extLst>
          </p:cNvPr>
          <p:cNvSpPr txBox="1"/>
          <p:nvPr/>
        </p:nvSpPr>
        <p:spPr>
          <a:xfrm>
            <a:off x="2438440" y="2736502"/>
            <a:ext cx="7315120" cy="1384995"/>
          </a:xfrm>
          <a:prstGeom prst="rect">
            <a:avLst/>
          </a:prstGeom>
          <a:noFill/>
        </p:spPr>
        <p:txBody>
          <a:bodyPr wrap="square" rtlCol="0">
            <a:spAutoFit/>
          </a:bodyPr>
          <a:lstStyle/>
          <a:p>
            <a:pPr algn="ctr"/>
            <a:r>
              <a:rPr lang="en-US" sz="2100" b="1" dirty="0">
                <a:solidFill>
                  <a:srgbClr val="FFFFFF"/>
                </a:solidFill>
                <a:effectLst/>
                <a:latin typeface="+mj-lt"/>
              </a:rPr>
              <a:t>Noosa Council respectfully acknowledges the Traditional Custodians of the lands and waters of the Noosa area, the </a:t>
            </a:r>
            <a:r>
              <a:rPr lang="en-US" sz="2100" b="1" dirty="0" err="1">
                <a:solidFill>
                  <a:srgbClr val="FFFFFF"/>
                </a:solidFill>
                <a:effectLst/>
                <a:latin typeface="+mj-lt"/>
              </a:rPr>
              <a:t>Kabi</a:t>
            </a:r>
            <a:r>
              <a:rPr lang="en-US" sz="2100" b="1" dirty="0">
                <a:solidFill>
                  <a:srgbClr val="FFFFFF"/>
                </a:solidFill>
                <a:effectLst/>
                <a:latin typeface="+mj-lt"/>
              </a:rPr>
              <a:t> </a:t>
            </a:r>
            <a:r>
              <a:rPr lang="en-US" sz="2100" b="1" dirty="0" err="1">
                <a:solidFill>
                  <a:srgbClr val="FFFFFF"/>
                </a:solidFill>
                <a:effectLst/>
                <a:latin typeface="+mj-lt"/>
              </a:rPr>
              <a:t>Kabi</a:t>
            </a:r>
            <a:r>
              <a:rPr lang="en-US" sz="2100" b="1" dirty="0">
                <a:solidFill>
                  <a:srgbClr val="FFFFFF"/>
                </a:solidFill>
                <a:effectLst/>
                <a:latin typeface="+mj-lt"/>
              </a:rPr>
              <a:t> people, and pays respect to their Elders, past, present and emerging.</a:t>
            </a:r>
            <a:endParaRPr lang="en-US" sz="2100" b="1" dirty="0">
              <a:solidFill>
                <a:schemeClr val="bg1"/>
              </a:solidFill>
              <a:latin typeface="+mj-lt"/>
            </a:endParaRPr>
          </a:p>
        </p:txBody>
      </p:sp>
      <p:pic>
        <p:nvPicPr>
          <p:cNvPr id="2" name="Graphic 1">
            <a:extLst>
              <a:ext uri="{FF2B5EF4-FFF2-40B4-BE49-F238E27FC236}">
                <a16:creationId xmlns:a16="http://schemas.microsoft.com/office/drawing/2014/main" id="{4771A8B0-BE90-EF4E-56FE-882AE2B27C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
        <p:nvSpPr>
          <p:cNvPr id="3" name="TextBox 2">
            <a:extLst>
              <a:ext uri="{FF2B5EF4-FFF2-40B4-BE49-F238E27FC236}">
                <a16:creationId xmlns:a16="http://schemas.microsoft.com/office/drawing/2014/main" id="{99FDE115-0FF6-2138-EEB7-D4C62273D85D}"/>
              </a:ext>
            </a:extLst>
          </p:cNvPr>
          <p:cNvSpPr txBox="1"/>
          <p:nvPr userDrawn="1"/>
        </p:nvSpPr>
        <p:spPr>
          <a:xfrm>
            <a:off x="2438440" y="2736502"/>
            <a:ext cx="7315120" cy="1384995"/>
          </a:xfrm>
          <a:prstGeom prst="rect">
            <a:avLst/>
          </a:prstGeom>
          <a:noFill/>
        </p:spPr>
        <p:txBody>
          <a:bodyPr wrap="square" rtlCol="0">
            <a:spAutoFit/>
          </a:bodyPr>
          <a:lstStyle/>
          <a:p>
            <a:pPr algn="ctr"/>
            <a:r>
              <a:rPr lang="en-US" sz="2100" b="1" dirty="0">
                <a:solidFill>
                  <a:srgbClr val="FFFFFF"/>
                </a:solidFill>
                <a:effectLst/>
                <a:latin typeface="+mj-lt"/>
              </a:rPr>
              <a:t>Noosa Council respectfully acknowledges the Traditional Custodians of the lands and waters of the Noosa area, the </a:t>
            </a:r>
            <a:r>
              <a:rPr lang="en-US" sz="2100" b="1" dirty="0" err="1">
                <a:solidFill>
                  <a:srgbClr val="FFFFFF"/>
                </a:solidFill>
                <a:effectLst/>
                <a:latin typeface="+mj-lt"/>
              </a:rPr>
              <a:t>Kabi</a:t>
            </a:r>
            <a:r>
              <a:rPr lang="en-US" sz="2100" b="1" dirty="0">
                <a:solidFill>
                  <a:srgbClr val="FFFFFF"/>
                </a:solidFill>
                <a:effectLst/>
                <a:latin typeface="+mj-lt"/>
              </a:rPr>
              <a:t> </a:t>
            </a:r>
            <a:r>
              <a:rPr lang="en-US" sz="2100" b="1" dirty="0" err="1">
                <a:solidFill>
                  <a:srgbClr val="FFFFFF"/>
                </a:solidFill>
                <a:effectLst/>
                <a:latin typeface="+mj-lt"/>
              </a:rPr>
              <a:t>Kabi</a:t>
            </a:r>
            <a:r>
              <a:rPr lang="en-US" sz="2100" b="1" dirty="0">
                <a:solidFill>
                  <a:srgbClr val="FFFFFF"/>
                </a:solidFill>
                <a:effectLst/>
                <a:latin typeface="+mj-lt"/>
              </a:rPr>
              <a:t> people, and pays respect to their Elders, past, present and emerging.</a:t>
            </a:r>
            <a:endParaRPr lang="en-US" sz="2100" b="1" dirty="0">
              <a:solidFill>
                <a:schemeClr val="bg1"/>
              </a:solidFill>
              <a:latin typeface="+mj-lt"/>
            </a:endParaRPr>
          </a:p>
        </p:txBody>
      </p:sp>
    </p:spTree>
    <p:extLst>
      <p:ext uri="{BB962C8B-B14F-4D97-AF65-F5344CB8AC3E}">
        <p14:creationId xmlns:p14="http://schemas.microsoft.com/office/powerpoint/2010/main" val="1837323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708278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34012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199961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5838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4017229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726134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2787600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2591844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41703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cknowledgement of Country - Image 1">
    <p:bg>
      <p:bgPr>
        <a:solidFill>
          <a:srgbClr val="14151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38F55-58FA-78AC-A3C2-85AC75F22243}"/>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57978" b="-173"/>
          <a:stretch/>
        </p:blipFill>
        <p:spPr>
          <a:xfrm>
            <a:off x="0" y="0"/>
            <a:ext cx="12192000" cy="6858000"/>
          </a:xfrm>
          <a:prstGeom prst="rect">
            <a:avLst/>
          </a:prstGeom>
        </p:spPr>
      </p:pic>
      <p:pic>
        <p:nvPicPr>
          <p:cNvPr id="7" name="Graphic 6">
            <a:extLst>
              <a:ext uri="{FF2B5EF4-FFF2-40B4-BE49-F238E27FC236}">
                <a16:creationId xmlns:a16="http://schemas.microsoft.com/office/drawing/2014/main" id="{ADED3930-E37F-B193-E397-F67551C71C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5145" y="5714975"/>
            <a:ext cx="457200" cy="457200"/>
          </a:xfrm>
          <a:prstGeom prst="rect">
            <a:avLst/>
          </a:prstGeom>
        </p:spPr>
      </p:pic>
      <p:sp>
        <p:nvSpPr>
          <p:cNvPr id="8" name="TextBox 7">
            <a:extLst>
              <a:ext uri="{FF2B5EF4-FFF2-40B4-BE49-F238E27FC236}">
                <a16:creationId xmlns:a16="http://schemas.microsoft.com/office/drawing/2014/main" id="{B6245D39-DD18-CAB4-6D25-23A63ED678E5}"/>
              </a:ext>
            </a:extLst>
          </p:cNvPr>
          <p:cNvSpPr txBox="1"/>
          <p:nvPr userDrawn="1"/>
        </p:nvSpPr>
        <p:spPr>
          <a:xfrm>
            <a:off x="2438440" y="2736502"/>
            <a:ext cx="7315120" cy="1384995"/>
          </a:xfrm>
          <a:prstGeom prst="rect">
            <a:avLst/>
          </a:prstGeom>
          <a:noFill/>
        </p:spPr>
        <p:txBody>
          <a:bodyPr wrap="square" rtlCol="0">
            <a:spAutoFit/>
          </a:bodyPr>
          <a:lstStyle/>
          <a:p>
            <a:pPr algn="ctr"/>
            <a:r>
              <a:rPr lang="en-US" sz="2100" b="1" dirty="0">
                <a:solidFill>
                  <a:srgbClr val="FFFFFF"/>
                </a:solidFill>
                <a:effectLst/>
                <a:latin typeface="+mj-lt"/>
              </a:rPr>
              <a:t>Noosa Council respectfully acknowledges the Traditional Custodians of the lands and waters of the Noosa area, the </a:t>
            </a:r>
            <a:r>
              <a:rPr lang="en-US" sz="2100" b="1" dirty="0" err="1">
                <a:solidFill>
                  <a:srgbClr val="FFFFFF"/>
                </a:solidFill>
                <a:effectLst/>
                <a:latin typeface="+mj-lt"/>
              </a:rPr>
              <a:t>Kabi</a:t>
            </a:r>
            <a:r>
              <a:rPr lang="en-US" sz="2100" b="1" dirty="0">
                <a:solidFill>
                  <a:srgbClr val="FFFFFF"/>
                </a:solidFill>
                <a:effectLst/>
                <a:latin typeface="+mj-lt"/>
              </a:rPr>
              <a:t> </a:t>
            </a:r>
            <a:r>
              <a:rPr lang="en-US" sz="2100" b="1" dirty="0" err="1">
                <a:solidFill>
                  <a:srgbClr val="FFFFFF"/>
                </a:solidFill>
                <a:effectLst/>
                <a:latin typeface="+mj-lt"/>
              </a:rPr>
              <a:t>Kabi</a:t>
            </a:r>
            <a:r>
              <a:rPr lang="en-US" sz="2100" b="1" dirty="0">
                <a:solidFill>
                  <a:srgbClr val="FFFFFF"/>
                </a:solidFill>
                <a:effectLst/>
                <a:latin typeface="+mj-lt"/>
              </a:rPr>
              <a:t> people, and pays respect to their Elders, past, present and emerging.</a:t>
            </a:r>
            <a:endParaRPr lang="en-US" sz="2100" b="1" dirty="0">
              <a:solidFill>
                <a:schemeClr val="bg1"/>
              </a:solidFill>
              <a:latin typeface="+mj-lt"/>
            </a:endParaRPr>
          </a:p>
        </p:txBody>
      </p:sp>
      <p:pic>
        <p:nvPicPr>
          <p:cNvPr id="2" name="Graphic 1">
            <a:extLst>
              <a:ext uri="{FF2B5EF4-FFF2-40B4-BE49-F238E27FC236}">
                <a16:creationId xmlns:a16="http://schemas.microsoft.com/office/drawing/2014/main" id="{4771A8B0-BE90-EF4E-56FE-882AE2B27C3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602384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395FD5-3500-464D-BD33-4870598ABAEE}" type="datetimeFigureOut">
              <a:rPr lang="en-AU" smtClean="0"/>
              <a:t>19/02/2024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5F0B97-3D01-425D-B039-2AEE60B4FA05}" type="slidenum">
              <a:rPr lang="en-AU" smtClean="0"/>
              <a:t>‹#›</a:t>
            </a:fld>
            <a:endParaRPr lang="en-AU"/>
          </a:p>
        </p:txBody>
      </p:sp>
    </p:spTree>
    <p:extLst>
      <p:ext uri="{BB962C8B-B14F-4D97-AF65-F5344CB8AC3E}">
        <p14:creationId xmlns:p14="http://schemas.microsoft.com/office/powerpoint/2010/main" val="870349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434832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454EBF-A03B-4B4F-94AB-38511BE60AB4}"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737667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454EBF-A03B-4B4F-94AB-38511BE60AB4}"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3652627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54EBF-A03B-4B4F-94AB-38511BE60AB4}"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377059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454EBF-A03B-4B4F-94AB-38511BE60AB4}"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578435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454EBF-A03B-4B4F-94AB-38511BE60AB4}"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32505060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173761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9633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189580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cknowledgement of Country - Image 2">
    <p:bg>
      <p:bgPr>
        <a:solidFill>
          <a:srgbClr val="14151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D9941-3B7D-D16D-AA94-910242B551B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562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ADED3930-E37F-B193-E397-F67551C71C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5145" y="5714975"/>
            <a:ext cx="457200" cy="457200"/>
          </a:xfrm>
          <a:prstGeom prst="rect">
            <a:avLst/>
          </a:prstGeom>
        </p:spPr>
      </p:pic>
      <p:sp>
        <p:nvSpPr>
          <p:cNvPr id="8" name="TextBox 7">
            <a:extLst>
              <a:ext uri="{FF2B5EF4-FFF2-40B4-BE49-F238E27FC236}">
                <a16:creationId xmlns:a16="http://schemas.microsoft.com/office/drawing/2014/main" id="{B6245D39-DD18-CAB4-6D25-23A63ED678E5}"/>
              </a:ext>
            </a:extLst>
          </p:cNvPr>
          <p:cNvSpPr txBox="1"/>
          <p:nvPr userDrawn="1"/>
        </p:nvSpPr>
        <p:spPr>
          <a:xfrm>
            <a:off x="2438440" y="2736502"/>
            <a:ext cx="7315120" cy="1384995"/>
          </a:xfrm>
          <a:prstGeom prst="rect">
            <a:avLst/>
          </a:prstGeom>
          <a:noFill/>
        </p:spPr>
        <p:txBody>
          <a:bodyPr wrap="square" rtlCol="0">
            <a:spAutoFit/>
          </a:bodyPr>
          <a:lstStyle/>
          <a:p>
            <a:pPr algn="ctr"/>
            <a:r>
              <a:rPr lang="en-US" sz="2100" b="1" dirty="0">
                <a:solidFill>
                  <a:srgbClr val="FFFFFF"/>
                </a:solidFill>
                <a:effectLst/>
                <a:latin typeface="+mj-lt"/>
              </a:rPr>
              <a:t>Noosa Council respectfully acknowledges the Traditional Custodians of the lands and waters of the Noosa area, the </a:t>
            </a:r>
            <a:r>
              <a:rPr lang="en-US" sz="2100" b="1" dirty="0" err="1">
                <a:solidFill>
                  <a:srgbClr val="FFFFFF"/>
                </a:solidFill>
                <a:effectLst/>
                <a:latin typeface="+mj-lt"/>
              </a:rPr>
              <a:t>Kabi</a:t>
            </a:r>
            <a:r>
              <a:rPr lang="en-US" sz="2100" b="1" dirty="0">
                <a:solidFill>
                  <a:srgbClr val="FFFFFF"/>
                </a:solidFill>
                <a:effectLst/>
                <a:latin typeface="+mj-lt"/>
              </a:rPr>
              <a:t> </a:t>
            </a:r>
            <a:r>
              <a:rPr lang="en-US" sz="2100" b="1" dirty="0" err="1">
                <a:solidFill>
                  <a:srgbClr val="FFFFFF"/>
                </a:solidFill>
                <a:effectLst/>
                <a:latin typeface="+mj-lt"/>
              </a:rPr>
              <a:t>Kabi</a:t>
            </a:r>
            <a:r>
              <a:rPr lang="en-US" sz="2100" b="1" dirty="0">
                <a:solidFill>
                  <a:srgbClr val="FFFFFF"/>
                </a:solidFill>
                <a:effectLst/>
                <a:latin typeface="+mj-lt"/>
              </a:rPr>
              <a:t> people, and pays respect to their Elders, past, present and emerging.</a:t>
            </a:r>
            <a:endParaRPr lang="en-US" sz="2100" b="1" dirty="0">
              <a:solidFill>
                <a:schemeClr val="bg1"/>
              </a:solidFill>
              <a:latin typeface="+mj-lt"/>
            </a:endParaRPr>
          </a:p>
        </p:txBody>
      </p:sp>
      <p:pic>
        <p:nvPicPr>
          <p:cNvPr id="2" name="Graphic 1">
            <a:extLst>
              <a:ext uri="{FF2B5EF4-FFF2-40B4-BE49-F238E27FC236}">
                <a16:creationId xmlns:a16="http://schemas.microsoft.com/office/drawing/2014/main" id="{4771A8B0-BE90-EF4E-56FE-882AE2B27C3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4266333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67519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3308824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2473806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54EBF-A03B-4B4F-94AB-38511BE60AB4}"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A03AAA-6853-4EF8-AB9D-11051A046091}" type="slidenum">
              <a:rPr lang="en-US" smtClean="0"/>
              <a:t>‹#›</a:t>
            </a:fld>
            <a:endParaRPr lang="en-US"/>
          </a:p>
        </p:txBody>
      </p:sp>
    </p:spTree>
    <p:extLst>
      <p:ext uri="{BB962C8B-B14F-4D97-AF65-F5344CB8AC3E}">
        <p14:creationId xmlns:p14="http://schemas.microsoft.com/office/powerpoint/2010/main" val="3766075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5460119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DARK">
    <p:bg>
      <p:bgPr>
        <a:solidFill>
          <a:srgbClr val="141516"/>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1696AF8-3C05-B5FE-E121-CD284636E9F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
        <p:nvSpPr>
          <p:cNvPr id="25" name="Title 2">
            <a:extLst>
              <a:ext uri="{FF2B5EF4-FFF2-40B4-BE49-F238E27FC236}">
                <a16:creationId xmlns:a16="http://schemas.microsoft.com/office/drawing/2014/main" id="{10A0F8E5-5794-3CE8-DEF7-11522D46C147}"/>
              </a:ext>
            </a:extLst>
          </p:cNvPr>
          <p:cNvSpPr>
            <a:spLocks noGrp="1"/>
          </p:cNvSpPr>
          <p:nvPr>
            <p:ph type="title" hasCustomPrompt="1"/>
          </p:nvPr>
        </p:nvSpPr>
        <p:spPr>
          <a:xfrm>
            <a:off x="701099" y="777269"/>
            <a:ext cx="7680876" cy="2194536"/>
          </a:xfrm>
        </p:spPr>
        <p:txBody>
          <a:bodyPr anchor="t"/>
          <a:lstStyle>
            <a:lvl1pPr algn="l">
              <a:defRPr>
                <a:solidFill>
                  <a:schemeClr val="bg1"/>
                </a:solidFill>
              </a:defRPr>
            </a:lvl1pPr>
          </a:lstStyle>
          <a:p>
            <a:pPr marL="0" indent="0">
              <a:buNone/>
            </a:pPr>
            <a:r>
              <a:rPr lang="en-AU" dirty="0"/>
              <a:t>Title only – use 50 pt, 38 pt, or 28 pt depending on how much content. </a:t>
            </a:r>
          </a:p>
        </p:txBody>
      </p:sp>
      <p:pic>
        <p:nvPicPr>
          <p:cNvPr id="2" name="Graphic 1">
            <a:extLst>
              <a:ext uri="{FF2B5EF4-FFF2-40B4-BE49-F238E27FC236}">
                <a16:creationId xmlns:a16="http://schemas.microsoft.com/office/drawing/2014/main" id="{9E9A279E-6557-363A-0CD5-0014446996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349908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 GREEN">
    <p:bg>
      <p:bgPr>
        <a:solidFill>
          <a:srgbClr val="627244"/>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1696AF8-3C05-B5FE-E121-CD284636E9F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
        <p:nvSpPr>
          <p:cNvPr id="2" name="Title 2">
            <a:extLst>
              <a:ext uri="{FF2B5EF4-FFF2-40B4-BE49-F238E27FC236}">
                <a16:creationId xmlns:a16="http://schemas.microsoft.com/office/drawing/2014/main" id="{84EA4A14-5625-BD0B-B6AA-C7D4994B28C0}"/>
              </a:ext>
            </a:extLst>
          </p:cNvPr>
          <p:cNvSpPr>
            <a:spLocks noGrp="1"/>
          </p:cNvSpPr>
          <p:nvPr>
            <p:ph type="title" hasCustomPrompt="1"/>
          </p:nvPr>
        </p:nvSpPr>
        <p:spPr>
          <a:xfrm>
            <a:off x="701099" y="777269"/>
            <a:ext cx="7680876" cy="2194536"/>
          </a:xfrm>
        </p:spPr>
        <p:txBody>
          <a:bodyPr anchor="t"/>
          <a:lstStyle>
            <a:lvl1pPr algn="l">
              <a:defRPr>
                <a:solidFill>
                  <a:schemeClr val="bg1"/>
                </a:solidFill>
              </a:defRPr>
            </a:lvl1pPr>
          </a:lstStyle>
          <a:p>
            <a:pPr marL="0" indent="0">
              <a:buNone/>
            </a:pPr>
            <a:r>
              <a:rPr lang="en-AU" dirty="0"/>
              <a:t>Title only – use 50 pt, 38 pt, or 28 pt depending on how much content. </a:t>
            </a:r>
          </a:p>
        </p:txBody>
      </p:sp>
      <p:pic>
        <p:nvPicPr>
          <p:cNvPr id="3" name="Graphic 2">
            <a:extLst>
              <a:ext uri="{FF2B5EF4-FFF2-40B4-BE49-F238E27FC236}">
                <a16:creationId xmlns:a16="http://schemas.microsoft.com/office/drawing/2014/main" id="{F8FFFC60-1C37-EAB4-1E27-5D25E355EF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5145" y="5714975"/>
            <a:ext cx="457200" cy="457200"/>
          </a:xfrm>
          <a:prstGeom prst="rect">
            <a:avLst/>
          </a:prstGeom>
        </p:spPr>
      </p:pic>
    </p:spTree>
    <p:extLst>
      <p:ext uri="{BB962C8B-B14F-4D97-AF65-F5344CB8AC3E}">
        <p14:creationId xmlns:p14="http://schemas.microsoft.com/office/powerpoint/2010/main" val="16956172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3.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85F8DB-CEAD-AD1B-BD3A-2AACC2D6E8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89D67E-A0FF-2B72-B2E5-437F309D4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4FB4B1C-C099-5A37-4ADD-919835B46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54EBF-A03B-4B4F-94AB-38511BE60AB4}" type="datetimeFigureOut">
              <a:rPr lang="en-US" smtClean="0"/>
              <a:t>2/19/2024</a:t>
            </a:fld>
            <a:endParaRPr lang="en-US"/>
          </a:p>
        </p:txBody>
      </p:sp>
      <p:sp>
        <p:nvSpPr>
          <p:cNvPr id="5" name="Footer Placeholder 4">
            <a:extLst>
              <a:ext uri="{FF2B5EF4-FFF2-40B4-BE49-F238E27FC236}">
                <a16:creationId xmlns:a16="http://schemas.microsoft.com/office/drawing/2014/main" id="{DAF80BE5-6BAB-4E79-BB99-6428D0D7F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869188-7259-6612-38AB-335DD1387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03AAA-6853-4EF8-AB9D-11051A046091}" type="slidenum">
              <a:rPr lang="en-US" smtClean="0"/>
              <a:t>‹#›</a:t>
            </a:fld>
            <a:endParaRPr lang="en-US"/>
          </a:p>
        </p:txBody>
      </p:sp>
    </p:spTree>
    <p:extLst>
      <p:ext uri="{BB962C8B-B14F-4D97-AF65-F5344CB8AC3E}">
        <p14:creationId xmlns:p14="http://schemas.microsoft.com/office/powerpoint/2010/main" val="9902343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01" r:id="rId3"/>
    <p:sldLayoutId id="2147483702" r:id="rId4"/>
    <p:sldLayoutId id="2147483705" r:id="rId5"/>
    <p:sldLayoutId id="2147483741" r:id="rId6"/>
    <p:sldLayoutId id="2147483742"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9" r:id="rId32"/>
    <p:sldLayoutId id="2147483740" r:id="rId33"/>
    <p:sldLayoutId id="2147483733" r:id="rId34"/>
    <p:sldLayoutId id="2147483734" r:id="rId35"/>
    <p:sldLayoutId id="2147483735" r:id="rId36"/>
    <p:sldLayoutId id="2147483743" r:id="rId37"/>
    <p:sldLayoutId id="2147483746" r:id="rId38"/>
    <p:sldLayoutId id="2147483747" r:id="rId39"/>
    <p:sldLayoutId id="2147483748" r:id="rId40"/>
  </p:sldLayoutIdLst>
  <p:txStyles>
    <p:titleStyle>
      <a:lvl1pPr algn="l"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454EBF-A03B-4B4F-94AB-38511BE60AB4}" type="datetimeFigureOut">
              <a:rPr lang="en-US" smtClean="0"/>
              <a:t>2/19/2024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DA03AAA-6853-4EF8-AB9D-11051A046091}" type="slidenum">
              <a:rPr lang="en-US" smtClean="0"/>
              <a:t>‹#›</a:t>
            </a:fld>
            <a:endParaRPr lang="en-US"/>
          </a:p>
        </p:txBody>
      </p:sp>
    </p:spTree>
    <p:extLst>
      <p:ext uri="{BB962C8B-B14F-4D97-AF65-F5344CB8AC3E}">
        <p14:creationId xmlns:p14="http://schemas.microsoft.com/office/powerpoint/2010/main" val="30743651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454EBF-A03B-4B4F-94AB-38511BE60AB4}" type="datetimeFigureOut">
              <a:rPr lang="en-US" smtClean="0"/>
              <a:t>2/19/2024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DA03AAA-6853-4EF8-AB9D-11051A046091}" type="slidenum">
              <a:rPr lang="en-US" smtClean="0"/>
              <a:t>‹#›</a:t>
            </a:fld>
            <a:endParaRPr lang="en-US"/>
          </a:p>
        </p:txBody>
      </p:sp>
    </p:spTree>
    <p:extLst>
      <p:ext uri="{BB962C8B-B14F-4D97-AF65-F5344CB8AC3E}">
        <p14:creationId xmlns:p14="http://schemas.microsoft.com/office/powerpoint/2010/main" val="3583413943"/>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7.sv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27.jpe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7.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1.jp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32.jpeg"/><Relationship Id="rId9" Type="http://schemas.openxmlformats.org/officeDocument/2006/relationships/hyperlink" Target="http://www.noosa.qld.gov.au/busines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5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8.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151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50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B654-4BEB-8F2E-6089-8CD983B7C9B7}"/>
              </a:ext>
            </a:extLst>
          </p:cNvPr>
          <p:cNvSpPr>
            <a:spLocks noGrp="1"/>
          </p:cNvSpPr>
          <p:nvPr>
            <p:ph type="title"/>
          </p:nvPr>
        </p:nvSpPr>
        <p:spPr>
          <a:xfrm>
            <a:off x="630390" y="1183604"/>
            <a:ext cx="10795501" cy="5429400"/>
          </a:xfrm>
        </p:spPr>
        <p:txBody>
          <a:bodyPr>
            <a:noAutofit/>
          </a:bodyPr>
          <a:lstStyle/>
          <a:p>
            <a:r>
              <a:rPr lang="en-US" sz="2000" b="1" i="0" u="none" strike="noStrike" baseline="0" dirty="0">
                <a:latin typeface="Arial" panose="020B0604020202020204" pitchFamily="34" charset="0"/>
              </a:rPr>
              <a:t>Regional Arts Fund </a:t>
            </a:r>
            <a:r>
              <a:rPr lang="en-US" sz="2000" b="0" i="0" u="none" strike="noStrike" baseline="0" dirty="0">
                <a:latin typeface="Arial" panose="020B0604020202020204" pitchFamily="34" charset="0"/>
              </a:rPr>
              <a:t>(Flying Arts) *only for hinterland areas of Noosa Shire </a:t>
            </a:r>
            <a:br>
              <a:rPr lang="en-US" sz="2000" b="0" i="0" u="none" strike="noStrike" baseline="0" dirty="0">
                <a:latin typeface="Arial" panose="020B0604020202020204" pitchFamily="34" charset="0"/>
              </a:rPr>
            </a:br>
            <a:r>
              <a:rPr lang="en-US" sz="2000" b="0" i="0" u="none" strike="noStrike" baseline="0" dirty="0">
                <a:latin typeface="Arial" panose="020B0604020202020204" pitchFamily="34" charset="0"/>
              </a:rPr>
              <a:t>- Quick Response (monthly Feb – Nov) </a:t>
            </a:r>
            <a:br>
              <a:rPr lang="en-US" sz="2000" b="0" i="0" u="none" strike="noStrike" baseline="0" dirty="0">
                <a:latin typeface="Arial" panose="020B0604020202020204" pitchFamily="34" charset="0"/>
              </a:rPr>
            </a:br>
            <a:r>
              <a:rPr lang="en-US" sz="2000" b="0" i="0" u="none" strike="noStrike" baseline="0" dirty="0">
                <a:latin typeface="Arial" panose="020B0604020202020204" pitchFamily="34" charset="0"/>
              </a:rPr>
              <a:t>- </a:t>
            </a:r>
            <a:r>
              <a:rPr lang="en-AU" sz="2000" b="0" i="0" u="none" strike="noStrike" baseline="0" dirty="0">
                <a:latin typeface="Arial" panose="020B0604020202020204" pitchFamily="34" charset="0"/>
              </a:rPr>
              <a:t>Community Projects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www.flyingarts.org.au/raf/ </a:t>
            </a:r>
            <a:br>
              <a:rPr lang="en-AU" sz="2000" b="0" i="0" u="none" strike="noStrike" baseline="0" dirty="0">
                <a:latin typeface="Arial" panose="020B0604020202020204" pitchFamily="34" charset="0"/>
              </a:rPr>
            </a:br>
            <a:br>
              <a:rPr lang="en-AU" sz="2000" b="0" i="0" u="none" strike="noStrike" baseline="0" dirty="0">
                <a:latin typeface="Arial" panose="020B0604020202020204" pitchFamily="34" charset="0"/>
              </a:rPr>
            </a:br>
            <a:r>
              <a:rPr lang="en-AU" sz="2000" b="1" i="0" u="none" strike="noStrike" baseline="0" dirty="0">
                <a:latin typeface="Arial" panose="020B0604020202020204" pitchFamily="34" charset="0"/>
              </a:rPr>
              <a:t>Arts Queensland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a:t>
            </a:r>
            <a:r>
              <a:rPr lang="en-US" sz="2000" b="0" i="0" u="none" strike="noStrike" baseline="0" dirty="0">
                <a:latin typeface="Arial" panose="020B0604020202020204" pitchFamily="34" charset="0"/>
              </a:rPr>
              <a:t>Queensland Arts Showcase Program (QASP) </a:t>
            </a:r>
            <a:br>
              <a:rPr lang="en-US" sz="2000" b="0" i="0" u="none" strike="noStrike" baseline="0" dirty="0">
                <a:latin typeface="Arial" panose="020B0604020202020204" pitchFamily="34" charset="0"/>
              </a:rPr>
            </a:br>
            <a:r>
              <a:rPr lang="en-US" sz="2000" b="0" i="0" u="none" strike="noStrike" baseline="0" dirty="0">
                <a:latin typeface="Arial" panose="020B0604020202020204" pitchFamily="34" charset="0"/>
              </a:rPr>
              <a:t>- </a:t>
            </a:r>
            <a:r>
              <a:rPr lang="en-AU" sz="2000" b="0" i="0" u="none" strike="noStrike" baseline="0" dirty="0">
                <a:latin typeface="Arial" panose="020B0604020202020204" pitchFamily="34" charset="0"/>
              </a:rPr>
              <a:t>Touring Queensland Fund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Organisations Fund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Strategic Partnerships Fund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www.arts.qld.gov.au/aq-funding </a:t>
            </a:r>
            <a:br>
              <a:rPr lang="en-AU" sz="2000" b="0" i="0" u="none" strike="noStrike" baseline="0" dirty="0">
                <a:latin typeface="Arial" panose="020B0604020202020204" pitchFamily="34" charset="0"/>
              </a:rPr>
            </a:br>
            <a:br>
              <a:rPr lang="en-AU" sz="2000" b="0" i="0" u="none" strike="noStrike" baseline="0" dirty="0">
                <a:latin typeface="Arial" panose="020B0604020202020204" pitchFamily="34" charset="0"/>
              </a:rPr>
            </a:br>
            <a:r>
              <a:rPr lang="en-AU" sz="2000" b="1" i="0" u="none" strike="noStrike" baseline="0" dirty="0">
                <a:latin typeface="Arial" panose="020B0604020202020204" pitchFamily="34" charset="0"/>
              </a:rPr>
              <a:t>Australia Council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Various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www.australiacouncil.gov.au/funding </a:t>
            </a:r>
            <a:br>
              <a:rPr lang="en-AU" sz="1800" b="0" i="0" u="none" strike="noStrike" baseline="0" dirty="0">
                <a:solidFill>
                  <a:srgbClr val="0462C1"/>
                </a:solidFill>
                <a:latin typeface="Arial" panose="020B0604020202020204" pitchFamily="34" charset="0"/>
              </a:rPr>
            </a:br>
            <a:br>
              <a:rPr lang="en-AU" sz="1800" b="0" i="0" u="none" strike="noStrike" baseline="0" dirty="0">
                <a:solidFill>
                  <a:srgbClr val="0462C1"/>
                </a:solidFill>
                <a:latin typeface="Arial" panose="020B0604020202020204" pitchFamily="34" charset="0"/>
              </a:rPr>
            </a:br>
            <a:r>
              <a:rPr lang="en-AU" sz="1800" b="1" i="0" u="none" strike="noStrike" baseline="0" dirty="0">
                <a:latin typeface="Arial" panose="020B0604020202020204" pitchFamily="34" charset="0"/>
              </a:rPr>
              <a:t>Australian Cultural Fund – </a:t>
            </a:r>
            <a:r>
              <a:rPr lang="en-AU" sz="1800" b="0" i="0" u="none" strike="noStrike" baseline="0" dirty="0">
                <a:solidFill>
                  <a:srgbClr val="000000"/>
                </a:solidFill>
                <a:latin typeface="Arial" panose="020B0604020202020204" pitchFamily="34" charset="0"/>
              </a:rPr>
              <a:t>– </a:t>
            </a:r>
            <a:r>
              <a:rPr lang="en-AU" sz="2000" b="0" i="0" u="none" strike="noStrike" baseline="0" dirty="0">
                <a:latin typeface="Arial" panose="020B0604020202020204" pitchFamily="34" charset="0"/>
              </a:rPr>
              <a:t>crowd funding platform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www.australianculturalfund.org.au </a:t>
            </a:r>
            <a:br>
              <a:rPr lang="en-AU" sz="1800" b="0" i="0" u="none" strike="noStrike" baseline="0" dirty="0">
                <a:solidFill>
                  <a:srgbClr val="0462C1"/>
                </a:solidFill>
                <a:latin typeface="Arial" panose="020B0604020202020204" pitchFamily="34" charset="0"/>
              </a:rPr>
            </a:br>
            <a:endParaRPr lang="en-US" sz="2000" b="0" i="0" u="none" strike="noStrike" baseline="0" dirty="0">
              <a:latin typeface="Arial" panose="020B0604020202020204" pitchFamily="34" charset="0"/>
            </a:endParaRPr>
          </a:p>
        </p:txBody>
      </p:sp>
      <p:pic>
        <p:nvPicPr>
          <p:cNvPr id="6" name="Picture 5" descr="A white emblem with a crown and deer&#10;&#10;Description automatically generated">
            <a:extLst>
              <a:ext uri="{FF2B5EF4-FFF2-40B4-BE49-F238E27FC236}">
                <a16:creationId xmlns:a16="http://schemas.microsoft.com/office/drawing/2014/main" id="{B8426E10-C790-48EA-8B03-12E68112D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5157192"/>
            <a:ext cx="1159715" cy="1455812"/>
          </a:xfrm>
          <a:prstGeom prst="rect">
            <a:avLst/>
          </a:prstGeom>
        </p:spPr>
      </p:pic>
      <p:sp>
        <p:nvSpPr>
          <p:cNvPr id="4" name="Title 1">
            <a:extLst>
              <a:ext uri="{FF2B5EF4-FFF2-40B4-BE49-F238E27FC236}">
                <a16:creationId xmlns:a16="http://schemas.microsoft.com/office/drawing/2014/main" id="{71EDF998-F0FF-41C1-BC93-227C567050B7}"/>
              </a:ext>
            </a:extLst>
          </p:cNvPr>
          <p:cNvSpPr txBox="1">
            <a:spLocks/>
          </p:cNvSpPr>
          <p:nvPr/>
        </p:nvSpPr>
        <p:spPr>
          <a:xfrm>
            <a:off x="630390" y="404664"/>
            <a:ext cx="8961437" cy="73151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en-US" dirty="0"/>
              <a:t>Other Arts Grants </a:t>
            </a:r>
            <a:endParaRPr lang="en-AU" dirty="0"/>
          </a:p>
        </p:txBody>
      </p:sp>
    </p:spTree>
    <p:extLst>
      <p:ext uri="{BB962C8B-B14F-4D97-AF65-F5344CB8AC3E}">
        <p14:creationId xmlns:p14="http://schemas.microsoft.com/office/powerpoint/2010/main" val="3799997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4674821" cy="2795747"/>
          </a:xfrm>
        </p:spPr>
        <p:txBody>
          <a:bodyPr>
            <a:normAutofit fontScale="90000"/>
          </a:bodyPr>
          <a:lstStyle/>
          <a:p>
            <a:r>
              <a:rPr lang="en-US" dirty="0"/>
              <a:t>Community Grants</a:t>
            </a:r>
            <a:br>
              <a:rPr lang="en-US" dirty="0"/>
            </a:br>
            <a:br>
              <a:rPr lang="en-US" dirty="0"/>
            </a:br>
            <a:r>
              <a:rPr lang="en-US" sz="3600" dirty="0"/>
              <a:t>Meagan Monk</a:t>
            </a:r>
            <a:br>
              <a:rPr lang="en-US" sz="3600" dirty="0"/>
            </a:br>
            <a:r>
              <a:rPr lang="en-US" sz="3600" dirty="0"/>
              <a:t>Grants Officer</a:t>
            </a:r>
            <a:endParaRPr lang="en-AU" sz="3600" dirty="0"/>
          </a:p>
        </p:txBody>
      </p:sp>
      <p:pic>
        <p:nvPicPr>
          <p:cNvPr id="11" name="Picture 10" descr="A person smiling in a volunteer shirt&#10;&#10;Description automatically generated">
            <a:extLst>
              <a:ext uri="{FF2B5EF4-FFF2-40B4-BE49-F238E27FC236}">
                <a16:creationId xmlns:a16="http://schemas.microsoft.com/office/drawing/2014/main" id="{1A353F95-EA96-8005-64F4-01B02B5CB18A}"/>
              </a:ext>
            </a:extLst>
          </p:cNvPr>
          <p:cNvPicPr>
            <a:picLocks noChangeAspect="1"/>
          </p:cNvPicPr>
          <p:nvPr/>
        </p:nvPicPr>
        <p:blipFill rotWithShape="1">
          <a:blip r:embed="rId2">
            <a:extLst>
              <a:ext uri="{28A0092B-C50C-407E-A947-70E740481C1C}">
                <a14:useLocalDpi xmlns:a14="http://schemas.microsoft.com/office/drawing/2010/main" val="0"/>
              </a:ext>
            </a:extLst>
          </a:blip>
          <a:srcRect l="16234" r="7840"/>
          <a:stretch/>
        </p:blipFill>
        <p:spPr>
          <a:xfrm>
            <a:off x="7223449" y="-9328"/>
            <a:ext cx="4968551" cy="6876656"/>
          </a:xfrm>
          <a:prstGeom prst="rect">
            <a:avLst/>
          </a:prstGeom>
        </p:spPr>
      </p:pic>
    </p:spTree>
    <p:extLst>
      <p:ext uri="{BB962C8B-B14F-4D97-AF65-F5344CB8AC3E}">
        <p14:creationId xmlns:p14="http://schemas.microsoft.com/office/powerpoint/2010/main" val="4190259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27244"/>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0" b="1" i="0" u="none" strike="noStrike" kern="1200" cap="none" spc="0" normalizeH="0" baseline="0" noProof="0" dirty="0" err="1">
                <a:ln>
                  <a:noFill/>
                </a:ln>
                <a:solidFill>
                  <a:prstClr val="white"/>
                </a:solidFill>
                <a:effectLst/>
                <a:uLnTx/>
                <a:uFillTx/>
                <a:latin typeface="helvetica now display"/>
                <a:ea typeface="+mn-ea"/>
                <a:cs typeface="+mn-cs"/>
              </a:rPr>
              <a:t>Overview</a:t>
            </a:r>
            <a:r>
              <a:rPr kumimoji="0" lang="fr-FR" sz="5000" b="1" i="0" u="none" strike="noStrike" kern="1200" cap="none" spc="0" normalizeH="0" baseline="0" noProof="0" dirty="0">
                <a:ln>
                  <a:noFill/>
                </a:ln>
                <a:solidFill>
                  <a:prstClr val="white"/>
                </a:solidFill>
                <a:effectLst/>
                <a:uLnTx/>
                <a:uFillTx/>
                <a:latin typeface="helvetica now display"/>
                <a:ea typeface="+mn-ea"/>
                <a:cs typeface="+mn-cs"/>
              </a:rPr>
              <a:t> of Community Grants</a:t>
            </a: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1382286"/>
            <a:ext cx="10515490" cy="4001095"/>
          </a:xfrm>
          <a:prstGeom prst="rect">
            <a:avLst/>
          </a:prstGeom>
          <a:noFill/>
        </p:spPr>
        <p:txBody>
          <a:bodyPr wrap="square">
            <a:spAutoFit/>
          </a:bodyPr>
          <a:lstStyle/>
          <a:p>
            <a:pPr algn="l"/>
            <a:r>
              <a:rPr lang="en-AU" sz="2600" b="0" i="0" u="none" strike="noStrike" baseline="0" dirty="0">
                <a:solidFill>
                  <a:schemeClr val="bg1"/>
                </a:solidFill>
                <a:latin typeface="Arial" panose="020B0604020202020204" pitchFamily="34" charset="0"/>
                <a:cs typeface="Arial" panose="020B0604020202020204" pitchFamily="34" charset="0"/>
              </a:rPr>
              <a:t>The Community project grants are for projects, </a:t>
            </a:r>
            <a:r>
              <a:rPr lang="en-US" sz="2600" b="0" i="0" u="none" strike="noStrike" baseline="0" dirty="0">
                <a:solidFill>
                  <a:schemeClr val="bg1"/>
                </a:solidFill>
                <a:latin typeface="Arial" panose="020B0604020202020204" pitchFamily="34" charset="0"/>
                <a:cs typeface="Arial" panose="020B0604020202020204" pitchFamily="34" charset="0"/>
              </a:rPr>
              <a:t>programs, events, equipment purchases and </a:t>
            </a:r>
            <a:r>
              <a:rPr lang="en-AU" sz="2600" b="0" i="0" u="none" strike="noStrike" baseline="0" dirty="0">
                <a:solidFill>
                  <a:schemeClr val="bg1"/>
                </a:solidFill>
                <a:latin typeface="Arial" panose="020B0604020202020204" pitchFamily="34" charset="0"/>
                <a:cs typeface="Arial" panose="020B0604020202020204" pitchFamily="34" charset="0"/>
              </a:rPr>
              <a:t>building/ground works.</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r>
              <a:rPr lang="sv-SE" sz="2600" b="0" i="0" u="none" strike="noStrike" baseline="0" dirty="0">
                <a:solidFill>
                  <a:schemeClr val="bg1"/>
                </a:solidFill>
                <a:latin typeface="Arial" panose="020B0604020202020204" pitchFamily="34" charset="0"/>
                <a:cs typeface="Arial" panose="020B0604020202020204" pitchFamily="34" charset="0"/>
              </a:rPr>
              <a:t>Min - Max grant: $1,000 to $30,000.</a:t>
            </a:r>
            <a:endParaRPr lang="sv-SE" sz="2600" dirty="0">
              <a:solidFill>
                <a:schemeClr val="bg1"/>
              </a:solidFill>
              <a:latin typeface="Arial" panose="020B0604020202020204" pitchFamily="34" charset="0"/>
              <a:cs typeface="Arial" panose="020B0604020202020204" pitchFamily="34" charset="0"/>
            </a:endParaRPr>
          </a:p>
          <a:p>
            <a:pPr algn="l"/>
            <a:endParaRPr lang="sv-SE" sz="2600" b="0" i="0" u="none" strike="noStrike" baseline="0" dirty="0">
              <a:solidFill>
                <a:schemeClr val="bg1"/>
              </a:solidFill>
              <a:latin typeface="Arial" panose="020B0604020202020204" pitchFamily="34" charset="0"/>
              <a:cs typeface="Arial" panose="020B0604020202020204" pitchFamily="34" charset="0"/>
            </a:endParaRPr>
          </a:p>
          <a:p>
            <a:pPr algn="l"/>
            <a:r>
              <a:rPr lang="en-AU" sz="2600" b="0" i="0" u="none" strike="noStrike" baseline="0" dirty="0">
                <a:solidFill>
                  <a:schemeClr val="bg1"/>
                </a:solidFill>
                <a:latin typeface="Arial" panose="020B0604020202020204" pitchFamily="34" charset="0"/>
                <a:cs typeface="Arial" panose="020B0604020202020204" pitchFamily="34" charset="0"/>
              </a:rPr>
              <a:t>Frequency - Twice Yearly </a:t>
            </a:r>
          </a:p>
          <a:p>
            <a:pPr algn="l"/>
            <a:endParaRPr lang="en-AU"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AU" sz="2600" b="0" i="0" u="none" strike="noStrike" baseline="0" dirty="0">
                <a:solidFill>
                  <a:schemeClr val="bg1"/>
                </a:solidFill>
                <a:latin typeface="Arial" panose="020B0604020202020204" pitchFamily="34" charset="0"/>
                <a:cs typeface="Arial" panose="020B0604020202020204" pitchFamily="34" charset="0"/>
              </a:rPr>
              <a:t>Round </a:t>
            </a:r>
            <a:r>
              <a:rPr lang="en-AU" sz="2600" dirty="0">
                <a:solidFill>
                  <a:schemeClr val="bg1"/>
                </a:solidFill>
                <a:latin typeface="Arial" panose="020B0604020202020204" pitchFamily="34" charset="0"/>
                <a:cs typeface="Arial" panose="020B0604020202020204" pitchFamily="34" charset="0"/>
              </a:rPr>
              <a:t>21</a:t>
            </a:r>
            <a:r>
              <a:rPr lang="en-AU" sz="2600" b="0" i="0" u="none" strike="noStrike" baseline="0" dirty="0">
                <a:solidFill>
                  <a:schemeClr val="bg1"/>
                </a:solidFill>
                <a:latin typeface="Arial" panose="020B0604020202020204" pitchFamily="34" charset="0"/>
                <a:cs typeface="Arial" panose="020B0604020202020204" pitchFamily="34" charset="0"/>
              </a:rPr>
              <a:t> opened </a:t>
            </a:r>
            <a:r>
              <a:rPr lang="en-AU" sz="2600" dirty="0">
                <a:solidFill>
                  <a:schemeClr val="bg1"/>
                </a:solidFill>
                <a:latin typeface="Arial" panose="020B0604020202020204" pitchFamily="34" charset="0"/>
                <a:cs typeface="Arial" panose="020B0604020202020204" pitchFamily="34" charset="0"/>
              </a:rPr>
              <a:t>1 February</a:t>
            </a:r>
            <a:r>
              <a:rPr lang="en-AU" sz="2600" b="0" i="0" u="none" strike="noStrike" baseline="0" dirty="0">
                <a:solidFill>
                  <a:schemeClr val="bg1"/>
                </a:solidFill>
                <a:latin typeface="Arial" panose="020B0604020202020204" pitchFamily="34" charset="0"/>
                <a:cs typeface="Arial" panose="020B0604020202020204" pitchFamily="34" charset="0"/>
              </a:rPr>
              <a:t> and closes 14 March</a:t>
            </a:r>
            <a:r>
              <a:rPr lang="en-AU" sz="2600" dirty="0">
                <a:solidFill>
                  <a:schemeClr val="bg1"/>
                </a:solidFill>
                <a:latin typeface="Arial" panose="020B0604020202020204" pitchFamily="34" charset="0"/>
                <a:cs typeface="Arial" panose="020B0604020202020204" pitchFamily="34" charset="0"/>
              </a:rPr>
              <a:t>.</a:t>
            </a:r>
          </a:p>
          <a:p>
            <a:pPr marL="457200" indent="-457200" algn="l">
              <a:buFont typeface="Arial" panose="020B0604020202020204" pitchFamily="34" charset="0"/>
              <a:buChar char="•"/>
            </a:pPr>
            <a:endParaRPr lang="en-AU" sz="20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AU" sz="2600" b="0" i="0" u="none" strike="noStrike" baseline="0" dirty="0">
                <a:solidFill>
                  <a:schemeClr val="bg1"/>
                </a:solidFill>
                <a:latin typeface="Arial" panose="020B0604020202020204" pitchFamily="34" charset="0"/>
                <a:cs typeface="Arial" panose="020B0604020202020204" pitchFamily="34" charset="0"/>
              </a:rPr>
              <a:t>Round 22 will open 6 August and close 17 September.</a:t>
            </a:r>
          </a:p>
        </p:txBody>
      </p:sp>
    </p:spTree>
    <p:extLst>
      <p:ext uri="{BB962C8B-B14F-4D97-AF65-F5344CB8AC3E}">
        <p14:creationId xmlns:p14="http://schemas.microsoft.com/office/powerpoint/2010/main" val="2666723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27244"/>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51384" y="260648"/>
            <a:ext cx="9783978" cy="677108"/>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800" dirty="0" err="1">
                <a:solidFill>
                  <a:prstClr val="white"/>
                </a:solidFill>
                <a:latin typeface="helvetica now display"/>
              </a:rPr>
              <a:t>Before</a:t>
            </a:r>
            <a:r>
              <a:rPr lang="fr-FR" sz="3800" dirty="0">
                <a:solidFill>
                  <a:prstClr val="white"/>
                </a:solidFill>
                <a:latin typeface="helvetica now display"/>
              </a:rPr>
              <a:t> You Apply</a:t>
            </a:r>
            <a:endParaRPr kumimoji="0" lang="fr-FR" sz="3800"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407368" y="1124744"/>
            <a:ext cx="11377264" cy="7786747"/>
          </a:xfrm>
          <a:prstGeom prst="rect">
            <a:avLst/>
          </a:prstGeom>
          <a:noFill/>
        </p:spPr>
        <p:txBody>
          <a:bodyPr wrap="square">
            <a:spAutoFit/>
          </a:bodyPr>
          <a:lstStyle/>
          <a:p>
            <a:pPr marL="457200" indent="-457200" algn="l">
              <a:buFont typeface="Arial" panose="020B0604020202020204" pitchFamily="34" charset="0"/>
              <a:buChar char="•"/>
            </a:pPr>
            <a:r>
              <a:rPr lang="en-AU" sz="2200" b="0" i="0" u="none" strike="noStrike" baseline="0" dirty="0">
                <a:solidFill>
                  <a:schemeClr val="bg1"/>
                </a:solidFill>
                <a:latin typeface="Arial" panose="020B0604020202020204" pitchFamily="34" charset="0"/>
                <a:cs typeface="Arial" panose="020B0604020202020204" pitchFamily="34" charset="0"/>
              </a:rPr>
              <a:t>Read the Guidelines and Eligibility Criteria. </a:t>
            </a:r>
            <a:r>
              <a:rPr lang="en-AU" sz="2200" dirty="0">
                <a:solidFill>
                  <a:schemeClr val="bg1"/>
                </a:solidFill>
                <a:latin typeface="Arial" panose="020B0604020202020204" pitchFamily="34" charset="0"/>
                <a:cs typeface="Arial" panose="020B0604020202020204" pitchFamily="34" charset="0"/>
              </a:rPr>
              <a:t>Speak to a Community Development Officer (not compulsory) – they may be aware of other funding sources, masterplans and strategic plans.</a:t>
            </a:r>
          </a:p>
          <a:p>
            <a:pPr algn="l"/>
            <a:endParaRPr lang="en-AU" sz="22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AU" sz="2200" dirty="0">
                <a:solidFill>
                  <a:schemeClr val="bg1"/>
                </a:solidFill>
                <a:latin typeface="Arial" panose="020B0604020202020204" pitchFamily="34" charset="0"/>
                <a:cs typeface="Arial" panose="020B0604020202020204" pitchFamily="34" charset="0"/>
              </a:rPr>
              <a:t>Plan your project with your committee (who will do what, obtain quotes, how much $ can the club commit, can you provide any in kind works, schematic/site/building plans, project plan and timelines, letters of support and committee agreement. </a:t>
            </a:r>
          </a:p>
          <a:p>
            <a:pPr marL="457200" indent="-457200" algn="l">
              <a:buFont typeface="Arial" panose="020B0604020202020204" pitchFamily="34" charset="0"/>
              <a:buChar char="•"/>
            </a:pPr>
            <a:endParaRPr lang="en-AU" sz="22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200" b="0" i="0" u="none" strike="noStrike" baseline="0" dirty="0">
                <a:solidFill>
                  <a:schemeClr val="bg1"/>
                </a:solidFill>
                <a:latin typeface="Arial" panose="020B0604020202020204" pitchFamily="34" charset="0"/>
                <a:cs typeface="Arial" panose="020B0604020202020204" pitchFamily="34" charset="0"/>
              </a:rPr>
              <a:t>F</a:t>
            </a:r>
            <a:r>
              <a:rPr lang="en-AU" sz="2200" dirty="0">
                <a:solidFill>
                  <a:schemeClr val="bg1"/>
                </a:solidFill>
                <a:latin typeface="Arial" panose="020B0604020202020204" pitchFamily="34" charset="0"/>
                <a:cs typeface="Arial" panose="020B0604020202020204" pitchFamily="34" charset="0"/>
              </a:rPr>
              <a:t>ind out who owns the land where the project or event will take place. Seek permission from the land-owner to complete the project or event (in principle support). May need to speak to Council’s Building, Planning or Heritage team. </a:t>
            </a:r>
            <a:r>
              <a:rPr lang="en-AU" sz="2400" dirty="0">
                <a:solidFill>
                  <a:schemeClr val="bg1"/>
                </a:solidFill>
                <a:latin typeface="Arial" panose="020B0604020202020204" pitchFamily="34" charset="0"/>
                <a:cs typeface="Arial" panose="020B0604020202020204" pitchFamily="34" charset="0"/>
              </a:rPr>
              <a:t>If there is a shortfall in funding, how would you address this?</a:t>
            </a:r>
          </a:p>
          <a:p>
            <a:endParaRPr lang="en-AU" sz="22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AU" sz="2200" dirty="0">
                <a:solidFill>
                  <a:schemeClr val="bg1"/>
                </a:solidFill>
                <a:latin typeface="Arial" panose="020B0604020202020204" pitchFamily="34" charset="0"/>
                <a:cs typeface="Arial" panose="020B0604020202020204" pitchFamily="34" charset="0"/>
              </a:rPr>
              <a:t>Have no outstanding debt to Council</a:t>
            </a:r>
          </a:p>
          <a:p>
            <a:pPr marL="457200" indent="-457200" algn="l">
              <a:buFont typeface="Arial" panose="020B0604020202020204" pitchFamily="34" charset="0"/>
              <a:buChar char="•"/>
            </a:pPr>
            <a:endParaRPr lang="en-AU" sz="22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AU" sz="2200" b="0" i="0" u="none" strike="noStrike" baseline="0" dirty="0">
                <a:solidFill>
                  <a:schemeClr val="bg1"/>
                </a:solidFill>
                <a:latin typeface="Arial" panose="020B0604020202020204" pitchFamily="34" charset="0"/>
                <a:cs typeface="Arial" panose="020B0604020202020204" pitchFamily="34" charset="0"/>
              </a:rPr>
              <a:t>Have met all previous acquittal conditions for previous grants</a:t>
            </a:r>
          </a:p>
          <a:p>
            <a:pPr marL="457200" indent="-457200">
              <a:buFont typeface="Arial" panose="020B0604020202020204" pitchFamily="34" charset="0"/>
              <a:buChar char="•"/>
            </a:pPr>
            <a:endParaRPr lang="en-AU" sz="20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AU" sz="2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AU" sz="2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AU" sz="2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AU" sz="2600" dirty="0">
              <a:solidFill>
                <a:schemeClr val="bg1"/>
              </a:solidFill>
              <a:latin typeface="Arial" panose="020B0604020202020204" pitchFamily="34" charset="0"/>
              <a:cs typeface="Arial" panose="020B0604020202020204" pitchFamily="34" charset="0"/>
            </a:endParaRPr>
          </a:p>
          <a:p>
            <a:pPr algn="l"/>
            <a:endParaRPr lang="en-A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54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27244"/>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51384" y="260648"/>
            <a:ext cx="9783978" cy="677108"/>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800" dirty="0">
                <a:solidFill>
                  <a:prstClr val="white"/>
                </a:solidFill>
                <a:latin typeface="helvetica now display"/>
              </a:rPr>
              <a:t>Budget</a:t>
            </a:r>
            <a:endParaRPr kumimoji="0" lang="fr-FR" sz="3800"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5" name="TextBox 4">
            <a:extLst>
              <a:ext uri="{FF2B5EF4-FFF2-40B4-BE49-F238E27FC236}">
                <a16:creationId xmlns:a16="http://schemas.microsoft.com/office/drawing/2014/main" id="{9C1C0997-3F87-9F6A-81CB-D821CFC17269}"/>
              </a:ext>
            </a:extLst>
          </p:cNvPr>
          <p:cNvSpPr txBox="1"/>
          <p:nvPr/>
        </p:nvSpPr>
        <p:spPr>
          <a:xfrm>
            <a:off x="519343" y="1124744"/>
            <a:ext cx="11063002" cy="5293757"/>
          </a:xfrm>
          <a:prstGeom prst="rect">
            <a:avLst/>
          </a:prstGeom>
          <a:noFill/>
        </p:spPr>
        <p:txBody>
          <a:bodyPr wrap="square">
            <a:spAutoFit/>
          </a:bodyPr>
          <a:lstStyle/>
          <a:p>
            <a:pPr marL="457200" indent="-457200">
              <a:buFont typeface="Arial" panose="020B0604020202020204" pitchFamily="34" charset="0"/>
              <a:buChar char="•"/>
            </a:pPr>
            <a:r>
              <a:rPr lang="en-AU" sz="2600" b="0" i="0" u="none" strike="noStrike" baseline="0" dirty="0">
                <a:solidFill>
                  <a:schemeClr val="bg1"/>
                </a:solidFill>
                <a:latin typeface="Arial" panose="020B0604020202020204" pitchFamily="34" charset="0"/>
                <a:cs typeface="Arial" panose="020B0604020202020204" pitchFamily="34" charset="0"/>
              </a:rPr>
              <a:t>Ensure you have your quotes before you start the application</a:t>
            </a:r>
          </a:p>
          <a:p>
            <a:pPr marL="457200" indent="-457200">
              <a:buFont typeface="Arial" panose="020B0604020202020204" pitchFamily="34" charset="0"/>
              <a:buChar char="•"/>
            </a:pPr>
            <a:r>
              <a:rPr lang="en-AU" sz="2600" dirty="0">
                <a:solidFill>
                  <a:schemeClr val="bg1"/>
                </a:solidFill>
                <a:latin typeface="Arial" panose="020B0604020202020204" pitchFamily="34" charset="0"/>
                <a:cs typeface="Arial" panose="020B0604020202020204" pitchFamily="34" charset="0"/>
              </a:rPr>
              <a:t>Between $1,000 - $7,499 1 quote, Over $7,500 2 quotes.</a:t>
            </a:r>
            <a:endParaRPr lang="en-AU" sz="2600" b="0" i="0" u="none" strike="noStrike" baseline="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600" b="0" i="0" u="none" strike="noStrike" baseline="0" dirty="0">
                <a:solidFill>
                  <a:schemeClr val="bg1"/>
                </a:solidFill>
                <a:latin typeface="Arial" panose="020B0604020202020204" pitchFamily="34" charset="0"/>
                <a:cs typeface="Arial" panose="020B0604020202020204" pitchFamily="34" charset="0"/>
              </a:rPr>
              <a:t>All amounts in the budget must </a:t>
            </a:r>
            <a:r>
              <a:rPr lang="en-AU" sz="2600" b="1" i="0" u="sng" strike="noStrike" baseline="0" dirty="0">
                <a:solidFill>
                  <a:schemeClr val="bg1"/>
                </a:solidFill>
                <a:latin typeface="Arial" panose="020B0604020202020204" pitchFamily="34" charset="0"/>
                <a:cs typeface="Arial" panose="020B0604020202020204" pitchFamily="34" charset="0"/>
              </a:rPr>
              <a:t>not</a:t>
            </a:r>
            <a:r>
              <a:rPr lang="en-AU" sz="2600" b="0" i="0" u="none" strike="noStrike" baseline="0" dirty="0">
                <a:solidFill>
                  <a:schemeClr val="bg1"/>
                </a:solidFill>
                <a:latin typeface="Arial" panose="020B0604020202020204" pitchFamily="34" charset="0"/>
                <a:cs typeface="Arial" panose="020B0604020202020204" pitchFamily="34" charset="0"/>
              </a:rPr>
              <a:t> include GST</a:t>
            </a:r>
          </a:p>
          <a:p>
            <a:pPr marL="457200" indent="-457200">
              <a:buFont typeface="Arial" panose="020B0604020202020204" pitchFamily="34" charset="0"/>
              <a:buChar char="•"/>
            </a:pPr>
            <a:r>
              <a:rPr lang="en-AU" sz="2600" dirty="0">
                <a:solidFill>
                  <a:schemeClr val="bg1"/>
                </a:solidFill>
                <a:latin typeface="Arial" panose="020B0604020202020204" pitchFamily="34" charset="0"/>
                <a:cs typeface="Arial" panose="020B0604020202020204" pitchFamily="34" charset="0"/>
              </a:rPr>
              <a:t>The income and expenditure should balance in the budget</a:t>
            </a:r>
          </a:p>
          <a:p>
            <a:pPr marL="457200" indent="-457200">
              <a:buFont typeface="Arial" panose="020B0604020202020204" pitchFamily="34" charset="0"/>
              <a:buChar char="•"/>
            </a:pPr>
            <a:r>
              <a:rPr lang="en-AU" sz="2600" dirty="0">
                <a:solidFill>
                  <a:schemeClr val="bg1"/>
                </a:solidFill>
                <a:latin typeface="Arial" panose="020B0604020202020204" pitchFamily="34" charset="0"/>
                <a:cs typeface="Arial" panose="020B0604020202020204" pitchFamily="34" charset="0"/>
              </a:rPr>
              <a:t>If you can contribute in-kind – work out the value E.g. Volunteer Labour $44 per hour x 10 hours = $440 </a:t>
            </a:r>
          </a:p>
          <a:p>
            <a:pPr marL="457200" indent="-457200">
              <a:buFont typeface="Arial" panose="020B0604020202020204" pitchFamily="34" charset="0"/>
              <a:buChar char="•"/>
            </a:pPr>
            <a:r>
              <a:rPr lang="en-AU" sz="2600" dirty="0">
                <a:solidFill>
                  <a:schemeClr val="bg1"/>
                </a:solidFill>
                <a:latin typeface="Arial" panose="020B0604020202020204" pitchFamily="34" charset="0"/>
                <a:cs typeface="Arial" panose="020B0604020202020204" pitchFamily="34" charset="0"/>
              </a:rPr>
              <a:t>In Kind must be the same value in income and expenditure in the budget.</a:t>
            </a:r>
          </a:p>
          <a:p>
            <a:pPr marL="457200" indent="-457200">
              <a:buFont typeface="Arial" panose="020B0604020202020204" pitchFamily="34" charset="0"/>
              <a:buChar char="•"/>
            </a:pPr>
            <a:r>
              <a:rPr lang="en-AU" sz="2600" dirty="0">
                <a:solidFill>
                  <a:schemeClr val="bg1"/>
                </a:solidFill>
                <a:latin typeface="Arial" panose="020B0604020202020204" pitchFamily="34" charset="0"/>
                <a:cs typeface="Arial" panose="020B0604020202020204" pitchFamily="34" charset="0"/>
              </a:rPr>
              <a:t>Fill in expenditure side first to calculate your project expenses, then fill out income to identify where funds will come from and how much.</a:t>
            </a:r>
          </a:p>
          <a:p>
            <a:pPr marL="457200" indent="-457200">
              <a:buFont typeface="Arial" panose="020B0604020202020204" pitchFamily="34" charset="0"/>
              <a:buChar char="•"/>
            </a:pPr>
            <a:r>
              <a:rPr lang="en-AU" sz="2600" dirty="0">
                <a:solidFill>
                  <a:schemeClr val="bg1"/>
                </a:solidFill>
                <a:latin typeface="Arial" panose="020B0604020202020204" pitchFamily="34" charset="0"/>
                <a:cs typeface="Arial" panose="020B0604020202020204" pitchFamily="34" charset="0"/>
              </a:rPr>
              <a:t>Itemise your expenditure items in your budget. Not one bulk amount for the entire project – break it down</a:t>
            </a:r>
            <a:r>
              <a:rPr lang="en-AU" sz="2600">
                <a:solidFill>
                  <a:schemeClr val="bg1"/>
                </a:solidFill>
                <a:latin typeface="Arial" panose="020B0604020202020204" pitchFamily="34" charset="0"/>
                <a:cs typeface="Arial" panose="020B0604020202020204" pitchFamily="34" charset="0"/>
              </a:rPr>
              <a:t>. </a:t>
            </a:r>
            <a:endParaRPr lang="en-AU" sz="26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AU" sz="2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799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27244"/>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4" name="TextBox 3">
            <a:extLst>
              <a:ext uri="{FF2B5EF4-FFF2-40B4-BE49-F238E27FC236}">
                <a16:creationId xmlns:a16="http://schemas.microsoft.com/office/drawing/2014/main" id="{3C08DC86-F45B-53FF-0F9C-FC42F3E52953}"/>
              </a:ext>
            </a:extLst>
          </p:cNvPr>
          <p:cNvSpPr txBox="1"/>
          <p:nvPr/>
        </p:nvSpPr>
        <p:spPr>
          <a:xfrm>
            <a:off x="767408" y="1484784"/>
            <a:ext cx="9783978" cy="3477875"/>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helvetica now display"/>
                <a:ea typeface="+mn-ea"/>
                <a:cs typeface="+mn-cs"/>
              </a:rPr>
              <a:t>Meagan Monk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4800" dirty="0">
              <a:solidFill>
                <a:prstClr val="white"/>
              </a:solidFill>
              <a:latin typeface="helvetica now displ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4800" dirty="0">
                <a:solidFill>
                  <a:prstClr val="white"/>
                </a:solidFill>
                <a:latin typeface="helvetica now display"/>
              </a:rPr>
              <a:t>Grants </a:t>
            </a:r>
            <a:r>
              <a:rPr lang="fr-FR" sz="4800" dirty="0" err="1">
                <a:solidFill>
                  <a:prstClr val="white"/>
                </a:solidFill>
                <a:latin typeface="helvetica now display"/>
              </a:rPr>
              <a:t>Officer</a:t>
            </a:r>
            <a:endParaRPr lang="fr-FR" sz="4800" dirty="0">
              <a:solidFill>
                <a:prstClr val="white"/>
              </a:solidFill>
              <a:latin typeface="helvetica now displ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3800" dirty="0">
                <a:solidFill>
                  <a:prstClr val="white"/>
                </a:solidFill>
                <a:latin typeface="helvetica now display"/>
              </a:rPr>
              <a:t>grants@noosa.qld.gov.au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800" i="0" u="none" strike="noStrike" kern="1200" cap="none" spc="0" normalizeH="0" baseline="0" noProof="0" dirty="0">
                <a:ln>
                  <a:noFill/>
                </a:ln>
                <a:solidFill>
                  <a:prstClr val="white"/>
                </a:solidFill>
                <a:effectLst/>
                <a:uLnTx/>
                <a:uFillTx/>
                <a:latin typeface="helvetica now display"/>
                <a:ea typeface="+mn-ea"/>
                <a:cs typeface="+mn-cs"/>
              </a:rPr>
              <a:t>(07) 53296437</a:t>
            </a:r>
          </a:p>
        </p:txBody>
      </p:sp>
    </p:spTree>
    <p:extLst>
      <p:ext uri="{BB962C8B-B14F-4D97-AF65-F5344CB8AC3E}">
        <p14:creationId xmlns:p14="http://schemas.microsoft.com/office/powerpoint/2010/main" val="694952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4674821" cy="2795747"/>
          </a:xfrm>
        </p:spPr>
        <p:txBody>
          <a:bodyPr>
            <a:normAutofit fontScale="90000"/>
          </a:bodyPr>
          <a:lstStyle/>
          <a:p>
            <a:r>
              <a:rPr lang="en-US" dirty="0"/>
              <a:t>Youth Response Grant</a:t>
            </a:r>
            <a:br>
              <a:rPr lang="en-US" dirty="0"/>
            </a:br>
            <a:br>
              <a:rPr lang="en-US" dirty="0"/>
            </a:br>
            <a:r>
              <a:rPr lang="en-US" sz="3600" dirty="0"/>
              <a:t>Josiah Tharps</a:t>
            </a:r>
            <a:br>
              <a:rPr lang="en-US" sz="3600" dirty="0"/>
            </a:br>
            <a:r>
              <a:rPr lang="en-US" sz="3600" dirty="0"/>
              <a:t>Community Programs Officer</a:t>
            </a:r>
            <a:endParaRPr lang="en-AU" sz="3600" dirty="0"/>
          </a:p>
        </p:txBody>
      </p:sp>
      <p:pic>
        <p:nvPicPr>
          <p:cNvPr id="19" name="Picture 18" descr="A group of people laughing&#10;&#10;Description automatically generated">
            <a:extLst>
              <a:ext uri="{FF2B5EF4-FFF2-40B4-BE49-F238E27FC236}">
                <a16:creationId xmlns:a16="http://schemas.microsoft.com/office/drawing/2014/main" id="{C048F830-4853-9895-A012-E9670EA16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312" y="0"/>
            <a:ext cx="4572000" cy="6858000"/>
          </a:xfrm>
          <a:prstGeom prst="rect">
            <a:avLst/>
          </a:prstGeom>
        </p:spPr>
      </p:pic>
    </p:spTree>
    <p:extLst>
      <p:ext uri="{BB962C8B-B14F-4D97-AF65-F5344CB8AC3E}">
        <p14:creationId xmlns:p14="http://schemas.microsoft.com/office/powerpoint/2010/main" val="213512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DA8F-61F4-6618-ACD0-0AADDF3BB4CB}"/>
              </a:ext>
            </a:extLst>
          </p:cNvPr>
          <p:cNvSpPr>
            <a:spLocks noGrp="1"/>
          </p:cNvSpPr>
          <p:nvPr>
            <p:ph type="title"/>
          </p:nvPr>
        </p:nvSpPr>
        <p:spPr>
          <a:xfrm>
            <a:off x="2255562" y="475011"/>
            <a:ext cx="7680876" cy="1009773"/>
          </a:xfrm>
        </p:spPr>
        <p:txBody>
          <a:bodyPr>
            <a:normAutofit fontScale="90000"/>
          </a:bodyPr>
          <a:lstStyle/>
          <a:p>
            <a:pPr algn="ctr"/>
            <a:r>
              <a:rPr lang="en-AU" dirty="0"/>
              <a:t>Youth Response Grant</a:t>
            </a:r>
            <a:br>
              <a:rPr lang="en-AU" dirty="0"/>
            </a:br>
            <a:endParaRPr lang="en-AU" sz="1800" dirty="0"/>
          </a:p>
        </p:txBody>
      </p:sp>
      <p:sp>
        <p:nvSpPr>
          <p:cNvPr id="4" name="TextBox 3">
            <a:extLst>
              <a:ext uri="{FF2B5EF4-FFF2-40B4-BE49-F238E27FC236}">
                <a16:creationId xmlns:a16="http://schemas.microsoft.com/office/drawing/2014/main" id="{495B360D-39D5-C572-F85A-CF4DDE8C1FB7}"/>
              </a:ext>
            </a:extLst>
          </p:cNvPr>
          <p:cNvSpPr txBox="1"/>
          <p:nvPr/>
        </p:nvSpPr>
        <p:spPr>
          <a:xfrm>
            <a:off x="9039897" y="1412776"/>
            <a:ext cx="3168352" cy="369332"/>
          </a:xfrm>
          <a:prstGeom prst="rect">
            <a:avLst/>
          </a:prstGeom>
          <a:noFill/>
        </p:spPr>
        <p:txBody>
          <a:bodyPr wrap="square" rtlCol="0">
            <a:spAutoFit/>
          </a:bodyPr>
          <a:lstStyle/>
          <a:p>
            <a:r>
              <a:rPr lang="en-AU" dirty="0">
                <a:solidFill>
                  <a:schemeClr val="bg1"/>
                </a:solidFill>
              </a:rPr>
              <a:t>*</a:t>
            </a:r>
          </a:p>
        </p:txBody>
      </p:sp>
      <p:sp>
        <p:nvSpPr>
          <p:cNvPr id="5" name="TextBox 4">
            <a:extLst>
              <a:ext uri="{FF2B5EF4-FFF2-40B4-BE49-F238E27FC236}">
                <a16:creationId xmlns:a16="http://schemas.microsoft.com/office/drawing/2014/main" id="{07D82F55-D853-9DFC-D7C0-BBE86BE300D0}"/>
              </a:ext>
            </a:extLst>
          </p:cNvPr>
          <p:cNvSpPr txBox="1"/>
          <p:nvPr/>
        </p:nvSpPr>
        <p:spPr>
          <a:xfrm>
            <a:off x="1127448" y="1700808"/>
            <a:ext cx="9937104" cy="3970318"/>
          </a:xfrm>
          <a:prstGeom prst="rect">
            <a:avLst/>
          </a:prstGeom>
          <a:noFill/>
        </p:spPr>
        <p:txBody>
          <a:bodyPr wrap="square" rtlCol="0">
            <a:spAutoFit/>
          </a:bodyPr>
          <a:lstStyle/>
          <a:p>
            <a:pPr>
              <a:buFont typeface="Arial"/>
              <a:buChar char="•"/>
            </a:pPr>
            <a:r>
              <a:rPr lang="en-AU" sz="2800" dirty="0">
                <a:solidFill>
                  <a:schemeClr val="bg1"/>
                </a:solidFill>
              </a:rPr>
              <a:t>Projects with a focus of young people 12-25</a:t>
            </a:r>
            <a:endParaRPr lang="en-AU" sz="2800" dirty="0">
              <a:solidFill>
                <a:schemeClr val="bg1"/>
              </a:solidFill>
              <a:latin typeface="Arial"/>
              <a:cs typeface="Arial"/>
            </a:endParaRPr>
          </a:p>
          <a:p>
            <a:pPr>
              <a:buFont typeface="Arial"/>
              <a:buChar char="•"/>
            </a:pPr>
            <a:r>
              <a:rPr lang="en-AU" sz="2800" dirty="0">
                <a:solidFill>
                  <a:schemeClr val="bg1"/>
                </a:solidFill>
                <a:latin typeface="Arial"/>
                <a:cs typeface="Arial"/>
              </a:rPr>
              <a:t>support community organisations to better engage with young people across the Shire</a:t>
            </a:r>
          </a:p>
          <a:p>
            <a:pPr>
              <a:buFont typeface="Arial"/>
              <a:buChar char="•"/>
            </a:pPr>
            <a:r>
              <a:rPr lang="en-AU" sz="2800" dirty="0">
                <a:solidFill>
                  <a:schemeClr val="bg1"/>
                </a:solidFill>
                <a:latin typeface="Arial"/>
                <a:cs typeface="Arial"/>
              </a:rPr>
              <a:t>provide avenues for young people to guide the development of activities and programs related to their sector</a:t>
            </a:r>
          </a:p>
          <a:p>
            <a:pPr>
              <a:buFont typeface="Arial"/>
              <a:buChar char="•"/>
            </a:pPr>
            <a:r>
              <a:rPr lang="en-AU" sz="2800" dirty="0">
                <a:solidFill>
                  <a:schemeClr val="bg1"/>
                </a:solidFill>
                <a:latin typeface="Arial"/>
                <a:cs typeface="Arial"/>
              </a:rPr>
              <a:t>provide services, activities and events that support the needs of young people</a:t>
            </a:r>
          </a:p>
          <a:p>
            <a:pPr>
              <a:buFont typeface="Arial"/>
              <a:buChar char="•"/>
            </a:pPr>
            <a:r>
              <a:rPr lang="en-AU" sz="2800" dirty="0">
                <a:solidFill>
                  <a:schemeClr val="bg1"/>
                </a:solidFill>
                <a:latin typeface="Arial"/>
                <a:cs typeface="Arial"/>
              </a:rPr>
              <a:t>create opportunities for young people to develop new connections</a:t>
            </a:r>
          </a:p>
        </p:txBody>
      </p:sp>
    </p:spTree>
    <p:extLst>
      <p:ext uri="{BB962C8B-B14F-4D97-AF65-F5344CB8AC3E}">
        <p14:creationId xmlns:p14="http://schemas.microsoft.com/office/powerpoint/2010/main" val="225650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69D97-6AD5-D136-D97E-A919C13AF516}"/>
              </a:ext>
            </a:extLst>
          </p:cNvPr>
          <p:cNvSpPr>
            <a:spLocks noGrp="1"/>
          </p:cNvSpPr>
          <p:nvPr>
            <p:ph type="body" sz="quarter" idx="10"/>
          </p:nvPr>
        </p:nvSpPr>
        <p:spPr>
          <a:xfrm>
            <a:off x="1199456" y="1664229"/>
            <a:ext cx="9932451" cy="1426445"/>
          </a:xfrm>
        </p:spPr>
        <p:txBody>
          <a:bodyPr>
            <a:noAutofit/>
          </a:bodyPr>
          <a:lstStyle/>
          <a:p>
            <a:r>
              <a:rPr lang="en-US" sz="2800" dirty="0"/>
              <a:t>Youth-led creativity, entrepreneurship, innovation, active citizenship and social cohesion</a:t>
            </a:r>
          </a:p>
        </p:txBody>
      </p:sp>
      <p:sp>
        <p:nvSpPr>
          <p:cNvPr id="3" name="Title 2">
            <a:extLst>
              <a:ext uri="{FF2B5EF4-FFF2-40B4-BE49-F238E27FC236}">
                <a16:creationId xmlns:a16="http://schemas.microsoft.com/office/drawing/2014/main" id="{D44FFAF8-D696-F35D-0FB8-825434CD268A}"/>
              </a:ext>
            </a:extLst>
          </p:cNvPr>
          <p:cNvSpPr>
            <a:spLocks noGrp="1"/>
          </p:cNvSpPr>
          <p:nvPr>
            <p:ph type="title"/>
          </p:nvPr>
        </p:nvSpPr>
        <p:spPr/>
        <p:txBody>
          <a:bodyPr/>
          <a:lstStyle/>
          <a:p>
            <a:pPr algn="ctr"/>
            <a:r>
              <a:rPr lang="en-AU" dirty="0"/>
              <a:t>Youth Response Grant</a:t>
            </a:r>
          </a:p>
        </p:txBody>
      </p:sp>
      <p:graphicFrame>
        <p:nvGraphicFramePr>
          <p:cNvPr id="5" name="Table 4">
            <a:extLst>
              <a:ext uri="{FF2B5EF4-FFF2-40B4-BE49-F238E27FC236}">
                <a16:creationId xmlns:a16="http://schemas.microsoft.com/office/drawing/2014/main" id="{4F6D1E21-2FA5-473B-2BE3-0741C2C90F60}"/>
              </a:ext>
            </a:extLst>
          </p:cNvPr>
          <p:cNvGraphicFramePr>
            <a:graphicFrameLocks noGrp="1"/>
          </p:cNvGraphicFramePr>
          <p:nvPr>
            <p:extLst>
              <p:ext uri="{D42A27DB-BD31-4B8C-83A1-F6EECF244321}">
                <p14:modId xmlns:p14="http://schemas.microsoft.com/office/powerpoint/2010/main" val="1317494894"/>
              </p:ext>
            </p:extLst>
          </p:nvPr>
        </p:nvGraphicFramePr>
        <p:xfrm>
          <a:off x="1810107" y="2636912"/>
          <a:ext cx="8128000" cy="3592410"/>
        </p:xfrm>
        <a:graphic>
          <a:graphicData uri="http://schemas.openxmlformats.org/drawingml/2006/table">
            <a:tbl>
              <a:tblPr firstRow="1" bandRow="1">
                <a:tableStyleId>{073A0DAA-6AF3-43AB-8588-CEC1D06C72B9}</a:tableStyleId>
              </a:tblPr>
              <a:tblGrid>
                <a:gridCol w="3312368">
                  <a:extLst>
                    <a:ext uri="{9D8B030D-6E8A-4147-A177-3AD203B41FA5}">
                      <a16:colId xmlns:a16="http://schemas.microsoft.com/office/drawing/2014/main" val="307199292"/>
                    </a:ext>
                  </a:extLst>
                </a:gridCol>
                <a:gridCol w="4815632">
                  <a:extLst>
                    <a:ext uri="{9D8B030D-6E8A-4147-A177-3AD203B41FA5}">
                      <a16:colId xmlns:a16="http://schemas.microsoft.com/office/drawing/2014/main" val="3015598017"/>
                    </a:ext>
                  </a:extLst>
                </a:gridCol>
              </a:tblGrid>
              <a:tr h="590466">
                <a:tc>
                  <a:txBody>
                    <a:bodyPr/>
                    <a:lstStyle/>
                    <a:p>
                      <a:r>
                        <a:rPr lang="en-US" dirty="0"/>
                        <a:t>Youth Grant </a:t>
                      </a:r>
                      <a:endParaRPr lang="en-AU" dirty="0"/>
                    </a:p>
                  </a:txBody>
                  <a:tcPr/>
                </a:tc>
                <a:tc>
                  <a:txBody>
                    <a:bodyPr/>
                    <a:lstStyle/>
                    <a:p>
                      <a:endParaRPr lang="en-AU" dirty="0"/>
                    </a:p>
                  </a:txBody>
                  <a:tcPr/>
                </a:tc>
                <a:extLst>
                  <a:ext uri="{0D108BD9-81ED-4DB2-BD59-A6C34878D82A}">
                    <a16:rowId xmlns:a16="http://schemas.microsoft.com/office/drawing/2014/main" val="166766671"/>
                  </a:ext>
                </a:extLst>
              </a:tr>
              <a:tr h="590466">
                <a:tc>
                  <a:txBody>
                    <a:bodyPr/>
                    <a:lstStyle/>
                    <a:p>
                      <a:r>
                        <a:rPr lang="en-US" dirty="0"/>
                        <a:t>Accepting applications</a:t>
                      </a:r>
                      <a:endParaRPr lang="en-AU" dirty="0"/>
                    </a:p>
                  </a:txBody>
                  <a:tcPr/>
                </a:tc>
                <a:tc>
                  <a:txBody>
                    <a:bodyPr/>
                    <a:lstStyle/>
                    <a:p>
                      <a:r>
                        <a:rPr lang="en-US" dirty="0"/>
                        <a:t>1</a:t>
                      </a:r>
                      <a:r>
                        <a:rPr lang="en-US" baseline="30000" dirty="0"/>
                        <a:t>st</a:t>
                      </a:r>
                      <a:r>
                        <a:rPr lang="en-US" dirty="0"/>
                        <a:t> February to 14</a:t>
                      </a:r>
                      <a:r>
                        <a:rPr lang="en-US" baseline="30000" dirty="0"/>
                        <a:t>th</a:t>
                      </a:r>
                      <a:r>
                        <a:rPr lang="en-US" dirty="0"/>
                        <a:t> March</a:t>
                      </a:r>
                      <a:endParaRPr lang="en-AU" dirty="0"/>
                    </a:p>
                  </a:txBody>
                  <a:tcPr/>
                </a:tc>
                <a:extLst>
                  <a:ext uri="{0D108BD9-81ED-4DB2-BD59-A6C34878D82A}">
                    <a16:rowId xmlns:a16="http://schemas.microsoft.com/office/drawing/2014/main" val="360057006"/>
                  </a:ext>
                </a:extLst>
              </a:tr>
              <a:tr h="590466">
                <a:tc>
                  <a:txBody>
                    <a:bodyPr/>
                    <a:lstStyle/>
                    <a:p>
                      <a:r>
                        <a:rPr lang="en-US" dirty="0"/>
                        <a:t>Results announced</a:t>
                      </a:r>
                      <a:endParaRPr lang="en-AU" dirty="0"/>
                    </a:p>
                  </a:txBody>
                  <a:tcPr/>
                </a:tc>
                <a:tc>
                  <a:txBody>
                    <a:bodyPr/>
                    <a:lstStyle/>
                    <a:p>
                      <a:r>
                        <a:rPr lang="en-US" dirty="0"/>
                        <a:t>26 March 2024</a:t>
                      </a:r>
                      <a:endParaRPr lang="en-AU" dirty="0"/>
                    </a:p>
                  </a:txBody>
                  <a:tcPr/>
                </a:tc>
                <a:extLst>
                  <a:ext uri="{0D108BD9-81ED-4DB2-BD59-A6C34878D82A}">
                    <a16:rowId xmlns:a16="http://schemas.microsoft.com/office/drawing/2014/main" val="1488849785"/>
                  </a:ext>
                </a:extLst>
              </a:tr>
              <a:tr h="590466">
                <a:tc>
                  <a:txBody>
                    <a:bodyPr/>
                    <a:lstStyle/>
                    <a:p>
                      <a:r>
                        <a:rPr lang="en-AU" dirty="0"/>
                        <a:t>Successful applicants submit funding agreement</a:t>
                      </a:r>
                    </a:p>
                  </a:txBody>
                  <a:tcPr/>
                </a:tc>
                <a:tc>
                  <a:txBody>
                    <a:bodyPr/>
                    <a:lstStyle/>
                    <a:p>
                      <a:r>
                        <a:rPr lang="en-AU" dirty="0"/>
                        <a:t>No later than 30 May 2025</a:t>
                      </a:r>
                    </a:p>
                  </a:txBody>
                  <a:tcPr/>
                </a:tc>
                <a:extLst>
                  <a:ext uri="{0D108BD9-81ED-4DB2-BD59-A6C34878D82A}">
                    <a16:rowId xmlns:a16="http://schemas.microsoft.com/office/drawing/2014/main" val="2834744158"/>
                  </a:ext>
                </a:extLst>
              </a:tr>
              <a:tr h="590466">
                <a:tc>
                  <a:txBody>
                    <a:bodyPr/>
                    <a:lstStyle/>
                    <a:p>
                      <a:r>
                        <a:rPr lang="en-US" dirty="0"/>
                        <a:t>Project delivery period</a:t>
                      </a:r>
                      <a:endParaRPr lang="en-AU" dirty="0"/>
                    </a:p>
                  </a:txBody>
                  <a:tcPr/>
                </a:tc>
                <a:tc>
                  <a:txBody>
                    <a:bodyPr/>
                    <a:lstStyle/>
                    <a:p>
                      <a:r>
                        <a:rPr lang="en-US" dirty="0"/>
                        <a:t>30 March 2024 to 30 March 2025</a:t>
                      </a:r>
                      <a:endParaRPr lang="en-AU" dirty="0"/>
                    </a:p>
                  </a:txBody>
                  <a:tcPr/>
                </a:tc>
                <a:extLst>
                  <a:ext uri="{0D108BD9-81ED-4DB2-BD59-A6C34878D82A}">
                    <a16:rowId xmlns:a16="http://schemas.microsoft.com/office/drawing/2014/main" val="1547677876"/>
                  </a:ext>
                </a:extLst>
              </a:tr>
              <a:tr h="590466">
                <a:tc>
                  <a:txBody>
                    <a:bodyPr/>
                    <a:lstStyle/>
                    <a:p>
                      <a:r>
                        <a:rPr lang="en-US" dirty="0"/>
                        <a:t>Acquittal due</a:t>
                      </a:r>
                      <a:endParaRPr lang="en-AU" dirty="0"/>
                    </a:p>
                  </a:txBody>
                  <a:tcPr/>
                </a:tc>
                <a:tc>
                  <a:txBody>
                    <a:bodyPr/>
                    <a:lstStyle/>
                    <a:p>
                      <a:r>
                        <a:rPr lang="en-US" dirty="0"/>
                        <a:t>Within 30 days of project completion</a:t>
                      </a:r>
                      <a:endParaRPr lang="en-AU" dirty="0"/>
                    </a:p>
                  </a:txBody>
                  <a:tcPr/>
                </a:tc>
                <a:extLst>
                  <a:ext uri="{0D108BD9-81ED-4DB2-BD59-A6C34878D82A}">
                    <a16:rowId xmlns:a16="http://schemas.microsoft.com/office/drawing/2014/main" val="2255993902"/>
                  </a:ext>
                </a:extLst>
              </a:tr>
            </a:tbl>
          </a:graphicData>
        </a:graphic>
      </p:graphicFrame>
    </p:spTree>
    <p:extLst>
      <p:ext uri="{BB962C8B-B14F-4D97-AF65-F5344CB8AC3E}">
        <p14:creationId xmlns:p14="http://schemas.microsoft.com/office/powerpoint/2010/main" val="206304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B70FB3-B9A1-481C-B574-4340533975DE}"/>
              </a:ext>
            </a:extLst>
          </p:cNvPr>
          <p:cNvSpPr>
            <a:spLocks noGrp="1"/>
          </p:cNvSpPr>
          <p:nvPr>
            <p:ph type="title"/>
          </p:nvPr>
        </p:nvSpPr>
        <p:spPr/>
        <p:txBody>
          <a:bodyPr>
            <a:normAutofit fontScale="90000"/>
          </a:bodyPr>
          <a:lstStyle/>
          <a:p>
            <a:r>
              <a:rPr lang="en-AU" dirty="0"/>
              <a:t>Youth Grant Guidelines</a:t>
            </a:r>
            <a:br>
              <a:rPr lang="en-AU" dirty="0"/>
            </a:br>
            <a:br>
              <a:rPr lang="en-AU" dirty="0"/>
            </a:br>
            <a:br>
              <a:rPr lang="en-AU" dirty="0"/>
            </a:br>
            <a:endParaRPr lang="en-AU" dirty="0"/>
          </a:p>
        </p:txBody>
      </p:sp>
      <p:pic>
        <p:nvPicPr>
          <p:cNvPr id="9" name="Picture 8" descr="A qr code on a black background&#10;&#10;Description automatically generated">
            <a:extLst>
              <a:ext uri="{FF2B5EF4-FFF2-40B4-BE49-F238E27FC236}">
                <a16:creationId xmlns:a16="http://schemas.microsoft.com/office/drawing/2014/main" id="{17B526C5-3955-8B98-135D-CE8C9C6DF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252187"/>
            <a:ext cx="4536504" cy="4536504"/>
          </a:xfrm>
          <a:prstGeom prst="rect">
            <a:avLst/>
          </a:prstGeom>
        </p:spPr>
      </p:pic>
    </p:spTree>
    <p:extLst>
      <p:ext uri="{BB962C8B-B14F-4D97-AF65-F5344CB8AC3E}">
        <p14:creationId xmlns:p14="http://schemas.microsoft.com/office/powerpoint/2010/main" val="27044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5898957" cy="4163899"/>
          </a:xfrm>
        </p:spPr>
        <p:txBody>
          <a:bodyPr>
            <a:normAutofit/>
          </a:bodyPr>
          <a:lstStyle/>
          <a:p>
            <a:r>
              <a:rPr lang="en-US" sz="8800" dirty="0"/>
              <a:t>Grants </a:t>
            </a:r>
            <a:br>
              <a:rPr lang="en-US" sz="8800" dirty="0"/>
            </a:br>
            <a:r>
              <a:rPr lang="en-US" sz="8800" dirty="0"/>
              <a:t>Connect</a:t>
            </a:r>
            <a:br>
              <a:rPr lang="en-US" sz="8800" dirty="0"/>
            </a:br>
            <a:r>
              <a:rPr lang="en-US" sz="8800" dirty="0"/>
              <a:t>2024</a:t>
            </a:r>
            <a:endParaRPr lang="en-AU" sz="8800" dirty="0"/>
          </a:p>
        </p:txBody>
      </p:sp>
      <p:pic>
        <p:nvPicPr>
          <p:cNvPr id="6" name="Picture 5" descr="A group of people at a table&#10;&#10;Description automatically generated">
            <a:extLst>
              <a:ext uri="{FF2B5EF4-FFF2-40B4-BE49-F238E27FC236}">
                <a16:creationId xmlns:a16="http://schemas.microsoft.com/office/drawing/2014/main" id="{C4FD4214-3A49-D467-FC15-095BF1AAA01B}"/>
              </a:ext>
            </a:extLst>
          </p:cNvPr>
          <p:cNvPicPr>
            <a:picLocks noChangeAspect="1"/>
          </p:cNvPicPr>
          <p:nvPr/>
        </p:nvPicPr>
        <p:blipFill rotWithShape="1">
          <a:blip r:embed="rId2">
            <a:extLst>
              <a:ext uri="{28A0092B-C50C-407E-A947-70E740481C1C}">
                <a14:useLocalDpi xmlns:a14="http://schemas.microsoft.com/office/drawing/2010/main" val="0"/>
              </a:ext>
            </a:extLst>
          </a:blip>
          <a:srcRect l="48296" t="8631"/>
          <a:stretch/>
        </p:blipFill>
        <p:spPr>
          <a:xfrm>
            <a:off x="7019666" y="0"/>
            <a:ext cx="5159896" cy="6838742"/>
          </a:xfrm>
          <a:prstGeom prst="rect">
            <a:avLst/>
          </a:prstGeom>
        </p:spPr>
      </p:pic>
    </p:spTree>
    <p:extLst>
      <p:ext uri="{BB962C8B-B14F-4D97-AF65-F5344CB8AC3E}">
        <p14:creationId xmlns:p14="http://schemas.microsoft.com/office/powerpoint/2010/main" val="527603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6C9C2-A9DE-1C47-DB4D-50883FC5C3D5}"/>
              </a:ext>
            </a:extLst>
          </p:cNvPr>
          <p:cNvSpPr>
            <a:spLocks noGrp="1"/>
          </p:cNvSpPr>
          <p:nvPr>
            <p:ph type="title"/>
          </p:nvPr>
        </p:nvSpPr>
        <p:spPr/>
        <p:txBody>
          <a:bodyPr/>
          <a:lstStyle/>
          <a:p>
            <a:r>
              <a:rPr lang="en-AU" dirty="0"/>
              <a:t>Youth Grant</a:t>
            </a:r>
            <a:br>
              <a:rPr lang="en-AU" dirty="0"/>
            </a:br>
            <a:r>
              <a:rPr lang="en-AU" dirty="0"/>
              <a:t>Application portal</a:t>
            </a:r>
          </a:p>
        </p:txBody>
      </p:sp>
      <p:pic>
        <p:nvPicPr>
          <p:cNvPr id="5" name="Picture 4" descr="A qr code on a black background&#10;&#10;Description automatically generated">
            <a:extLst>
              <a:ext uri="{FF2B5EF4-FFF2-40B4-BE49-F238E27FC236}">
                <a16:creationId xmlns:a16="http://schemas.microsoft.com/office/drawing/2014/main" id="{4E0D7DFA-4D56-E037-0D59-F94C28E34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620688"/>
            <a:ext cx="5328592" cy="5328592"/>
          </a:xfrm>
          <a:prstGeom prst="rect">
            <a:avLst/>
          </a:prstGeom>
        </p:spPr>
      </p:pic>
    </p:spTree>
    <p:extLst>
      <p:ext uri="{BB962C8B-B14F-4D97-AF65-F5344CB8AC3E}">
        <p14:creationId xmlns:p14="http://schemas.microsoft.com/office/powerpoint/2010/main" val="1515368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7924-2464-B491-B2C7-039F7797951A}"/>
              </a:ext>
            </a:extLst>
          </p:cNvPr>
          <p:cNvSpPr>
            <a:spLocks noGrp="1"/>
          </p:cNvSpPr>
          <p:nvPr>
            <p:ph type="title"/>
          </p:nvPr>
        </p:nvSpPr>
        <p:spPr/>
        <p:txBody>
          <a:bodyPr/>
          <a:lstStyle/>
          <a:p>
            <a:r>
              <a:rPr lang="en-AU" dirty="0"/>
              <a:t>Eligible organisations</a:t>
            </a:r>
          </a:p>
        </p:txBody>
      </p:sp>
      <p:sp>
        <p:nvSpPr>
          <p:cNvPr id="5" name="TextBox 4">
            <a:extLst>
              <a:ext uri="{FF2B5EF4-FFF2-40B4-BE49-F238E27FC236}">
                <a16:creationId xmlns:a16="http://schemas.microsoft.com/office/drawing/2014/main" id="{9306D512-2EFA-A4E2-5D94-EBF81F0D9D85}"/>
              </a:ext>
            </a:extLst>
          </p:cNvPr>
          <p:cNvSpPr txBox="1"/>
          <p:nvPr/>
        </p:nvSpPr>
        <p:spPr>
          <a:xfrm>
            <a:off x="701099" y="1885088"/>
            <a:ext cx="10003413" cy="4524315"/>
          </a:xfrm>
          <a:prstGeom prst="rect">
            <a:avLst/>
          </a:prstGeom>
          <a:noFill/>
        </p:spPr>
        <p:txBody>
          <a:bodyPr wrap="square" rtlCol="0">
            <a:spAutoFit/>
          </a:bodyPr>
          <a:lstStyle/>
          <a:p>
            <a:r>
              <a:rPr lang="en-US" sz="2400" dirty="0">
                <a:solidFill>
                  <a:schemeClr val="bg1"/>
                </a:solidFill>
              </a:rPr>
              <a:t>Are a legal not-for-profit </a:t>
            </a:r>
            <a:r>
              <a:rPr lang="en-US" sz="2400" dirty="0" err="1">
                <a:solidFill>
                  <a:schemeClr val="bg1"/>
                </a:solidFill>
              </a:rPr>
              <a:t>organisation</a:t>
            </a:r>
            <a:r>
              <a:rPr lang="en-US" sz="2400" dirty="0">
                <a:solidFill>
                  <a:schemeClr val="bg1"/>
                </a:solidFill>
              </a:rPr>
              <a:t> as defined by the Australian Taxation Office (ATO) and Australian Charities and Not-For-Profits Commission (ACNC) which are: </a:t>
            </a:r>
            <a:endParaRPr lang="en-AU" sz="2400" dirty="0">
              <a:solidFill>
                <a:schemeClr val="bg1"/>
              </a:solidFill>
            </a:endParaRP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An incorporated association</a:t>
            </a:r>
          </a:p>
          <a:p>
            <a:pPr marL="342900" indent="-342900">
              <a:buFont typeface="Arial" panose="020B0604020202020204" pitchFamily="34" charset="0"/>
              <a:buChar char="•"/>
            </a:pPr>
            <a:r>
              <a:rPr lang="en-US" sz="2400" dirty="0">
                <a:solidFill>
                  <a:schemeClr val="bg1"/>
                </a:solidFill>
              </a:rPr>
              <a:t>A company limited by guarantee</a:t>
            </a:r>
          </a:p>
          <a:p>
            <a:pPr marL="342900" indent="-342900">
              <a:buFont typeface="Arial" panose="020B0604020202020204" pitchFamily="34" charset="0"/>
              <a:buChar char="•"/>
            </a:pPr>
            <a:r>
              <a:rPr lang="en-US" sz="2400" dirty="0">
                <a:solidFill>
                  <a:schemeClr val="bg1"/>
                </a:solidFill>
              </a:rPr>
              <a:t>A non-trading/non-distributing co-operative</a:t>
            </a:r>
          </a:p>
          <a:p>
            <a:pPr marL="342900" indent="-342900">
              <a:buFont typeface="Arial" panose="020B0604020202020204" pitchFamily="34" charset="0"/>
              <a:buChar char="•"/>
            </a:pPr>
            <a:r>
              <a:rPr lang="en-US" sz="2400" dirty="0">
                <a:solidFill>
                  <a:schemeClr val="bg1"/>
                </a:solidFill>
              </a:rPr>
              <a:t>An Indigenous corporation </a:t>
            </a:r>
          </a:p>
          <a:p>
            <a:pPr marL="342900" indent="-342900">
              <a:buFont typeface="Arial" panose="020B0604020202020204" pitchFamily="34" charset="0"/>
              <a:buChar char="•"/>
            </a:pPr>
            <a:r>
              <a:rPr lang="en-US" sz="2400" dirty="0">
                <a:solidFill>
                  <a:schemeClr val="bg1"/>
                </a:solidFill>
              </a:rPr>
              <a:t>Comply with all governance and financial requirements of the State and Commonwealth as at the closing date for the grant program </a:t>
            </a:r>
          </a:p>
          <a:p>
            <a:pPr marL="342900" indent="-342900">
              <a:buFont typeface="Arial" panose="020B0604020202020204" pitchFamily="34" charset="0"/>
              <a:buChar char="•"/>
            </a:pPr>
            <a:r>
              <a:rPr lang="en-US" sz="2400" dirty="0">
                <a:solidFill>
                  <a:schemeClr val="bg1"/>
                </a:solidFill>
              </a:rPr>
              <a:t>Have an active ABN in the name of the legal entity o Have a bank account in the name of the legal entity</a:t>
            </a:r>
            <a:endParaRPr lang="en-AU" sz="2400" dirty="0">
              <a:solidFill>
                <a:schemeClr val="bg1"/>
              </a:solidFill>
            </a:endParaRPr>
          </a:p>
        </p:txBody>
      </p:sp>
    </p:spTree>
    <p:extLst>
      <p:ext uri="{BB962C8B-B14F-4D97-AF65-F5344CB8AC3E}">
        <p14:creationId xmlns:p14="http://schemas.microsoft.com/office/powerpoint/2010/main" val="2805050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74621-E9EB-11B3-9414-E862E78AEBCE}"/>
              </a:ext>
            </a:extLst>
          </p:cNvPr>
          <p:cNvSpPr txBox="1"/>
          <p:nvPr/>
        </p:nvSpPr>
        <p:spPr>
          <a:xfrm>
            <a:off x="731404" y="1484784"/>
            <a:ext cx="10441160" cy="5016758"/>
          </a:xfrm>
          <a:prstGeom prst="rect">
            <a:avLst/>
          </a:prstGeom>
          <a:noFill/>
        </p:spPr>
        <p:txBody>
          <a:bodyPr wrap="square">
            <a:spAutoFit/>
          </a:bodyPr>
          <a:lstStyle/>
          <a:p>
            <a:r>
              <a:rPr lang="en-US" sz="1600" dirty="0">
                <a:solidFill>
                  <a:schemeClr val="bg1"/>
                </a:solidFill>
              </a:rPr>
              <a:t>• </a:t>
            </a:r>
            <a:r>
              <a:rPr lang="en-US" sz="2400" dirty="0">
                <a:solidFill>
                  <a:schemeClr val="bg1"/>
                </a:solidFill>
              </a:rPr>
              <a:t>Commercial businesses or business trusts</a:t>
            </a:r>
          </a:p>
          <a:p>
            <a:r>
              <a:rPr lang="en-US" sz="2400" dirty="0">
                <a:solidFill>
                  <a:schemeClr val="bg1"/>
                </a:solidFill>
              </a:rPr>
              <a:t>• Individuals</a:t>
            </a:r>
          </a:p>
          <a:p>
            <a:r>
              <a:rPr lang="en-US" sz="2400" dirty="0">
                <a:solidFill>
                  <a:schemeClr val="bg1"/>
                </a:solidFill>
              </a:rPr>
              <a:t>• Government agencies or departments of local, state or federal government</a:t>
            </a:r>
          </a:p>
          <a:p>
            <a:r>
              <a:rPr lang="en-US" sz="2400" dirty="0">
                <a:solidFill>
                  <a:schemeClr val="bg1"/>
                </a:solidFill>
              </a:rPr>
              <a:t>educational, political or religious </a:t>
            </a:r>
            <a:r>
              <a:rPr lang="en-US" sz="2400" dirty="0" err="1">
                <a:solidFill>
                  <a:schemeClr val="bg1"/>
                </a:solidFill>
              </a:rPr>
              <a:t>organisations</a:t>
            </a:r>
            <a:r>
              <a:rPr lang="en-US" sz="2400" dirty="0">
                <a:solidFill>
                  <a:schemeClr val="bg1"/>
                </a:solidFill>
              </a:rPr>
              <a:t>, or primary health care providers,</a:t>
            </a:r>
          </a:p>
          <a:p>
            <a:r>
              <a:rPr lang="en-US" sz="2400" dirty="0">
                <a:solidFill>
                  <a:schemeClr val="bg1"/>
                </a:solidFill>
              </a:rPr>
              <a:t>where the application is for the </a:t>
            </a:r>
            <a:r>
              <a:rPr lang="en-US" sz="2400" dirty="0" err="1">
                <a:solidFill>
                  <a:schemeClr val="bg1"/>
                </a:solidFill>
              </a:rPr>
              <a:t>organisation’s</a:t>
            </a:r>
            <a:r>
              <a:rPr lang="en-US" sz="2400" dirty="0">
                <a:solidFill>
                  <a:schemeClr val="bg1"/>
                </a:solidFill>
              </a:rPr>
              <a:t> core business</a:t>
            </a:r>
          </a:p>
          <a:p>
            <a:r>
              <a:rPr lang="en-US" sz="2400" dirty="0">
                <a:solidFill>
                  <a:schemeClr val="bg1"/>
                </a:solidFill>
              </a:rPr>
              <a:t>• Parents and Friends Associations, or Parents &amp; Citizens Associations</a:t>
            </a:r>
          </a:p>
          <a:p>
            <a:r>
              <a:rPr lang="en-US" sz="2400" dirty="0">
                <a:solidFill>
                  <a:schemeClr val="bg1"/>
                </a:solidFill>
              </a:rPr>
              <a:t>• Kindergartens, Pre-school and day care </a:t>
            </a:r>
            <a:r>
              <a:rPr lang="en-US" sz="2400" dirty="0" err="1">
                <a:solidFill>
                  <a:schemeClr val="bg1"/>
                </a:solidFill>
              </a:rPr>
              <a:t>centres</a:t>
            </a:r>
            <a:endParaRPr lang="en-US" sz="2400" dirty="0">
              <a:solidFill>
                <a:schemeClr val="bg1"/>
              </a:solidFill>
            </a:endParaRPr>
          </a:p>
          <a:p>
            <a:r>
              <a:rPr lang="en-US" sz="2400" dirty="0">
                <a:solidFill>
                  <a:schemeClr val="bg1"/>
                </a:solidFill>
              </a:rPr>
              <a:t>• Not for profit </a:t>
            </a:r>
            <a:r>
              <a:rPr lang="en-US" sz="2400" dirty="0" err="1">
                <a:solidFill>
                  <a:schemeClr val="bg1"/>
                </a:solidFill>
              </a:rPr>
              <a:t>organisations</a:t>
            </a:r>
            <a:r>
              <a:rPr lang="en-US" sz="2400" dirty="0">
                <a:solidFill>
                  <a:schemeClr val="bg1"/>
                </a:solidFill>
              </a:rPr>
              <a:t> with a liquor-licensed supporters/associated club that</a:t>
            </a:r>
          </a:p>
          <a:p>
            <a:r>
              <a:rPr lang="en-US" sz="2400" dirty="0">
                <a:solidFill>
                  <a:schemeClr val="bg1"/>
                </a:solidFill>
              </a:rPr>
              <a:t>commercially trades seven days a week</a:t>
            </a:r>
            <a:endParaRPr lang="en-US" sz="2400" b="1" dirty="0">
              <a:solidFill>
                <a:schemeClr val="bg1"/>
              </a:solidFill>
            </a:endParaRPr>
          </a:p>
          <a:p>
            <a:r>
              <a:rPr lang="en-US" sz="3200" b="1" dirty="0">
                <a:solidFill>
                  <a:schemeClr val="bg1"/>
                </a:solidFill>
              </a:rPr>
              <a:t>BUT</a:t>
            </a:r>
            <a:endParaRPr lang="en-AU" sz="3200" b="1" dirty="0">
              <a:solidFill>
                <a:schemeClr val="bg1"/>
              </a:solidFill>
            </a:endParaRPr>
          </a:p>
        </p:txBody>
      </p:sp>
      <p:sp>
        <p:nvSpPr>
          <p:cNvPr id="5" name="TextBox 4">
            <a:extLst>
              <a:ext uri="{FF2B5EF4-FFF2-40B4-BE49-F238E27FC236}">
                <a16:creationId xmlns:a16="http://schemas.microsoft.com/office/drawing/2014/main" id="{81494AE5-5461-EE2B-1321-D3ECB5D61DD8}"/>
              </a:ext>
            </a:extLst>
          </p:cNvPr>
          <p:cNvSpPr txBox="1"/>
          <p:nvPr/>
        </p:nvSpPr>
        <p:spPr>
          <a:xfrm>
            <a:off x="1631504" y="543158"/>
            <a:ext cx="8640960" cy="769441"/>
          </a:xfrm>
          <a:prstGeom prst="rect">
            <a:avLst/>
          </a:prstGeom>
          <a:noFill/>
        </p:spPr>
        <p:txBody>
          <a:bodyPr wrap="square" rtlCol="0">
            <a:spAutoFit/>
          </a:bodyPr>
          <a:lstStyle/>
          <a:p>
            <a:r>
              <a:rPr lang="en-AU" sz="4400" b="1" dirty="0">
                <a:solidFill>
                  <a:schemeClr val="bg1"/>
                </a:solidFill>
              </a:rPr>
              <a:t>Not Eligible Organisations</a:t>
            </a:r>
          </a:p>
        </p:txBody>
      </p:sp>
    </p:spTree>
    <p:extLst>
      <p:ext uri="{BB962C8B-B14F-4D97-AF65-F5344CB8AC3E}">
        <p14:creationId xmlns:p14="http://schemas.microsoft.com/office/powerpoint/2010/main" val="2901334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32F4-EE08-B1B6-0C5B-601E1BE45D57}"/>
              </a:ext>
            </a:extLst>
          </p:cNvPr>
          <p:cNvSpPr>
            <a:spLocks noGrp="1"/>
          </p:cNvSpPr>
          <p:nvPr>
            <p:ph type="title"/>
          </p:nvPr>
        </p:nvSpPr>
        <p:spPr>
          <a:xfrm>
            <a:off x="701098" y="777269"/>
            <a:ext cx="10939517" cy="1067555"/>
          </a:xfrm>
        </p:spPr>
        <p:txBody>
          <a:bodyPr/>
          <a:lstStyle/>
          <a:p>
            <a:pPr algn="ctr"/>
            <a:r>
              <a:rPr lang="en-AU" dirty="0" err="1"/>
              <a:t>Auspicing</a:t>
            </a:r>
            <a:endParaRPr lang="en-AU" dirty="0"/>
          </a:p>
        </p:txBody>
      </p:sp>
      <p:sp>
        <p:nvSpPr>
          <p:cNvPr id="3" name="TextBox 2">
            <a:extLst>
              <a:ext uri="{FF2B5EF4-FFF2-40B4-BE49-F238E27FC236}">
                <a16:creationId xmlns:a16="http://schemas.microsoft.com/office/drawing/2014/main" id="{27D959D8-FEDF-6C6D-5763-CCF344F67A81}"/>
              </a:ext>
            </a:extLst>
          </p:cNvPr>
          <p:cNvSpPr txBox="1"/>
          <p:nvPr/>
        </p:nvSpPr>
        <p:spPr>
          <a:xfrm>
            <a:off x="479375" y="2276872"/>
            <a:ext cx="11161239" cy="1569660"/>
          </a:xfrm>
          <a:prstGeom prst="rect">
            <a:avLst/>
          </a:prstGeom>
          <a:noFill/>
        </p:spPr>
        <p:txBody>
          <a:bodyPr wrap="square" rtlCol="0">
            <a:spAutoFit/>
          </a:bodyPr>
          <a:lstStyle/>
          <a:p>
            <a:r>
              <a:rPr lang="en-US" sz="2400" dirty="0">
                <a:solidFill>
                  <a:schemeClr val="bg1"/>
                </a:solidFill>
              </a:rPr>
              <a:t>Apply under the auspice of an eligible </a:t>
            </a:r>
            <a:r>
              <a:rPr lang="en-US" sz="2400" dirty="0" err="1">
                <a:solidFill>
                  <a:schemeClr val="bg1"/>
                </a:solidFill>
              </a:rPr>
              <a:t>organisation</a:t>
            </a:r>
            <a:r>
              <a:rPr lang="en-US" sz="2400" dirty="0">
                <a:solidFill>
                  <a:schemeClr val="bg1"/>
                </a:solidFill>
              </a:rPr>
              <a:t>.</a:t>
            </a:r>
          </a:p>
          <a:p>
            <a:endParaRPr lang="en-US" sz="2400" dirty="0">
              <a:solidFill>
                <a:schemeClr val="bg1"/>
              </a:solidFill>
            </a:endParaRPr>
          </a:p>
          <a:p>
            <a:r>
              <a:rPr lang="en-US" sz="2400" dirty="0">
                <a:solidFill>
                  <a:schemeClr val="bg1"/>
                </a:solidFill>
              </a:rPr>
              <a:t>If the application is successful, the auspice </a:t>
            </a:r>
            <a:r>
              <a:rPr lang="en-US" sz="2400" dirty="0" err="1">
                <a:solidFill>
                  <a:schemeClr val="bg1"/>
                </a:solidFill>
              </a:rPr>
              <a:t>organisation</a:t>
            </a:r>
            <a:r>
              <a:rPr lang="en-US" sz="2400" dirty="0">
                <a:solidFill>
                  <a:schemeClr val="bg1"/>
                </a:solidFill>
              </a:rPr>
              <a:t> will take full legal and financial responsibility for the delivery of this project and the grant administration.</a:t>
            </a:r>
            <a:endParaRPr lang="en-AU" sz="2400" dirty="0">
              <a:solidFill>
                <a:schemeClr val="bg1"/>
              </a:solidFill>
            </a:endParaRPr>
          </a:p>
        </p:txBody>
      </p:sp>
    </p:spTree>
    <p:extLst>
      <p:ext uri="{BB962C8B-B14F-4D97-AF65-F5344CB8AC3E}">
        <p14:creationId xmlns:p14="http://schemas.microsoft.com/office/powerpoint/2010/main" val="249500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0B16-A1E8-8817-263B-334BA6CD3F17}"/>
              </a:ext>
            </a:extLst>
          </p:cNvPr>
          <p:cNvSpPr>
            <a:spLocks noGrp="1"/>
          </p:cNvSpPr>
          <p:nvPr>
            <p:ph type="title"/>
          </p:nvPr>
        </p:nvSpPr>
        <p:spPr>
          <a:xfrm>
            <a:off x="4115780" y="514384"/>
            <a:ext cx="3960440" cy="2194536"/>
          </a:xfrm>
        </p:spPr>
        <p:txBody>
          <a:bodyPr>
            <a:normAutofit/>
          </a:bodyPr>
          <a:lstStyle/>
          <a:p>
            <a:r>
              <a:rPr lang="en-AU" sz="6000" dirty="0"/>
              <a:t>Projects</a:t>
            </a:r>
          </a:p>
        </p:txBody>
      </p:sp>
      <p:sp>
        <p:nvSpPr>
          <p:cNvPr id="3" name="TextBox 2">
            <a:extLst>
              <a:ext uri="{FF2B5EF4-FFF2-40B4-BE49-F238E27FC236}">
                <a16:creationId xmlns:a16="http://schemas.microsoft.com/office/drawing/2014/main" id="{62A858BA-7E1A-1E0C-71D7-8244F463311B}"/>
              </a:ext>
            </a:extLst>
          </p:cNvPr>
          <p:cNvSpPr txBox="1"/>
          <p:nvPr/>
        </p:nvSpPr>
        <p:spPr>
          <a:xfrm>
            <a:off x="767408" y="2440921"/>
            <a:ext cx="10297144" cy="2677656"/>
          </a:xfrm>
          <a:prstGeom prst="rect">
            <a:avLst/>
          </a:prstGeom>
          <a:noFill/>
        </p:spPr>
        <p:txBody>
          <a:bodyPr wrap="square" rtlCol="0">
            <a:spAutoFit/>
          </a:bodyPr>
          <a:lstStyle/>
          <a:p>
            <a:pPr marL="285750" indent="-285750">
              <a:buFont typeface="Arial" panose="020B0604020202020204" pitchFamily="34" charset="0"/>
              <a:buChar char="•"/>
            </a:pPr>
            <a:r>
              <a:rPr lang="en-AU" sz="2800" dirty="0">
                <a:solidFill>
                  <a:schemeClr val="bg1"/>
                </a:solidFill>
              </a:rPr>
              <a:t>Youth led community events</a:t>
            </a:r>
          </a:p>
          <a:p>
            <a:pPr marL="285750" indent="-285750">
              <a:buFont typeface="Arial" panose="020B0604020202020204" pitchFamily="34" charset="0"/>
              <a:buChar char="•"/>
            </a:pPr>
            <a:r>
              <a:rPr lang="en-AU" sz="2800" dirty="0">
                <a:solidFill>
                  <a:schemeClr val="bg1"/>
                </a:solidFill>
              </a:rPr>
              <a:t>Projects that focus on reaching disengaged and disadvantaged young people</a:t>
            </a:r>
          </a:p>
          <a:p>
            <a:pPr marL="285750" indent="-285750">
              <a:buFont typeface="Arial" panose="020B0604020202020204" pitchFamily="34" charset="0"/>
              <a:buChar char="•"/>
            </a:pPr>
            <a:r>
              <a:rPr lang="en-AU" sz="2800" dirty="0">
                <a:solidFill>
                  <a:schemeClr val="bg1"/>
                </a:solidFill>
              </a:rPr>
              <a:t>Education, employment, training and life skill development</a:t>
            </a:r>
          </a:p>
          <a:p>
            <a:pPr marL="285750" indent="-285750">
              <a:buFont typeface="Arial" panose="020B0604020202020204" pitchFamily="34" charset="0"/>
              <a:buChar char="•"/>
            </a:pPr>
            <a:r>
              <a:rPr lang="en-AU" sz="2800" dirty="0">
                <a:solidFill>
                  <a:schemeClr val="bg1"/>
                </a:solidFill>
              </a:rPr>
              <a:t>Mentoring, crime prevention, youth justice</a:t>
            </a:r>
          </a:p>
          <a:p>
            <a:pPr marL="285750" indent="-285750">
              <a:buFont typeface="Arial" panose="020B0604020202020204" pitchFamily="34" charset="0"/>
              <a:buChar char="•"/>
            </a:pPr>
            <a:r>
              <a:rPr lang="en-AU" sz="2800" dirty="0">
                <a:solidFill>
                  <a:schemeClr val="bg1"/>
                </a:solidFill>
              </a:rPr>
              <a:t>Art and Culture</a:t>
            </a:r>
          </a:p>
        </p:txBody>
      </p:sp>
    </p:spTree>
    <p:extLst>
      <p:ext uri="{BB962C8B-B14F-4D97-AF65-F5344CB8AC3E}">
        <p14:creationId xmlns:p14="http://schemas.microsoft.com/office/powerpoint/2010/main" val="184665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3785-13D6-E948-FC81-D04128BFDD36}"/>
              </a:ext>
            </a:extLst>
          </p:cNvPr>
          <p:cNvSpPr>
            <a:spLocks noGrp="1"/>
          </p:cNvSpPr>
          <p:nvPr>
            <p:ph type="title"/>
          </p:nvPr>
        </p:nvSpPr>
        <p:spPr>
          <a:xfrm>
            <a:off x="2255562" y="946465"/>
            <a:ext cx="7680876" cy="1080120"/>
          </a:xfrm>
        </p:spPr>
        <p:txBody>
          <a:bodyPr/>
          <a:lstStyle/>
          <a:p>
            <a:pPr algn="ctr"/>
            <a:r>
              <a:rPr lang="en-AU" dirty="0"/>
              <a:t>Funding</a:t>
            </a:r>
          </a:p>
        </p:txBody>
      </p:sp>
      <p:sp>
        <p:nvSpPr>
          <p:cNvPr id="4" name="TextBox 3">
            <a:extLst>
              <a:ext uri="{FF2B5EF4-FFF2-40B4-BE49-F238E27FC236}">
                <a16:creationId xmlns:a16="http://schemas.microsoft.com/office/drawing/2014/main" id="{74B57448-45C2-9955-5598-057277B75BB4}"/>
              </a:ext>
            </a:extLst>
          </p:cNvPr>
          <p:cNvSpPr txBox="1"/>
          <p:nvPr/>
        </p:nvSpPr>
        <p:spPr>
          <a:xfrm>
            <a:off x="1811524" y="2026585"/>
            <a:ext cx="8568952" cy="3385542"/>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bg1"/>
                </a:solidFill>
              </a:rPr>
              <a:t>Minimum grant amount from Council is $1,000 and maximum grant amount is $30,000</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r>
              <a:rPr lang="en-US" sz="2800" dirty="0">
                <a:solidFill>
                  <a:schemeClr val="bg1"/>
                </a:solidFill>
              </a:rPr>
              <a:t>Budget items over $7,500 two written quotations are required</a:t>
            </a: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Provide a realistic and complete project budget</a:t>
            </a:r>
            <a:endParaRPr lang="en-AU" sz="2800"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406456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3785-13D6-E948-FC81-D04128BFDD36}"/>
              </a:ext>
            </a:extLst>
          </p:cNvPr>
          <p:cNvSpPr>
            <a:spLocks noGrp="1"/>
          </p:cNvSpPr>
          <p:nvPr>
            <p:ph type="title"/>
          </p:nvPr>
        </p:nvSpPr>
        <p:spPr>
          <a:xfrm>
            <a:off x="2255562" y="946464"/>
            <a:ext cx="8448950" cy="1258399"/>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prstClr val="white"/>
                </a:solidFill>
                <a:effectLst/>
                <a:uLnTx/>
                <a:uFillTx/>
                <a:latin typeface="helvetica now display"/>
                <a:ea typeface="+mn-ea"/>
                <a:cs typeface="+mn-cs"/>
              </a:rPr>
              <a:t>Josiah Tharps</a:t>
            </a:r>
            <a:br>
              <a:rPr kumimoji="0" lang="fr-FR" sz="5400" b="1" i="0" u="none" strike="noStrike" kern="1200" cap="none" spc="0" normalizeH="0" baseline="0" noProof="0" dirty="0">
                <a:ln>
                  <a:noFill/>
                </a:ln>
                <a:solidFill>
                  <a:prstClr val="white"/>
                </a:solidFill>
                <a:effectLst/>
                <a:uLnTx/>
                <a:uFillTx/>
                <a:latin typeface="helvetica now display"/>
                <a:ea typeface="+mn-ea"/>
                <a:cs typeface="+mn-cs"/>
              </a:rPr>
            </a:br>
            <a:br>
              <a:rPr lang="fr-FR" sz="5400" dirty="0">
                <a:solidFill>
                  <a:prstClr val="white"/>
                </a:solidFill>
                <a:latin typeface="helvetica now display"/>
              </a:rPr>
            </a:br>
            <a:r>
              <a:rPr lang="fr-FR" sz="5400" dirty="0">
                <a:solidFill>
                  <a:prstClr val="white"/>
                </a:solidFill>
                <a:latin typeface="helvetica now display"/>
              </a:rPr>
              <a:t>Community Programs </a:t>
            </a:r>
            <a:r>
              <a:rPr lang="fr-FR" sz="5400" dirty="0" err="1">
                <a:solidFill>
                  <a:prstClr val="white"/>
                </a:solidFill>
                <a:latin typeface="helvetica now display"/>
              </a:rPr>
              <a:t>Officer</a:t>
            </a:r>
            <a:br>
              <a:rPr lang="fr-FR" sz="5400" dirty="0">
                <a:solidFill>
                  <a:prstClr val="white"/>
                </a:solidFill>
                <a:latin typeface="helvetica now display"/>
              </a:rPr>
            </a:br>
            <a:br>
              <a:rPr lang="fr-FR" sz="5400" dirty="0">
                <a:solidFill>
                  <a:prstClr val="white"/>
                </a:solidFill>
                <a:latin typeface="helvetica now display"/>
              </a:rPr>
            </a:br>
            <a:r>
              <a:rPr lang="fr-FR" sz="4400" dirty="0">
                <a:solidFill>
                  <a:prstClr val="white"/>
                </a:solidFill>
                <a:latin typeface="helvetica now display"/>
              </a:rPr>
              <a:t>Josiah.tharps@noosa.qld.gov.au</a:t>
            </a:r>
          </a:p>
        </p:txBody>
      </p:sp>
    </p:spTree>
    <p:extLst>
      <p:ext uri="{BB962C8B-B14F-4D97-AF65-F5344CB8AC3E}">
        <p14:creationId xmlns:p14="http://schemas.microsoft.com/office/powerpoint/2010/main" val="3902487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4674821" cy="2795747"/>
          </a:xfrm>
        </p:spPr>
        <p:txBody>
          <a:bodyPr>
            <a:normAutofit fontScale="90000"/>
          </a:bodyPr>
          <a:lstStyle/>
          <a:p>
            <a:r>
              <a:rPr lang="en-US" dirty="0"/>
              <a:t>Environment, Climate Change Grants</a:t>
            </a:r>
            <a:br>
              <a:rPr lang="en-US" dirty="0"/>
            </a:br>
            <a:br>
              <a:rPr lang="en-US" dirty="0"/>
            </a:br>
            <a:br>
              <a:rPr lang="en-US" sz="3600" dirty="0"/>
            </a:br>
            <a:r>
              <a:rPr lang="en-US" sz="3600" dirty="0"/>
              <a:t>Ben Derrick</a:t>
            </a:r>
            <a:br>
              <a:rPr lang="en-US" sz="3600" dirty="0"/>
            </a:br>
            <a:endParaRPr lang="en-AU" sz="3600" dirty="0"/>
          </a:p>
        </p:txBody>
      </p:sp>
      <p:pic>
        <p:nvPicPr>
          <p:cNvPr id="2" name="Picture 1" descr="Close up of a green plant&#10;&#10;Description automatically generated with low confidence">
            <a:extLst>
              <a:ext uri="{FF2B5EF4-FFF2-40B4-BE49-F238E27FC236}">
                <a16:creationId xmlns:a16="http://schemas.microsoft.com/office/drawing/2014/main" id="{0721EA45-2EB4-D0F2-F0F8-D4BA18907F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7178" y="0"/>
            <a:ext cx="4674822" cy="6858000"/>
          </a:xfrm>
          <a:prstGeom prst="rect">
            <a:avLst/>
          </a:prstGeom>
        </p:spPr>
      </p:pic>
    </p:spTree>
    <p:extLst>
      <p:ext uri="{BB962C8B-B14F-4D97-AF65-F5344CB8AC3E}">
        <p14:creationId xmlns:p14="http://schemas.microsoft.com/office/powerpoint/2010/main" val="3076759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1631216"/>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0" b="1" i="0" u="none" strike="noStrike" kern="1200" cap="none" spc="0" normalizeH="0" baseline="0" noProof="0" dirty="0">
                <a:ln>
                  <a:noFill/>
                </a:ln>
                <a:solidFill>
                  <a:prstClr val="white"/>
                </a:solidFill>
                <a:effectLst/>
                <a:uLnTx/>
                <a:uFillTx/>
                <a:latin typeface="helvetica now display"/>
                <a:ea typeface="+mn-ea"/>
                <a:cs typeface="+mn-cs"/>
              </a:rPr>
              <a:t>Overview of </a:t>
            </a:r>
            <a:r>
              <a:rPr lang="fr-FR" sz="5000" b="1" dirty="0">
                <a:solidFill>
                  <a:prstClr val="white"/>
                </a:solidFill>
                <a:latin typeface="helvetica now display"/>
              </a:rPr>
              <a:t>Environment, Climate Change Grants</a:t>
            </a:r>
            <a:endParaRPr kumimoji="0" lang="fr-FR" sz="5000" b="1"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2728079"/>
            <a:ext cx="10515490" cy="3293209"/>
          </a:xfrm>
          <a:prstGeom prst="rect">
            <a:avLst/>
          </a:prstGeom>
          <a:noFill/>
        </p:spPr>
        <p:txBody>
          <a:bodyPr wrap="square">
            <a:spAutoFit/>
          </a:bodyPr>
          <a:lstStyle/>
          <a:p>
            <a:pPr algn="l"/>
            <a:r>
              <a:rPr lang="en-US" sz="2600" b="0" i="0" u="none" strike="noStrike" baseline="0" dirty="0">
                <a:solidFill>
                  <a:schemeClr val="bg1"/>
                </a:solidFill>
                <a:latin typeface="Arial" panose="020B0604020202020204" pitchFamily="34" charset="0"/>
                <a:cs typeface="Arial" panose="020B0604020202020204" pitchFamily="34" charset="0"/>
              </a:rPr>
              <a:t>Working with and supporting Noosa community to achieve significant environmental outcomes.</a:t>
            </a:r>
          </a:p>
          <a:p>
            <a:pPr algn="l"/>
            <a:endParaRPr lang="en-US" sz="2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fr-FR" sz="2600" b="0" i="0" u="none" strike="noStrike" baseline="0" dirty="0">
                <a:solidFill>
                  <a:schemeClr val="bg1"/>
                </a:solidFill>
                <a:latin typeface="Arial" panose="020B0604020202020204" pitchFamily="34" charset="0"/>
                <a:cs typeface="Arial" panose="020B0604020202020204" pitchFamily="34" charset="0"/>
              </a:rPr>
              <a:t>Environment Project Grants </a:t>
            </a:r>
          </a:p>
          <a:p>
            <a:pPr algn="l"/>
            <a:endParaRPr lang="fr-FR"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fr-FR" sz="2600" b="0" i="0" u="none" strike="noStrike" baseline="0" dirty="0">
                <a:solidFill>
                  <a:schemeClr val="bg1"/>
                </a:solidFill>
                <a:latin typeface="Arial" panose="020B0604020202020204" pitchFamily="34" charset="0"/>
                <a:cs typeface="Arial" panose="020B0604020202020204" pitchFamily="34" charset="0"/>
              </a:rPr>
              <a:t>Climate Change Project Grants</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27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0" b="1" i="0" u="none" strike="noStrike" kern="1200" cap="none" spc="0" normalizeH="0" baseline="0" noProof="0" dirty="0">
                <a:ln>
                  <a:noFill/>
                </a:ln>
                <a:solidFill>
                  <a:prstClr val="white"/>
                </a:solidFill>
                <a:effectLst/>
                <a:uLnTx/>
                <a:uFillTx/>
                <a:latin typeface="helvetica now display"/>
                <a:ea typeface="+mn-ea"/>
                <a:cs typeface="+mn-cs"/>
              </a:rPr>
              <a:t>Funding Priorities</a:t>
            </a: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1412776"/>
            <a:ext cx="10515490" cy="5693866"/>
          </a:xfrm>
          <a:prstGeom prst="rect">
            <a:avLst/>
          </a:prstGeom>
          <a:noFill/>
        </p:spPr>
        <p:txBody>
          <a:bodyPr wrap="square">
            <a:spAutoFit/>
          </a:bodyPr>
          <a:lstStyle/>
          <a:p>
            <a:pPr algn="l"/>
            <a:r>
              <a:rPr lang="en-US" sz="2600" b="0" i="0" u="none" strike="noStrike" baseline="0" dirty="0">
                <a:solidFill>
                  <a:schemeClr val="bg1"/>
                </a:solidFill>
                <a:latin typeface="Arial" panose="020B0604020202020204" pitchFamily="34" charset="0"/>
                <a:cs typeface="Arial" panose="020B0604020202020204" pitchFamily="34" charset="0"/>
              </a:rPr>
              <a:t>All initiatives funded by Environment Grants programs will have tangible and measurable outcomes that:</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Increase capacity of local groups to collaboratively approach environment Management initiatives.</a:t>
            </a:r>
          </a:p>
          <a:p>
            <a:pPr marL="457200" indent="-457200" algn="l">
              <a:buFont typeface="Arial" panose="020B0604020202020204" pitchFamily="34" charset="0"/>
              <a:buChar char="•"/>
            </a:pPr>
            <a:endParaRPr lang="en-US" sz="2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Enables collaboration with community in initiative that work toward the outcome and targets identified in the Noosa Environment Strategy and Noosa Climate Change Response plan.</a:t>
            </a:r>
          </a:p>
          <a:p>
            <a:pPr marL="457200" indent="-457200" algn="l">
              <a:buFont typeface="Arial" panose="020B0604020202020204" pitchFamily="34" charset="0"/>
              <a:buChar char="•"/>
            </a:pPr>
            <a:endParaRPr lang="en-US" sz="2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Support the implementation of the Noosa Environment Strategy and other Noosa Council environmental strategies and plans.</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85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27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000" b="1" dirty="0">
                <a:solidFill>
                  <a:prstClr val="white"/>
                </a:solidFill>
                <a:latin typeface="helvetica now display"/>
              </a:rPr>
              <a:t>Environment Project Grants</a:t>
            </a:r>
            <a:endParaRPr kumimoji="0" lang="fr-FR" sz="5000" b="1"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1559689"/>
            <a:ext cx="10515490" cy="5293757"/>
          </a:xfrm>
          <a:prstGeom prst="rect">
            <a:avLst/>
          </a:prstGeom>
          <a:noFill/>
        </p:spPr>
        <p:txBody>
          <a:bodyPr wrap="square">
            <a:spAutoFit/>
          </a:bodyPr>
          <a:lstStyle/>
          <a:p>
            <a:pPr algn="l"/>
            <a:r>
              <a:rPr lang="sv-SE" sz="2600" b="0" i="0" u="none" strike="noStrike" baseline="0" dirty="0">
                <a:solidFill>
                  <a:schemeClr val="bg1"/>
                </a:solidFill>
                <a:latin typeface="Arial" panose="020B0604020202020204" pitchFamily="34" charset="0"/>
                <a:cs typeface="Arial" panose="020B0604020202020204" pitchFamily="34" charset="0"/>
              </a:rPr>
              <a:t>Min - Max grant: $1,000 to $30,000.</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r>
              <a:rPr lang="en-US" sz="2600" b="0" i="0" u="none" strike="noStrike" baseline="0" dirty="0">
                <a:solidFill>
                  <a:schemeClr val="bg1"/>
                </a:solidFill>
                <a:latin typeface="Arial" panose="020B0604020202020204" pitchFamily="34" charset="0"/>
                <a:cs typeface="Arial" panose="020B0604020202020204" pitchFamily="34" charset="0"/>
              </a:rPr>
              <a:t>Support initiatives with duration up to 12-month.</a:t>
            </a:r>
          </a:p>
          <a:p>
            <a:pPr algn="l"/>
            <a:endParaRPr lang="en-US" sz="2600" dirty="0">
              <a:solidFill>
                <a:schemeClr val="bg1"/>
              </a:solidFill>
              <a:latin typeface="Arial" panose="020B0604020202020204" pitchFamily="34" charset="0"/>
              <a:cs typeface="Arial" panose="020B0604020202020204" pitchFamily="34" charset="0"/>
            </a:endParaRPr>
          </a:p>
          <a:p>
            <a:r>
              <a:rPr lang="en-US" sz="2600" b="0" i="0" u="none" strike="noStrike" baseline="0" dirty="0">
                <a:solidFill>
                  <a:schemeClr val="bg1"/>
                </a:solidFill>
                <a:latin typeface="Arial" panose="020B0604020202020204" pitchFamily="34" charset="0"/>
                <a:cs typeface="Arial" panose="020B0604020202020204" pitchFamily="34" charset="0"/>
              </a:rPr>
              <a:t>These grants will be for projects, programs or events that align with the Noosa Environment Strategy.</a:t>
            </a:r>
          </a:p>
          <a:p>
            <a:endParaRPr lang="en-US" sz="2600" b="0" i="0" u="none" strike="noStrike" baseline="0" dirty="0">
              <a:solidFill>
                <a:schemeClr val="bg1"/>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Biodiversity</a:t>
            </a:r>
          </a:p>
          <a:p>
            <a:pPr marL="914400" lvl="1" indent="-457200">
              <a:buFont typeface="Arial" panose="020B0604020202020204" pitchFamily="34" charset="0"/>
              <a:buChar char="•"/>
            </a:pPr>
            <a:r>
              <a:rPr lang="en-US" sz="2600" dirty="0" err="1">
                <a:solidFill>
                  <a:schemeClr val="bg1"/>
                </a:solidFill>
                <a:latin typeface="Arial" panose="020B0604020202020204" pitchFamily="34" charset="0"/>
                <a:cs typeface="Arial" panose="020B0604020202020204" pitchFamily="34" charset="0"/>
              </a:rPr>
              <a:t>Waterlands</a:t>
            </a:r>
            <a:r>
              <a:rPr lang="en-US" sz="2600" dirty="0">
                <a:solidFill>
                  <a:schemeClr val="bg1"/>
                </a:solidFill>
                <a:latin typeface="Arial" panose="020B0604020202020204" pitchFamily="34" charset="0"/>
                <a:cs typeface="Arial" panose="020B0604020202020204" pitchFamily="34" charset="0"/>
              </a:rPr>
              <a:t>, Wetlands &amp; Coasts</a:t>
            </a:r>
          </a:p>
          <a:p>
            <a:pPr marL="914400" lvl="1" indent="-457200">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Sustainable Living</a:t>
            </a:r>
          </a:p>
          <a:p>
            <a:pPr marL="914400" lvl="1"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Climate Change adaptation &amp; resilience </a:t>
            </a:r>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067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000" b="1" dirty="0">
                <a:solidFill>
                  <a:prstClr val="white"/>
                </a:solidFill>
                <a:latin typeface="helvetica now display"/>
              </a:rPr>
              <a:t>Climate Change Project Grants</a:t>
            </a:r>
            <a:endParaRPr kumimoji="0" lang="fr-FR" sz="5000" b="1"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609654" y="1335534"/>
            <a:ext cx="11102969" cy="5940088"/>
          </a:xfrm>
          <a:prstGeom prst="rect">
            <a:avLst/>
          </a:prstGeom>
          <a:noFill/>
        </p:spPr>
        <p:txBody>
          <a:bodyPr wrap="square">
            <a:spAutoFit/>
          </a:bodyPr>
          <a:lstStyle/>
          <a:p>
            <a:pPr algn="l"/>
            <a:r>
              <a:rPr lang="sv-SE" sz="2400" b="0" i="0" u="none" strike="noStrike" baseline="0" dirty="0">
                <a:solidFill>
                  <a:schemeClr val="bg1"/>
                </a:solidFill>
                <a:latin typeface="Arial" panose="020B0604020202020204" pitchFamily="34" charset="0"/>
                <a:cs typeface="Arial" panose="020B0604020202020204" pitchFamily="34" charset="0"/>
              </a:rPr>
              <a:t>Min - Max grant: $1,000 to $30,000.</a:t>
            </a:r>
          </a:p>
          <a:p>
            <a:pPr algn="l"/>
            <a:endParaRPr lang="en-US" sz="2400" b="0" i="0" u="none" strike="noStrike" baseline="0" dirty="0">
              <a:solidFill>
                <a:schemeClr val="bg1"/>
              </a:solidFill>
              <a:latin typeface="Arial" panose="020B0604020202020204" pitchFamily="34" charset="0"/>
              <a:cs typeface="Arial" panose="020B0604020202020204" pitchFamily="34" charset="0"/>
            </a:endParaRPr>
          </a:p>
          <a:p>
            <a:pPr algn="l"/>
            <a:r>
              <a:rPr lang="en-US" sz="2400" b="0" i="0" u="none" strike="noStrike" baseline="0" dirty="0">
                <a:solidFill>
                  <a:schemeClr val="bg1"/>
                </a:solidFill>
                <a:latin typeface="Arial" panose="020B0604020202020204" pitchFamily="34" charset="0"/>
                <a:cs typeface="Arial" panose="020B0604020202020204" pitchFamily="34" charset="0"/>
              </a:rPr>
              <a:t>Support initiatives with duration up to 12-month.</a:t>
            </a:r>
          </a:p>
          <a:p>
            <a:pPr algn="l"/>
            <a:endParaRPr lang="en-US" sz="2400" dirty="0">
              <a:solidFill>
                <a:schemeClr val="bg1"/>
              </a:solidFill>
              <a:latin typeface="Arial" panose="020B0604020202020204" pitchFamily="34" charset="0"/>
              <a:cs typeface="Arial" panose="020B0604020202020204" pitchFamily="34" charset="0"/>
            </a:endParaRPr>
          </a:p>
          <a:p>
            <a:r>
              <a:rPr lang="en-US" sz="2400" b="0" i="0" u="none" strike="noStrike" baseline="0" dirty="0">
                <a:solidFill>
                  <a:schemeClr val="bg1"/>
                </a:solidFill>
                <a:latin typeface="Arial" panose="020B0604020202020204" pitchFamily="34" charset="0"/>
                <a:cs typeface="Arial" panose="020B0604020202020204" pitchFamily="34" charset="0"/>
              </a:rPr>
              <a:t>These grants will be for projects, programs or events that align with the Climate Change Response Plan.</a:t>
            </a:r>
          </a:p>
          <a:p>
            <a:endParaRPr lang="en-US" sz="2400" b="0" i="0" u="none" strike="noStrike" baseline="0" dirty="0">
              <a:solidFill>
                <a:schemeClr val="bg1"/>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Leadership &amp; Governance</a:t>
            </a:r>
          </a:p>
          <a:p>
            <a:pPr marL="914400" lvl="1" indent="-457200">
              <a:buFont typeface="Arial" panose="020B0604020202020204" pitchFamily="34" charset="0"/>
              <a:buChar char="•"/>
            </a:pPr>
            <a:r>
              <a:rPr lang="en-US" sz="2000" b="0" i="0" u="none" strike="noStrike" baseline="0" dirty="0">
                <a:solidFill>
                  <a:schemeClr val="bg1"/>
                </a:solidFill>
                <a:latin typeface="Arial" panose="020B0604020202020204" pitchFamily="34" charset="0"/>
                <a:cs typeface="Arial" panose="020B0604020202020204" pitchFamily="34" charset="0"/>
              </a:rPr>
              <a:t>Energy </a:t>
            </a:r>
            <a:r>
              <a:rPr lang="en-US" sz="2000" dirty="0">
                <a:solidFill>
                  <a:schemeClr val="bg1"/>
                </a:solidFill>
                <a:latin typeface="Arial" panose="020B0604020202020204" pitchFamily="34" charset="0"/>
                <a:cs typeface="Arial" panose="020B0604020202020204" pitchFamily="34" charset="0"/>
              </a:rPr>
              <a:t>efficiency &amp; governance</a:t>
            </a:r>
          </a:p>
          <a:p>
            <a:pPr marL="914400" lvl="1" indent="-4572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Clean low emissions industries</a:t>
            </a:r>
          </a:p>
          <a:p>
            <a:pPr marL="914400" lvl="1" indent="-457200">
              <a:buFont typeface="Arial" panose="020B0604020202020204" pitchFamily="34" charset="0"/>
              <a:buChar char="•"/>
            </a:pPr>
            <a:r>
              <a:rPr lang="en-US" sz="2000" b="0" i="0" u="none" strike="noStrike" baseline="0" dirty="0">
                <a:solidFill>
                  <a:schemeClr val="bg1"/>
                </a:solidFill>
                <a:latin typeface="Arial" panose="020B0604020202020204" pitchFamily="34" charset="0"/>
                <a:cs typeface="Arial" panose="020B0604020202020204" pitchFamily="34" charset="0"/>
              </a:rPr>
              <a:t>Reduce emissions &amp; resource consumption</a:t>
            </a:r>
          </a:p>
          <a:p>
            <a:pPr marL="914400" lvl="1" indent="-4572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Zero waste &amp; circular economies</a:t>
            </a:r>
          </a:p>
          <a:p>
            <a:pPr marL="914400" lvl="1" indent="-4572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Resilient &amp; adaptive communities &amp; built environments</a:t>
            </a:r>
          </a:p>
          <a:p>
            <a:pPr marL="914400" lvl="1" indent="-4572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Sustainable agriculture</a:t>
            </a:r>
          </a:p>
          <a:p>
            <a:pPr marL="914400" lvl="1" indent="-4572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Health &amp; resilient natural systems &amp; carbon sequestration &amp; food systems</a:t>
            </a:r>
          </a:p>
          <a:p>
            <a:pPr marL="914400" lvl="1" indent="-457200">
              <a:buFont typeface="Arial" panose="020B0604020202020204" pitchFamily="34" charset="0"/>
              <a:buChar char="•"/>
            </a:pPr>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069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49808"/>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000" b="1" dirty="0">
                <a:solidFill>
                  <a:prstClr val="white"/>
                </a:solidFill>
                <a:latin typeface="helvetica now display"/>
              </a:rPr>
              <a:t>Key Dates</a:t>
            </a:r>
            <a:endParaRPr kumimoji="0" lang="fr-FR" sz="5000" b="1"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1919729"/>
            <a:ext cx="10515490" cy="4893647"/>
          </a:xfrm>
          <a:prstGeom prst="rect">
            <a:avLst/>
          </a:prstGeom>
          <a:noFill/>
        </p:spPr>
        <p:txBody>
          <a:bodyPr wrap="square">
            <a:spAutoFit/>
          </a:bodyPr>
          <a:lstStyle/>
          <a:p>
            <a:pPr algn="l"/>
            <a:r>
              <a:rPr lang="sv-SE" sz="2600" b="1" i="0" u="none" strike="noStrike" baseline="0" dirty="0">
                <a:solidFill>
                  <a:schemeClr val="bg1"/>
                </a:solidFill>
                <a:latin typeface="Arial" panose="020B0604020202020204" pitchFamily="34" charset="0"/>
                <a:cs typeface="Arial" panose="020B0604020202020204" pitchFamily="34" charset="0"/>
              </a:rPr>
              <a:t>Round Opens </a:t>
            </a:r>
            <a:r>
              <a:rPr lang="sv-SE" sz="2600" b="0" i="0" u="none" strike="noStrike" baseline="0" dirty="0">
                <a:solidFill>
                  <a:schemeClr val="bg1"/>
                </a:solidFill>
                <a:latin typeface="Arial" panose="020B0604020202020204" pitchFamily="34" charset="0"/>
                <a:cs typeface="Arial" panose="020B0604020202020204" pitchFamily="34" charset="0"/>
              </a:rPr>
              <a:t>			Thursday 1st February 2024</a:t>
            </a:r>
          </a:p>
          <a:p>
            <a:pPr algn="l"/>
            <a:endParaRPr lang="sv-SE" sz="2600" b="0" i="0" u="none" strike="noStrike" baseline="0" dirty="0">
              <a:solidFill>
                <a:schemeClr val="bg1"/>
              </a:solidFill>
              <a:latin typeface="Arial" panose="020B0604020202020204" pitchFamily="34" charset="0"/>
              <a:cs typeface="Arial" panose="020B0604020202020204" pitchFamily="34" charset="0"/>
            </a:endParaRPr>
          </a:p>
          <a:p>
            <a:pPr algn="l"/>
            <a:r>
              <a:rPr lang="sv-SE" sz="2600" b="1" dirty="0">
                <a:solidFill>
                  <a:schemeClr val="bg1"/>
                </a:solidFill>
                <a:latin typeface="Arial" panose="020B0604020202020204" pitchFamily="34" charset="0"/>
                <a:cs typeface="Arial" panose="020B0604020202020204" pitchFamily="34" charset="0"/>
              </a:rPr>
              <a:t>Round Closes </a:t>
            </a:r>
            <a:r>
              <a:rPr lang="sv-SE" sz="2600" dirty="0">
                <a:solidFill>
                  <a:schemeClr val="bg1"/>
                </a:solidFill>
                <a:latin typeface="Arial" panose="020B0604020202020204" pitchFamily="34" charset="0"/>
                <a:cs typeface="Arial" panose="020B0604020202020204" pitchFamily="34" charset="0"/>
              </a:rPr>
              <a:t>			Thursday 14th March 2024</a:t>
            </a:r>
          </a:p>
          <a:p>
            <a:pPr algn="l"/>
            <a:endParaRPr lang="sv-SE" sz="2600" dirty="0">
              <a:solidFill>
                <a:schemeClr val="bg1"/>
              </a:solidFill>
              <a:latin typeface="Arial" panose="020B0604020202020204" pitchFamily="34" charset="0"/>
              <a:cs typeface="Arial" panose="020B0604020202020204" pitchFamily="34" charset="0"/>
            </a:endParaRPr>
          </a:p>
          <a:p>
            <a:pPr algn="l"/>
            <a:r>
              <a:rPr lang="sv-SE" sz="2600" b="1" i="0" u="none" strike="noStrike" baseline="0" dirty="0">
                <a:solidFill>
                  <a:schemeClr val="bg1"/>
                </a:solidFill>
                <a:latin typeface="Arial" panose="020B0604020202020204" pitchFamily="34" charset="0"/>
                <a:cs typeface="Arial" panose="020B0604020202020204" pitchFamily="34" charset="0"/>
              </a:rPr>
              <a:t>Results Anno</a:t>
            </a:r>
            <a:r>
              <a:rPr lang="sv-SE" sz="2600" b="1" dirty="0">
                <a:solidFill>
                  <a:schemeClr val="bg1"/>
                </a:solidFill>
                <a:latin typeface="Arial" panose="020B0604020202020204" pitchFamily="34" charset="0"/>
                <a:cs typeface="Arial" panose="020B0604020202020204" pitchFamily="34" charset="0"/>
              </a:rPr>
              <a:t>unced </a:t>
            </a:r>
            <a:r>
              <a:rPr lang="sv-SE" sz="2600" dirty="0">
                <a:solidFill>
                  <a:schemeClr val="bg1"/>
                </a:solidFill>
                <a:latin typeface="Arial" panose="020B0604020202020204" pitchFamily="34" charset="0"/>
                <a:cs typeface="Arial" panose="020B0604020202020204" pitchFamily="34" charset="0"/>
              </a:rPr>
              <a:t>		Mid June 2024</a:t>
            </a:r>
          </a:p>
          <a:p>
            <a:pPr algn="l"/>
            <a:endParaRPr lang="sv-SE" sz="2600" dirty="0">
              <a:solidFill>
                <a:schemeClr val="bg1"/>
              </a:solidFill>
              <a:latin typeface="Arial" panose="020B0604020202020204" pitchFamily="34" charset="0"/>
              <a:cs typeface="Arial" panose="020B0604020202020204" pitchFamily="34" charset="0"/>
            </a:endParaRPr>
          </a:p>
          <a:p>
            <a:pPr algn="l"/>
            <a:r>
              <a:rPr lang="sv-SE" sz="2600" b="1" i="0" u="none" strike="noStrike" baseline="0" dirty="0">
                <a:solidFill>
                  <a:schemeClr val="bg1"/>
                </a:solidFill>
                <a:latin typeface="Arial" panose="020B0604020202020204" pitchFamily="34" charset="0"/>
                <a:cs typeface="Arial" panose="020B0604020202020204" pitchFamily="34" charset="0"/>
              </a:rPr>
              <a:t>Project Delivery Period </a:t>
            </a:r>
            <a:r>
              <a:rPr lang="sv-SE" sz="2600" dirty="0">
                <a:solidFill>
                  <a:schemeClr val="bg1"/>
                </a:solidFill>
                <a:latin typeface="Arial" panose="020B0604020202020204" pitchFamily="34" charset="0"/>
                <a:cs typeface="Arial" panose="020B0604020202020204" pitchFamily="34" charset="0"/>
              </a:rPr>
              <a:t>	</a:t>
            </a:r>
            <a:r>
              <a:rPr lang="sv-SE" sz="2600" b="0" i="0" u="none" strike="noStrike" baseline="0" dirty="0">
                <a:solidFill>
                  <a:schemeClr val="bg1"/>
                </a:solidFill>
                <a:latin typeface="Arial" panose="020B0604020202020204" pitchFamily="34" charset="0"/>
                <a:cs typeface="Arial" panose="020B0604020202020204" pitchFamily="34" charset="0"/>
              </a:rPr>
              <a:t>1 July 2024 to 30 June 2025</a:t>
            </a:r>
          </a:p>
          <a:p>
            <a:pPr algn="l"/>
            <a:endParaRPr lang="sv-SE" sz="2600" b="0" i="0" u="none" strike="noStrike" baseline="0" dirty="0">
              <a:solidFill>
                <a:schemeClr val="bg1"/>
              </a:solidFill>
              <a:latin typeface="Arial" panose="020B0604020202020204" pitchFamily="34" charset="0"/>
              <a:cs typeface="Arial" panose="020B0604020202020204" pitchFamily="34" charset="0"/>
            </a:endParaRPr>
          </a:p>
          <a:p>
            <a:pPr algn="l"/>
            <a:r>
              <a:rPr lang="sv-SE" sz="2600" b="1" dirty="0">
                <a:solidFill>
                  <a:schemeClr val="bg1"/>
                </a:solidFill>
                <a:latin typeface="Arial" panose="020B0604020202020204" pitchFamily="34" charset="0"/>
                <a:cs typeface="Arial" panose="020B0604020202020204" pitchFamily="34" charset="0"/>
              </a:rPr>
              <a:t>Acquittal Period  </a:t>
            </a:r>
            <a:r>
              <a:rPr lang="sv-SE" sz="2600" dirty="0">
                <a:solidFill>
                  <a:schemeClr val="bg1"/>
                </a:solidFill>
                <a:latin typeface="Arial" panose="020B0604020202020204" pitchFamily="34" charset="0"/>
                <a:cs typeface="Arial" panose="020B0604020202020204" pitchFamily="34" charset="0"/>
              </a:rPr>
              <a:t>			Within 30 days of project completion</a:t>
            </a:r>
            <a:endParaRPr lang="sv-SE"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621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0" b="1" i="0" u="none" strike="noStrike" kern="1200" cap="none" spc="0" normalizeH="0" baseline="0" noProof="0" dirty="0" err="1">
                <a:ln>
                  <a:noFill/>
                </a:ln>
                <a:solidFill>
                  <a:prstClr val="white"/>
                </a:solidFill>
                <a:effectLst/>
                <a:uLnTx/>
                <a:uFillTx/>
                <a:latin typeface="helvetica now display"/>
                <a:ea typeface="+mn-ea"/>
                <a:cs typeface="+mn-cs"/>
              </a:rPr>
              <a:t>Assessment</a:t>
            </a:r>
            <a:r>
              <a:rPr kumimoji="0" lang="fr-FR" sz="5000" b="1" i="0" u="none" strike="noStrike" kern="1200" cap="none" spc="0" normalizeH="0" baseline="0" noProof="0" dirty="0">
                <a:ln>
                  <a:noFill/>
                </a:ln>
                <a:solidFill>
                  <a:prstClr val="white"/>
                </a:solidFill>
                <a:effectLst/>
                <a:uLnTx/>
                <a:uFillTx/>
                <a:latin typeface="helvetica now display"/>
                <a:ea typeface="+mn-ea"/>
                <a:cs typeface="+mn-cs"/>
              </a:rPr>
              <a:t> </a:t>
            </a:r>
            <a:r>
              <a:rPr kumimoji="0" lang="fr-FR" sz="5000" b="1" i="0" u="none" strike="noStrike" kern="1200" cap="none" spc="0" normalizeH="0" baseline="0" noProof="0" dirty="0" err="1">
                <a:ln>
                  <a:noFill/>
                </a:ln>
                <a:solidFill>
                  <a:prstClr val="white"/>
                </a:solidFill>
                <a:effectLst/>
                <a:uLnTx/>
                <a:uFillTx/>
                <a:latin typeface="helvetica now display"/>
                <a:ea typeface="+mn-ea"/>
                <a:cs typeface="+mn-cs"/>
              </a:rPr>
              <a:t>Criteria</a:t>
            </a:r>
            <a:endParaRPr kumimoji="0" lang="fr-FR" sz="5000" b="1"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1559689"/>
            <a:ext cx="10515490" cy="4893647"/>
          </a:xfrm>
          <a:prstGeom prst="rect">
            <a:avLst/>
          </a:prstGeom>
          <a:noFill/>
        </p:spPr>
        <p:txBody>
          <a:bodyPr wrap="square">
            <a:spAutoFit/>
          </a:bodyPr>
          <a:lstStyle/>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Demonstrated need for the project ​</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Demonstrated need for funding ​</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Contributions, financial or in kind, toward the project ​</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Benefit to the Community ​</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Alignment to Council’s strategic goals and identified key initiatives: ​</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 Capability of the </a:t>
            </a:r>
            <a:r>
              <a:rPr lang="en-US" sz="2600" b="0" i="0" u="none" strike="noStrike" baseline="0" dirty="0" err="1">
                <a:solidFill>
                  <a:schemeClr val="bg1"/>
                </a:solidFill>
                <a:latin typeface="Arial" panose="020B0604020202020204" pitchFamily="34" charset="0"/>
                <a:cs typeface="Arial" panose="020B0604020202020204" pitchFamily="34" charset="0"/>
              </a:rPr>
              <a:t>organisation</a:t>
            </a:r>
            <a:r>
              <a:rPr lang="en-US" sz="2600" b="0" i="0" u="none" strike="noStrike" baseline="0" dirty="0">
                <a:solidFill>
                  <a:schemeClr val="bg1"/>
                </a:solidFill>
                <a:latin typeface="Arial" panose="020B0604020202020204" pitchFamily="34" charset="0"/>
                <a:cs typeface="Arial" panose="020B0604020202020204" pitchFamily="34" charset="0"/>
              </a:rPr>
              <a:t> to deliver the project</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63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609655" y="489564"/>
            <a:ext cx="9783978" cy="861774"/>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000" b="1" dirty="0">
                <a:solidFill>
                  <a:prstClr val="white"/>
                </a:solidFill>
                <a:latin typeface="helvetica now display"/>
              </a:rPr>
              <a:t>Grant Tips</a:t>
            </a:r>
            <a:endParaRPr kumimoji="0" lang="fr-FR" sz="5000" b="1" i="0" u="none" strike="noStrike" kern="1200" cap="none" spc="0" normalizeH="0" baseline="0" noProof="0" dirty="0">
              <a:ln>
                <a:noFill/>
              </a:ln>
              <a:solidFill>
                <a:prstClr val="white"/>
              </a:solidFill>
              <a:effectLst/>
              <a:uLnTx/>
              <a:uFillTx/>
              <a:latin typeface="helvetica now display"/>
              <a:ea typeface="+mn-ea"/>
              <a:cs typeface="+mn-cs"/>
            </a:endParaRPr>
          </a:p>
        </p:txBody>
      </p:sp>
      <p:sp>
        <p:nvSpPr>
          <p:cNvPr id="10" name="TextBox 9">
            <a:extLst>
              <a:ext uri="{FF2B5EF4-FFF2-40B4-BE49-F238E27FC236}">
                <a16:creationId xmlns:a16="http://schemas.microsoft.com/office/drawing/2014/main" id="{68D241C1-83C8-B76F-3F3B-6B5E2B04D73E}"/>
              </a:ext>
            </a:extLst>
          </p:cNvPr>
          <p:cNvSpPr txBox="1"/>
          <p:nvPr/>
        </p:nvSpPr>
        <p:spPr>
          <a:xfrm>
            <a:off x="609655" y="1559689"/>
            <a:ext cx="10515490" cy="5293757"/>
          </a:xfrm>
          <a:prstGeom prst="rect">
            <a:avLst/>
          </a:prstGeom>
          <a:noFill/>
        </p:spPr>
        <p:txBody>
          <a:bodyPr wrap="square">
            <a:spAutoFit/>
          </a:bodyPr>
          <a:lstStyle/>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Read relevant Grand Guidelines to check what is the correct grant for your project.​</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Check your eligibility in program guidelines.​</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Contact Environment Service Officer about your project at environment@noosa.qld.gov.au​</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Projects that already commenced will not be funded. ​</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600" b="0" i="0" u="none" strike="noStrike" baseline="0" dirty="0">
                <a:solidFill>
                  <a:schemeClr val="bg1"/>
                </a:solidFill>
                <a:latin typeface="Arial" panose="020B0604020202020204" pitchFamily="34" charset="0"/>
                <a:cs typeface="Arial" panose="020B0604020202020204" pitchFamily="34" charset="0"/>
              </a:rPr>
              <a:t>Applications cannot be submitted after closing date and time.</a:t>
            </a: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a:p>
            <a:pPr algn="l"/>
            <a:endParaRPr lang="en-US" sz="26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86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EC3FA7-ECE0-9A52-3BBA-CC2A3BD395E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145" y="5691328"/>
            <a:ext cx="457200" cy="457200"/>
          </a:xfrm>
          <a:prstGeom prst="rect">
            <a:avLst/>
          </a:prstGeom>
        </p:spPr>
      </p:pic>
      <p:sp>
        <p:nvSpPr>
          <p:cNvPr id="4" name="TextBox 3">
            <a:extLst>
              <a:ext uri="{FF2B5EF4-FFF2-40B4-BE49-F238E27FC236}">
                <a16:creationId xmlns:a16="http://schemas.microsoft.com/office/drawing/2014/main" id="{3C08DC86-F45B-53FF-0F9C-FC42F3E52953}"/>
              </a:ext>
            </a:extLst>
          </p:cNvPr>
          <p:cNvSpPr txBox="1"/>
          <p:nvPr/>
        </p:nvSpPr>
        <p:spPr>
          <a:xfrm>
            <a:off x="767408" y="736125"/>
            <a:ext cx="9783978" cy="4955203"/>
          </a:xfrm>
          <a:prstGeom prst="rect">
            <a:avLst/>
          </a:prstGeom>
          <a:solidFill>
            <a:srgbClr val="62724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helvetica now display"/>
                <a:ea typeface="+mn-ea"/>
                <a:cs typeface="+mn-cs"/>
              </a:rPr>
              <a:t>Sarah Watson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4800" dirty="0">
              <a:solidFill>
                <a:prstClr val="white"/>
              </a:solidFill>
              <a:latin typeface="helvetica now displ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4800" dirty="0">
                <a:solidFill>
                  <a:prstClr val="white"/>
                </a:solidFill>
                <a:latin typeface="helvetica now display"/>
              </a:rPr>
              <a:t>Project Support &amp; Administration </a:t>
            </a:r>
            <a:r>
              <a:rPr lang="fr-FR" sz="4800" dirty="0" err="1">
                <a:solidFill>
                  <a:prstClr val="white"/>
                </a:solidFill>
                <a:latin typeface="helvetica now display"/>
              </a:rPr>
              <a:t>Officer</a:t>
            </a:r>
            <a:endParaRPr lang="fr-FR" sz="4800" dirty="0">
              <a:solidFill>
                <a:prstClr val="white"/>
              </a:solidFill>
              <a:latin typeface="helvetica now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4800" dirty="0">
              <a:solidFill>
                <a:prstClr val="white"/>
              </a:solidFill>
              <a:latin typeface="helvetica now displ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3800" dirty="0">
                <a:solidFill>
                  <a:prstClr val="white"/>
                </a:solidFill>
                <a:latin typeface="helvetica now display"/>
              </a:rPr>
              <a:t>environment@noosa.qld.gov.au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800" i="0" u="none" strike="noStrike" kern="1200" cap="none" spc="0" normalizeH="0" baseline="0" noProof="0" dirty="0">
                <a:ln>
                  <a:noFill/>
                </a:ln>
                <a:solidFill>
                  <a:prstClr val="white"/>
                </a:solidFill>
                <a:effectLst/>
                <a:uLnTx/>
                <a:uFillTx/>
                <a:latin typeface="helvetica now display"/>
                <a:ea typeface="+mn-ea"/>
                <a:cs typeface="+mn-cs"/>
              </a:rPr>
              <a:t>(07) 5329 6253</a:t>
            </a:r>
          </a:p>
        </p:txBody>
      </p:sp>
    </p:spTree>
    <p:extLst>
      <p:ext uri="{BB962C8B-B14F-4D97-AF65-F5344CB8AC3E}">
        <p14:creationId xmlns:p14="http://schemas.microsoft.com/office/powerpoint/2010/main" val="3332205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4674821" cy="2795747"/>
          </a:xfrm>
        </p:spPr>
        <p:txBody>
          <a:bodyPr>
            <a:normAutofit fontScale="90000"/>
          </a:bodyPr>
          <a:lstStyle/>
          <a:p>
            <a:r>
              <a:rPr lang="en-US" dirty="0"/>
              <a:t>Economic Development Grants</a:t>
            </a:r>
            <a:br>
              <a:rPr lang="en-US" dirty="0"/>
            </a:br>
            <a:br>
              <a:rPr lang="en-US" dirty="0"/>
            </a:br>
            <a:br>
              <a:rPr lang="en-US" sz="3600" dirty="0"/>
            </a:br>
            <a:r>
              <a:rPr lang="en-US" sz="3600" dirty="0"/>
              <a:t>Lynne Banford</a:t>
            </a:r>
            <a:br>
              <a:rPr lang="en-US" sz="3600" dirty="0"/>
            </a:br>
            <a:endParaRPr lang="en-AU" sz="3600" dirty="0"/>
          </a:p>
        </p:txBody>
      </p:sp>
      <p:pic>
        <p:nvPicPr>
          <p:cNvPr id="1028" name="Picture 4">
            <a:extLst>
              <a:ext uri="{FF2B5EF4-FFF2-40B4-BE49-F238E27FC236}">
                <a16:creationId xmlns:a16="http://schemas.microsoft.com/office/drawing/2014/main" id="{17ABDDAB-686A-B254-7A03-A235BEB11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571" y="0"/>
            <a:ext cx="44074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612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3A7E428-C011-312A-2CE6-2C3F944A4F0D}"/>
              </a:ext>
            </a:extLst>
          </p:cNvPr>
          <p:cNvPicPr>
            <a:picLocks noChangeAspect="1"/>
          </p:cNvPicPr>
          <p:nvPr/>
        </p:nvPicPr>
        <p:blipFill>
          <a:blip r:embed="rId3">
            <a:extLst>
              <a:ext uri="{28A0092B-C50C-407E-A947-70E740481C1C}">
                <a14:useLocalDpi xmlns:a14="http://schemas.microsoft.com/office/drawing/2010/main" val="0"/>
              </a:ext>
            </a:extLst>
          </a:blip>
          <a:srcRect l="12688" r="12688"/>
          <a:stretch/>
        </p:blipFill>
        <p:spPr>
          <a:xfrm>
            <a:off x="9388852" y="0"/>
            <a:ext cx="2803148" cy="2514609"/>
          </a:xfrm>
          <a:prstGeom prst="rect">
            <a:avLst/>
          </a:prstGeom>
        </p:spPr>
      </p:pic>
      <p:pic>
        <p:nvPicPr>
          <p:cNvPr id="28" name="Picture 27">
            <a:extLst>
              <a:ext uri="{FF2B5EF4-FFF2-40B4-BE49-F238E27FC236}">
                <a16:creationId xmlns:a16="http://schemas.microsoft.com/office/drawing/2014/main" id="{806703F1-52FF-C133-7A3E-B4A69E579093}"/>
              </a:ext>
            </a:extLst>
          </p:cNvPr>
          <p:cNvPicPr>
            <a:picLocks noChangeAspect="1"/>
          </p:cNvPicPr>
          <p:nvPr/>
        </p:nvPicPr>
        <p:blipFill>
          <a:blip r:embed="rId4">
            <a:extLst>
              <a:ext uri="{28A0092B-C50C-407E-A947-70E740481C1C}">
                <a14:useLocalDpi xmlns:a14="http://schemas.microsoft.com/office/drawing/2010/main" val="0"/>
              </a:ext>
            </a:extLst>
          </a:blip>
          <a:srcRect l="24071" r="24071"/>
          <a:stretch/>
        </p:blipFill>
        <p:spPr>
          <a:xfrm>
            <a:off x="9388852" y="2606048"/>
            <a:ext cx="2803148" cy="4251951"/>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49687" y="709472"/>
            <a:ext cx="8229510" cy="677108"/>
          </a:xfrm>
          <a:prstGeom prst="rect">
            <a:avLst/>
          </a:prstGeom>
          <a:noFill/>
        </p:spPr>
        <p:txBody>
          <a:bodyPr wrap="square" rtlCol="0">
            <a:spAutoFit/>
          </a:bodyPr>
          <a:lstStyle/>
          <a:p>
            <a:r>
              <a:rPr lang="en-US" sz="3800" b="1" dirty="0">
                <a:solidFill>
                  <a:schemeClr val="bg1"/>
                </a:solidFill>
                <a:latin typeface="+mj-lt"/>
              </a:rPr>
              <a:t>Foundation Documents</a:t>
            </a:r>
          </a:p>
        </p:txBody>
      </p:sp>
      <p:pic>
        <p:nvPicPr>
          <p:cNvPr id="5" name="Graphic 4">
            <a:extLst>
              <a:ext uri="{FF2B5EF4-FFF2-40B4-BE49-F238E27FC236}">
                <a16:creationId xmlns:a16="http://schemas.microsoft.com/office/drawing/2014/main" id="{E46A094A-E038-8C7B-9D11-AD406D266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5145" y="709472"/>
            <a:ext cx="457200" cy="457200"/>
          </a:xfrm>
          <a:prstGeom prst="rect">
            <a:avLst/>
          </a:prstGeom>
        </p:spPr>
      </p:pic>
      <p:sp>
        <p:nvSpPr>
          <p:cNvPr id="3" name="TextBox 2">
            <a:extLst>
              <a:ext uri="{FF2B5EF4-FFF2-40B4-BE49-F238E27FC236}">
                <a16:creationId xmlns:a16="http://schemas.microsoft.com/office/drawing/2014/main" id="{127ABF62-69D0-7994-D24B-2EDBA31C33BA}"/>
              </a:ext>
            </a:extLst>
          </p:cNvPr>
          <p:cNvSpPr txBox="1"/>
          <p:nvPr/>
        </p:nvSpPr>
        <p:spPr>
          <a:xfrm>
            <a:off x="308256" y="1874537"/>
            <a:ext cx="9055641" cy="3693319"/>
          </a:xfrm>
          <a:prstGeom prst="rect">
            <a:avLst/>
          </a:prstGeom>
          <a:noFill/>
        </p:spPr>
        <p:txBody>
          <a:bodyPr wrap="square" rtlCol="0">
            <a:spAutoFit/>
          </a:bodyPr>
          <a:lstStyle/>
          <a:p>
            <a:pPr marL="285750" indent="-285750">
              <a:buFont typeface="Arial" panose="020B0604020202020204" pitchFamily="34" charset="0"/>
              <a:buChar char="•"/>
            </a:pPr>
            <a:r>
              <a:rPr lang="en-AU" sz="2400" b="1" dirty="0">
                <a:solidFill>
                  <a:srgbClr val="EFEFEF"/>
                </a:solidFill>
              </a:rPr>
              <a:t>Noosa Council Corporate Plan</a:t>
            </a:r>
            <a:r>
              <a:rPr lang="en-AU" sz="2400" dirty="0">
                <a:solidFill>
                  <a:srgbClr val="EFEFEF"/>
                </a:solidFill>
              </a:rPr>
              <a:t> </a:t>
            </a:r>
            <a:r>
              <a:rPr lang="en-AU" sz="2400" b="1" dirty="0">
                <a:solidFill>
                  <a:srgbClr val="EFEFEF"/>
                </a:solidFill>
              </a:rPr>
              <a:t>2023 – 2028</a:t>
            </a:r>
          </a:p>
          <a:p>
            <a:endParaRPr lang="en-AU" sz="2400" b="1" dirty="0">
              <a:solidFill>
                <a:srgbClr val="EFEFEF"/>
              </a:solidFill>
            </a:endParaRPr>
          </a:p>
          <a:p>
            <a:endParaRPr lang="en-AU" b="1" dirty="0">
              <a:solidFill>
                <a:srgbClr val="EFEFEF"/>
              </a:solidFill>
            </a:endParaRPr>
          </a:p>
          <a:p>
            <a:pPr marL="285750" indent="-285750">
              <a:buFont typeface="Arial" panose="020B0604020202020204" pitchFamily="34" charset="0"/>
              <a:buChar char="•"/>
            </a:pPr>
            <a:r>
              <a:rPr lang="en-AU" sz="2400" b="1" dirty="0">
                <a:solidFill>
                  <a:srgbClr val="EFEFEF"/>
                </a:solidFill>
              </a:rPr>
              <a:t>Noosa Shire Economic Development Strategy 2021 - 2030</a:t>
            </a:r>
            <a:br>
              <a:rPr lang="en-AU" sz="2400" b="1" dirty="0">
                <a:solidFill>
                  <a:srgbClr val="EFEFEF"/>
                </a:solidFill>
              </a:rPr>
            </a:br>
            <a:r>
              <a:rPr lang="en-AU" sz="2400" dirty="0">
                <a:solidFill>
                  <a:srgbClr val="EFEFEF"/>
                </a:solidFill>
              </a:rPr>
              <a:t>(Smart Biosphere)</a:t>
            </a:r>
          </a:p>
          <a:p>
            <a:endParaRPr lang="en-AU" sz="2400" b="1" dirty="0">
              <a:solidFill>
                <a:srgbClr val="EFEFEF"/>
              </a:solidFill>
            </a:endParaRPr>
          </a:p>
          <a:p>
            <a:pPr marL="285750" indent="-285750">
              <a:buFont typeface="Arial" panose="020B0604020202020204" pitchFamily="34" charset="0"/>
              <a:buChar char="•"/>
            </a:pPr>
            <a:r>
              <a:rPr lang="en-AU" sz="2400" b="1" dirty="0">
                <a:solidFill>
                  <a:srgbClr val="EFEFEF"/>
                </a:solidFill>
              </a:rPr>
              <a:t>Economic Development Grants Policy 2023 </a:t>
            </a:r>
          </a:p>
          <a:p>
            <a:endParaRPr lang="en-AU" b="1" dirty="0">
              <a:solidFill>
                <a:srgbClr val="EFEFEF"/>
              </a:solidFill>
            </a:endParaRPr>
          </a:p>
          <a:p>
            <a:pPr marL="285750" indent="-285750">
              <a:buFont typeface="Arial" panose="020B0604020202020204" pitchFamily="34" charset="0"/>
              <a:buChar char="•"/>
            </a:pPr>
            <a:endParaRPr lang="en-AU" b="1" dirty="0">
              <a:solidFill>
                <a:srgbClr val="EFEFEF"/>
              </a:solidFill>
            </a:endParaRPr>
          </a:p>
          <a:p>
            <a:pPr marL="285750" indent="-285750">
              <a:buFont typeface="Arial" panose="020B0604020202020204" pitchFamily="34" charset="0"/>
              <a:buChar char="•"/>
            </a:pPr>
            <a:endParaRPr lang="en-AU" b="1" dirty="0">
              <a:solidFill>
                <a:srgbClr val="EFEFEF"/>
              </a:solidFill>
            </a:endParaRPr>
          </a:p>
          <a:p>
            <a:pPr marL="285750" indent="-285750">
              <a:buFont typeface="Arial" panose="020B0604020202020204" pitchFamily="34" charset="0"/>
              <a:buChar char="•"/>
            </a:pPr>
            <a:r>
              <a:rPr lang="en-AU" b="1" dirty="0"/>
              <a:t>s</a:t>
            </a:r>
          </a:p>
        </p:txBody>
      </p:sp>
    </p:spTree>
    <p:extLst>
      <p:ext uri="{BB962C8B-B14F-4D97-AF65-F5344CB8AC3E}">
        <p14:creationId xmlns:p14="http://schemas.microsoft.com/office/powerpoint/2010/main" val="227748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lose up of a green plant&#10;&#10;Description automatically generated with low confidence">
            <a:extLst>
              <a:ext uri="{FF2B5EF4-FFF2-40B4-BE49-F238E27FC236}">
                <a16:creationId xmlns:a16="http://schemas.microsoft.com/office/drawing/2014/main" id="{DBE41ABF-F8B5-3C50-855F-AF34628082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231" t="-32" r="-32231" b="32"/>
          <a:stretch/>
        </p:blipFill>
        <p:spPr>
          <a:xfrm>
            <a:off x="9067745" y="-2163"/>
            <a:ext cx="4572000" cy="68580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19224" y="709472"/>
            <a:ext cx="8229510" cy="677108"/>
          </a:xfrm>
          <a:prstGeom prst="rect">
            <a:avLst/>
          </a:prstGeom>
          <a:noFill/>
        </p:spPr>
        <p:txBody>
          <a:bodyPr wrap="square" rtlCol="0">
            <a:spAutoFit/>
          </a:bodyPr>
          <a:lstStyle/>
          <a:p>
            <a:r>
              <a:rPr lang="en-US" sz="3800" b="1" dirty="0">
                <a:solidFill>
                  <a:schemeClr val="bg1"/>
                </a:solidFill>
                <a:latin typeface="+mj-lt"/>
              </a:rPr>
              <a:t>Grants Program </a:t>
            </a:r>
          </a:p>
        </p:txBody>
      </p:sp>
      <p:pic>
        <p:nvPicPr>
          <p:cNvPr id="5" name="Graphic 4">
            <a:extLst>
              <a:ext uri="{FF2B5EF4-FFF2-40B4-BE49-F238E27FC236}">
                <a16:creationId xmlns:a16="http://schemas.microsoft.com/office/drawing/2014/main" id="{E46A094A-E038-8C7B-9D11-AD406D2661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5145" y="709472"/>
            <a:ext cx="457200" cy="457200"/>
          </a:xfrm>
          <a:prstGeom prst="rect">
            <a:avLst/>
          </a:prstGeom>
        </p:spPr>
      </p:pic>
      <p:sp>
        <p:nvSpPr>
          <p:cNvPr id="3" name="TextBox 2">
            <a:extLst>
              <a:ext uri="{FF2B5EF4-FFF2-40B4-BE49-F238E27FC236}">
                <a16:creationId xmlns:a16="http://schemas.microsoft.com/office/drawing/2014/main" id="{127ABF62-69D0-7994-D24B-2EDBA31C33BA}"/>
              </a:ext>
            </a:extLst>
          </p:cNvPr>
          <p:cNvSpPr txBox="1"/>
          <p:nvPr/>
        </p:nvSpPr>
        <p:spPr>
          <a:xfrm>
            <a:off x="333211" y="1874537"/>
            <a:ext cx="8734534" cy="50270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400" b="1" dirty="0">
                <a:solidFill>
                  <a:srgbClr val="EFEFEF"/>
                </a:solidFill>
              </a:rPr>
              <a:t>Project based grants that support our local businesses and economy </a:t>
            </a:r>
          </a:p>
          <a:p>
            <a:pPr marL="285750" indent="-285750">
              <a:lnSpc>
                <a:spcPct val="150000"/>
              </a:lnSpc>
              <a:buFont typeface="Arial" panose="020B0604020202020204" pitchFamily="34" charset="0"/>
              <a:buChar char="•"/>
            </a:pPr>
            <a:r>
              <a:rPr lang="en-AU" sz="2400" b="1" dirty="0">
                <a:solidFill>
                  <a:srgbClr val="EFEFEF"/>
                </a:solidFill>
              </a:rPr>
              <a:t>Open all year round </a:t>
            </a:r>
          </a:p>
          <a:p>
            <a:pPr marL="285750" indent="-285750">
              <a:lnSpc>
                <a:spcPct val="150000"/>
              </a:lnSpc>
              <a:buFont typeface="Arial" panose="020B0604020202020204" pitchFamily="34" charset="0"/>
              <a:buChar char="•"/>
            </a:pPr>
            <a:r>
              <a:rPr lang="en-AU" sz="2400" b="1" dirty="0">
                <a:solidFill>
                  <a:srgbClr val="EFEFEF"/>
                </a:solidFill>
              </a:rPr>
              <a:t>Maximum of $5000 per application</a:t>
            </a:r>
          </a:p>
          <a:p>
            <a:pPr marL="285750" indent="-285750">
              <a:lnSpc>
                <a:spcPct val="150000"/>
              </a:lnSpc>
              <a:buFont typeface="Arial" panose="020B0604020202020204" pitchFamily="34" charset="0"/>
              <a:buChar char="•"/>
            </a:pPr>
            <a:r>
              <a:rPr lang="en-AU" sz="2400" b="1" dirty="0">
                <a:solidFill>
                  <a:srgbClr val="EFEFEF"/>
                </a:solidFill>
              </a:rPr>
              <a:t>NFP’s and For profit companies can apply – as long as there is local community benefit  </a:t>
            </a:r>
          </a:p>
          <a:p>
            <a:pPr>
              <a:lnSpc>
                <a:spcPct val="150000"/>
              </a:lnSpc>
            </a:pPr>
            <a:endParaRPr lang="en-AU" b="1" dirty="0">
              <a:solidFill>
                <a:srgbClr val="EFEFEF"/>
              </a:solidFill>
            </a:endParaRP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r>
              <a:rPr lang="en-AU" b="1" dirty="0"/>
              <a:t>s</a:t>
            </a:r>
          </a:p>
        </p:txBody>
      </p:sp>
    </p:spTree>
    <p:extLst>
      <p:ext uri="{BB962C8B-B14F-4D97-AF65-F5344CB8AC3E}">
        <p14:creationId xmlns:p14="http://schemas.microsoft.com/office/powerpoint/2010/main" val="2519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E1801D-5180-F0E9-33D8-271BC2D7C897}"/>
              </a:ext>
            </a:extLst>
          </p:cNvPr>
          <p:cNvPicPr>
            <a:picLocks noChangeAspect="1"/>
          </p:cNvPicPr>
          <p:nvPr/>
        </p:nvPicPr>
        <p:blipFill rotWithShape="1">
          <a:blip r:embed="rId3">
            <a:extLst>
              <a:ext uri="{28A0092B-C50C-407E-A947-70E740481C1C}">
                <a14:useLocalDpi xmlns:a14="http://schemas.microsoft.com/office/drawing/2010/main" val="0"/>
              </a:ext>
            </a:extLst>
          </a:blip>
          <a:srcRect l="25677"/>
          <a:stretch/>
        </p:blipFill>
        <p:spPr>
          <a:xfrm>
            <a:off x="9388852" y="0"/>
            <a:ext cx="2803148" cy="2697488"/>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19224" y="709472"/>
            <a:ext cx="10514482" cy="677108"/>
          </a:xfrm>
          <a:prstGeom prst="rect">
            <a:avLst/>
          </a:prstGeom>
          <a:noFill/>
        </p:spPr>
        <p:txBody>
          <a:bodyPr wrap="square" rtlCol="0">
            <a:spAutoFit/>
          </a:bodyPr>
          <a:lstStyle/>
          <a:p>
            <a:r>
              <a:rPr lang="en-US" sz="3800" b="1" dirty="0">
                <a:solidFill>
                  <a:schemeClr val="bg1"/>
                </a:solidFill>
                <a:latin typeface="+mj-lt"/>
              </a:rPr>
              <a:t>Programs that grants have supported </a:t>
            </a:r>
          </a:p>
        </p:txBody>
      </p:sp>
      <p:pic>
        <p:nvPicPr>
          <p:cNvPr id="5" name="Graphic 4">
            <a:extLst>
              <a:ext uri="{FF2B5EF4-FFF2-40B4-BE49-F238E27FC236}">
                <a16:creationId xmlns:a16="http://schemas.microsoft.com/office/drawing/2014/main" id="{E46A094A-E038-8C7B-9D11-AD406D2661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5145" y="709472"/>
            <a:ext cx="457200" cy="457200"/>
          </a:xfrm>
          <a:prstGeom prst="rect">
            <a:avLst/>
          </a:prstGeom>
        </p:spPr>
      </p:pic>
      <p:sp>
        <p:nvSpPr>
          <p:cNvPr id="3" name="TextBox 2">
            <a:extLst>
              <a:ext uri="{FF2B5EF4-FFF2-40B4-BE49-F238E27FC236}">
                <a16:creationId xmlns:a16="http://schemas.microsoft.com/office/drawing/2014/main" id="{127ABF62-69D0-7994-D24B-2EDBA31C33BA}"/>
              </a:ext>
            </a:extLst>
          </p:cNvPr>
          <p:cNvSpPr txBox="1"/>
          <p:nvPr/>
        </p:nvSpPr>
        <p:spPr>
          <a:xfrm>
            <a:off x="609660" y="1874537"/>
            <a:ext cx="7955193" cy="4334520"/>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r>
              <a:rPr lang="en-AU" sz="2400" b="1" dirty="0">
                <a:solidFill>
                  <a:srgbClr val="EFEFEF"/>
                </a:solidFill>
              </a:rPr>
              <a:t>Young Entrepreneurs Program </a:t>
            </a:r>
          </a:p>
          <a:p>
            <a:pPr marL="285750" indent="-285750">
              <a:lnSpc>
                <a:spcPct val="150000"/>
              </a:lnSpc>
              <a:buFont typeface="Arial" panose="020B0604020202020204" pitchFamily="34" charset="0"/>
              <a:buChar char="•"/>
            </a:pPr>
            <a:r>
              <a:rPr lang="en-AU" sz="2400" b="1" dirty="0">
                <a:solidFill>
                  <a:srgbClr val="EFEFEF"/>
                </a:solidFill>
              </a:rPr>
              <a:t>Mental Health workshop for small business owners </a:t>
            </a:r>
          </a:p>
          <a:p>
            <a:pPr marL="285750" indent="-285750">
              <a:lnSpc>
                <a:spcPct val="150000"/>
              </a:lnSpc>
              <a:buFont typeface="Arial" panose="020B0604020202020204" pitchFamily="34" charset="0"/>
              <a:buChar char="•"/>
            </a:pPr>
            <a:r>
              <a:rPr lang="en-AU" sz="2400" b="1" dirty="0">
                <a:solidFill>
                  <a:srgbClr val="EFEFEF"/>
                </a:solidFill>
              </a:rPr>
              <a:t>Green Skills Careers Expo </a:t>
            </a:r>
          </a:p>
          <a:p>
            <a:pPr marL="285750" indent="-285750">
              <a:lnSpc>
                <a:spcPct val="150000"/>
              </a:lnSpc>
              <a:buFont typeface="Arial" panose="020B0604020202020204" pitchFamily="34" charset="0"/>
              <a:buChar char="•"/>
            </a:pPr>
            <a:r>
              <a:rPr lang="en-AU" sz="2400" b="1" dirty="0">
                <a:solidFill>
                  <a:srgbClr val="EFEFEF"/>
                </a:solidFill>
              </a:rPr>
              <a:t>Skills workshop  for micro businesses </a:t>
            </a: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r>
              <a:rPr lang="en-AU" b="1" dirty="0"/>
              <a:t>s</a:t>
            </a:r>
          </a:p>
        </p:txBody>
      </p:sp>
      <p:pic>
        <p:nvPicPr>
          <p:cNvPr id="6" name="Picture 5" descr="A picture containing water, outdoor, wave, ocean&#10;&#10;Description automatically generated">
            <a:extLst>
              <a:ext uri="{FF2B5EF4-FFF2-40B4-BE49-F238E27FC236}">
                <a16:creationId xmlns:a16="http://schemas.microsoft.com/office/drawing/2014/main" id="{A9C14F45-2FF1-DE6D-D7DE-3726676FACEB}"/>
              </a:ext>
            </a:extLst>
          </p:cNvPr>
          <p:cNvPicPr>
            <a:picLocks noChangeAspect="1"/>
          </p:cNvPicPr>
          <p:nvPr/>
        </p:nvPicPr>
        <p:blipFill rotWithShape="1">
          <a:blip r:embed="rId6">
            <a:extLst>
              <a:ext uri="{28A0092B-C50C-407E-A947-70E740481C1C}">
                <a14:useLocalDpi xmlns:a14="http://schemas.microsoft.com/office/drawing/2010/main" val="0"/>
              </a:ext>
            </a:extLst>
          </a:blip>
          <a:srcRect r="40419"/>
          <a:stretch/>
        </p:blipFill>
        <p:spPr>
          <a:xfrm>
            <a:off x="9348947" y="3063244"/>
            <a:ext cx="2796061" cy="3498399"/>
          </a:xfrm>
          <a:prstGeom prst="rect">
            <a:avLst/>
          </a:prstGeom>
        </p:spPr>
      </p:pic>
    </p:spTree>
    <p:extLst>
      <p:ext uri="{BB962C8B-B14F-4D97-AF65-F5344CB8AC3E}">
        <p14:creationId xmlns:p14="http://schemas.microsoft.com/office/powerpoint/2010/main" val="31276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5106869" cy="3443819"/>
          </a:xfrm>
        </p:spPr>
        <p:txBody>
          <a:bodyPr>
            <a:normAutofit fontScale="90000"/>
          </a:bodyPr>
          <a:lstStyle/>
          <a:p>
            <a:r>
              <a:rPr lang="en-US" dirty="0"/>
              <a:t>Regional Arts Development Fund</a:t>
            </a:r>
            <a:br>
              <a:rPr lang="en-US" dirty="0"/>
            </a:br>
            <a:br>
              <a:rPr lang="en-US" dirty="0"/>
            </a:br>
            <a:r>
              <a:rPr lang="en-US" sz="3600" dirty="0"/>
              <a:t>Paul Brinkman</a:t>
            </a:r>
            <a:br>
              <a:rPr lang="en-US" sz="3600" dirty="0"/>
            </a:br>
            <a:r>
              <a:rPr lang="en-US" sz="3600" dirty="0"/>
              <a:t>Arts &amp; Culture Manager</a:t>
            </a:r>
            <a:endParaRPr lang="en-AU" sz="3600" dirty="0"/>
          </a:p>
        </p:txBody>
      </p:sp>
      <p:pic>
        <p:nvPicPr>
          <p:cNvPr id="9" name="Picture 8" descr="A group of people painting outside&#10;&#10;Description automatically generated">
            <a:extLst>
              <a:ext uri="{FF2B5EF4-FFF2-40B4-BE49-F238E27FC236}">
                <a16:creationId xmlns:a16="http://schemas.microsoft.com/office/drawing/2014/main" id="{069524E8-6E76-4FAF-8965-7E0F60874450}"/>
              </a:ext>
            </a:extLst>
          </p:cNvPr>
          <p:cNvPicPr>
            <a:picLocks noChangeAspect="1"/>
          </p:cNvPicPr>
          <p:nvPr/>
        </p:nvPicPr>
        <p:blipFill rotWithShape="1">
          <a:blip r:embed="rId2">
            <a:extLst>
              <a:ext uri="{28A0092B-C50C-407E-A947-70E740481C1C}">
                <a14:useLocalDpi xmlns:a14="http://schemas.microsoft.com/office/drawing/2010/main" val="0"/>
              </a:ext>
            </a:extLst>
          </a:blip>
          <a:srcRect r="51445"/>
          <a:stretch/>
        </p:blipFill>
        <p:spPr>
          <a:xfrm rot="10800000">
            <a:off x="7752184" y="0"/>
            <a:ext cx="4439816" cy="6858000"/>
          </a:xfrm>
          <a:prstGeom prst="rect">
            <a:avLst/>
          </a:prstGeom>
        </p:spPr>
      </p:pic>
    </p:spTree>
    <p:extLst>
      <p:ext uri="{BB962C8B-B14F-4D97-AF65-F5344CB8AC3E}">
        <p14:creationId xmlns:p14="http://schemas.microsoft.com/office/powerpoint/2010/main" val="2039170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DFD2-416B-2B14-C6EC-35DA5460F5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233" t="626" b="689"/>
          <a:stretch/>
        </p:blipFill>
        <p:spPr>
          <a:xfrm>
            <a:off x="9175486" y="3472386"/>
            <a:ext cx="3016516" cy="3429000"/>
          </a:xfrm>
          <a:prstGeom prst="rect">
            <a:avLst/>
          </a:prstGeom>
        </p:spPr>
      </p:pic>
      <p:pic>
        <p:nvPicPr>
          <p:cNvPr id="6" name="Picture 5">
            <a:extLst>
              <a:ext uri="{FF2B5EF4-FFF2-40B4-BE49-F238E27FC236}">
                <a16:creationId xmlns:a16="http://schemas.microsoft.com/office/drawing/2014/main" id="{500B604B-589C-A368-AF46-0560291D9B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202" r="19528"/>
          <a:stretch/>
        </p:blipFill>
        <p:spPr>
          <a:xfrm>
            <a:off x="9175485" y="21666"/>
            <a:ext cx="3016515" cy="3337562"/>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19224" y="709472"/>
            <a:ext cx="8229510" cy="677108"/>
          </a:xfrm>
          <a:prstGeom prst="rect">
            <a:avLst/>
          </a:prstGeom>
          <a:noFill/>
        </p:spPr>
        <p:txBody>
          <a:bodyPr wrap="square" rtlCol="0">
            <a:spAutoFit/>
          </a:bodyPr>
          <a:lstStyle/>
          <a:p>
            <a:r>
              <a:rPr lang="en-US" sz="3800" b="1" dirty="0">
                <a:solidFill>
                  <a:schemeClr val="bg1"/>
                </a:solidFill>
                <a:latin typeface="+mj-lt"/>
              </a:rPr>
              <a:t>How to apply </a:t>
            </a:r>
          </a:p>
        </p:txBody>
      </p:sp>
      <p:pic>
        <p:nvPicPr>
          <p:cNvPr id="5" name="Graphic 4">
            <a:extLst>
              <a:ext uri="{FF2B5EF4-FFF2-40B4-BE49-F238E27FC236}">
                <a16:creationId xmlns:a16="http://schemas.microsoft.com/office/drawing/2014/main" id="{E46A094A-E038-8C7B-9D11-AD406D266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5145" y="709472"/>
            <a:ext cx="457200" cy="457200"/>
          </a:xfrm>
          <a:prstGeom prst="rect">
            <a:avLst/>
          </a:prstGeom>
        </p:spPr>
      </p:pic>
      <p:sp>
        <p:nvSpPr>
          <p:cNvPr id="3" name="TextBox 2">
            <a:extLst>
              <a:ext uri="{FF2B5EF4-FFF2-40B4-BE49-F238E27FC236}">
                <a16:creationId xmlns:a16="http://schemas.microsoft.com/office/drawing/2014/main" id="{127ABF62-69D0-7994-D24B-2EDBA31C33BA}"/>
              </a:ext>
            </a:extLst>
          </p:cNvPr>
          <p:cNvSpPr txBox="1"/>
          <p:nvPr/>
        </p:nvSpPr>
        <p:spPr>
          <a:xfrm>
            <a:off x="333210" y="1874537"/>
            <a:ext cx="8140203" cy="33650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400" b="1" dirty="0">
                <a:solidFill>
                  <a:srgbClr val="EFEFEF"/>
                </a:solidFill>
              </a:rPr>
              <a:t>Read the Policy and Guidelines </a:t>
            </a:r>
          </a:p>
          <a:p>
            <a:pPr marL="285750" indent="-285750">
              <a:lnSpc>
                <a:spcPct val="150000"/>
              </a:lnSpc>
              <a:buFont typeface="Arial" panose="020B0604020202020204" pitchFamily="34" charset="0"/>
              <a:buChar char="•"/>
            </a:pPr>
            <a:r>
              <a:rPr lang="en-AU" sz="2400" b="1" dirty="0">
                <a:solidFill>
                  <a:srgbClr val="EFEFEF"/>
                </a:solidFill>
              </a:rPr>
              <a:t>Talk  to our ECDEV Grants Officer</a:t>
            </a:r>
          </a:p>
          <a:p>
            <a:pPr marL="285750" indent="-285750">
              <a:lnSpc>
                <a:spcPct val="150000"/>
              </a:lnSpc>
              <a:buFont typeface="Arial" panose="020B0604020202020204" pitchFamily="34" charset="0"/>
              <a:buChar char="•"/>
            </a:pPr>
            <a:r>
              <a:rPr lang="en-AU" sz="2400" b="1" dirty="0">
                <a:solidFill>
                  <a:srgbClr val="EFEFEF"/>
                </a:solidFill>
              </a:rPr>
              <a:t>Applications are assessed by Council staff</a:t>
            </a:r>
          </a:p>
          <a:p>
            <a:pPr>
              <a:lnSpc>
                <a:spcPct val="150000"/>
              </a:lnSpc>
            </a:pPr>
            <a:endParaRPr lang="en-AU" b="1" dirty="0">
              <a:solidFill>
                <a:srgbClr val="EFEFEF"/>
              </a:solidFill>
            </a:endParaRP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endParaRPr lang="en-AU" b="1" dirty="0">
              <a:solidFill>
                <a:srgbClr val="EFEFEF"/>
              </a:solidFill>
            </a:endParaRPr>
          </a:p>
          <a:p>
            <a:pPr marL="285750" indent="-285750">
              <a:lnSpc>
                <a:spcPct val="150000"/>
              </a:lnSpc>
              <a:buFont typeface="Arial" panose="020B0604020202020204" pitchFamily="34" charset="0"/>
              <a:buChar char="•"/>
            </a:pPr>
            <a:r>
              <a:rPr lang="en-AU" b="1" dirty="0"/>
              <a:t>s</a:t>
            </a:r>
          </a:p>
        </p:txBody>
      </p:sp>
    </p:spTree>
    <p:extLst>
      <p:ext uri="{BB962C8B-B14F-4D97-AF65-F5344CB8AC3E}">
        <p14:creationId xmlns:p14="http://schemas.microsoft.com/office/powerpoint/2010/main" val="355152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137FE-842C-4712-52B8-098AA014060C}"/>
              </a:ext>
            </a:extLst>
          </p:cNvPr>
          <p:cNvPicPr>
            <a:picLocks noChangeAspect="1"/>
          </p:cNvPicPr>
          <p:nvPr/>
        </p:nvPicPr>
        <p:blipFill>
          <a:blip r:embed="rId3"/>
          <a:stretch>
            <a:fillRect/>
          </a:stretch>
        </p:blipFill>
        <p:spPr>
          <a:xfrm>
            <a:off x="9133682" y="0"/>
            <a:ext cx="3108960" cy="6858000"/>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19224" y="709472"/>
            <a:ext cx="8229510" cy="677108"/>
          </a:xfrm>
          <a:prstGeom prst="rect">
            <a:avLst/>
          </a:prstGeom>
          <a:noFill/>
        </p:spPr>
        <p:txBody>
          <a:bodyPr wrap="square" rtlCol="0">
            <a:spAutoFit/>
          </a:bodyPr>
          <a:lstStyle/>
          <a:p>
            <a:r>
              <a:rPr lang="en-US" sz="3800" b="1" dirty="0">
                <a:solidFill>
                  <a:schemeClr val="bg1"/>
                </a:solidFill>
                <a:latin typeface="+mj-lt"/>
              </a:rPr>
              <a:t>Your application </a:t>
            </a:r>
          </a:p>
        </p:txBody>
      </p:sp>
      <p:pic>
        <p:nvPicPr>
          <p:cNvPr id="5" name="Graphic 4">
            <a:extLst>
              <a:ext uri="{FF2B5EF4-FFF2-40B4-BE49-F238E27FC236}">
                <a16:creationId xmlns:a16="http://schemas.microsoft.com/office/drawing/2014/main" id="{E46A094A-E038-8C7B-9D11-AD406D2661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5145" y="709472"/>
            <a:ext cx="457200" cy="457200"/>
          </a:xfrm>
          <a:prstGeom prst="rect">
            <a:avLst/>
          </a:prstGeom>
        </p:spPr>
      </p:pic>
      <p:sp>
        <p:nvSpPr>
          <p:cNvPr id="3" name="TextBox 2">
            <a:extLst>
              <a:ext uri="{FF2B5EF4-FFF2-40B4-BE49-F238E27FC236}">
                <a16:creationId xmlns:a16="http://schemas.microsoft.com/office/drawing/2014/main" id="{127ABF62-69D0-7994-D24B-2EDBA31C33BA}"/>
              </a:ext>
            </a:extLst>
          </p:cNvPr>
          <p:cNvSpPr txBox="1"/>
          <p:nvPr/>
        </p:nvSpPr>
        <p:spPr>
          <a:xfrm>
            <a:off x="177063" y="1757499"/>
            <a:ext cx="8753546" cy="44558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AU" sz="2400" b="1" dirty="0">
                <a:solidFill>
                  <a:srgbClr val="EFEFEF"/>
                </a:solidFill>
              </a:rPr>
              <a:t>Supported by data – economy.id</a:t>
            </a:r>
          </a:p>
          <a:p>
            <a:pPr marL="285750" indent="-285750">
              <a:lnSpc>
                <a:spcPct val="150000"/>
              </a:lnSpc>
              <a:buFont typeface="Arial" panose="020B0604020202020204" pitchFamily="34" charset="0"/>
              <a:buChar char="•"/>
            </a:pPr>
            <a:r>
              <a:rPr lang="en-AU" sz="2400" b="1" dirty="0">
                <a:solidFill>
                  <a:srgbClr val="EFEFEF"/>
                </a:solidFill>
              </a:rPr>
              <a:t>Must demonstrate a benefit to the local economy </a:t>
            </a:r>
          </a:p>
          <a:p>
            <a:pPr marL="285750" indent="-285750">
              <a:lnSpc>
                <a:spcPct val="150000"/>
              </a:lnSpc>
              <a:buFont typeface="Arial" panose="020B0604020202020204" pitchFamily="34" charset="0"/>
              <a:buChar char="•"/>
            </a:pPr>
            <a:r>
              <a:rPr lang="en-AU" sz="2400" b="1" dirty="0">
                <a:solidFill>
                  <a:srgbClr val="EFEFEF"/>
                </a:solidFill>
              </a:rPr>
              <a:t>Looking for projects that create: </a:t>
            </a:r>
          </a:p>
          <a:p>
            <a:pPr marL="742950" lvl="1" indent="-285750">
              <a:lnSpc>
                <a:spcPct val="150000"/>
              </a:lnSpc>
              <a:buFont typeface="Arial" panose="020B0604020202020204" pitchFamily="34" charset="0"/>
              <a:buChar char="•"/>
            </a:pPr>
            <a:r>
              <a:rPr lang="en-AU" sz="2400" b="1" dirty="0">
                <a:solidFill>
                  <a:srgbClr val="EFEFEF"/>
                </a:solidFill>
              </a:rPr>
              <a:t>Pathways, partnerships, skill development and business capacity, collaboration, business support, innovation &amp; entrepreneurship  </a:t>
            </a:r>
            <a:r>
              <a:rPr lang="en-AU" sz="2400" b="1" dirty="0"/>
              <a:t>s</a:t>
            </a:r>
          </a:p>
          <a:p>
            <a:pPr marL="285750" indent="-285750">
              <a:lnSpc>
                <a:spcPct val="150000"/>
              </a:lnSpc>
              <a:buFont typeface="Arial" panose="020B0604020202020204" pitchFamily="34" charset="0"/>
              <a:buChar char="•"/>
            </a:pPr>
            <a:r>
              <a:rPr lang="en-AU" sz="2400" b="1" dirty="0">
                <a:solidFill>
                  <a:schemeClr val="bg1"/>
                </a:solidFill>
              </a:rPr>
              <a:t>Needs to be acquitted within 30 days of project completion </a:t>
            </a:r>
          </a:p>
        </p:txBody>
      </p:sp>
    </p:spTree>
    <p:extLst>
      <p:ext uri="{BB962C8B-B14F-4D97-AF65-F5344CB8AC3E}">
        <p14:creationId xmlns:p14="http://schemas.microsoft.com/office/powerpoint/2010/main" val="16310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CAA293E-3279-5283-DE49-28F609693EE3}"/>
              </a:ext>
            </a:extLst>
          </p:cNvPr>
          <p:cNvPicPr>
            <a:picLocks noChangeAspect="1"/>
          </p:cNvPicPr>
          <p:nvPr/>
        </p:nvPicPr>
        <p:blipFill rotWithShape="1">
          <a:blip r:embed="rId3">
            <a:extLst>
              <a:ext uri="{28A0092B-C50C-407E-A947-70E740481C1C}">
                <a14:useLocalDpi xmlns:a14="http://schemas.microsoft.com/office/drawing/2010/main" val="0"/>
              </a:ext>
            </a:extLst>
          </a:blip>
          <a:srcRect l="42233" t="626" b="689"/>
          <a:stretch/>
        </p:blipFill>
        <p:spPr>
          <a:xfrm>
            <a:off x="6249435" y="3337561"/>
            <a:ext cx="3016516" cy="3429000"/>
          </a:xfrm>
          <a:prstGeom prst="rect">
            <a:avLst/>
          </a:prstGeom>
        </p:spPr>
      </p:pic>
      <p:pic>
        <p:nvPicPr>
          <p:cNvPr id="22" name="Picture 21">
            <a:extLst>
              <a:ext uri="{FF2B5EF4-FFF2-40B4-BE49-F238E27FC236}">
                <a16:creationId xmlns:a16="http://schemas.microsoft.com/office/drawing/2014/main" id="{75E683AD-56F8-F4B8-BE52-E5FBED0C0AFC}"/>
              </a:ext>
            </a:extLst>
          </p:cNvPr>
          <p:cNvPicPr>
            <a:picLocks noChangeAspect="1"/>
          </p:cNvPicPr>
          <p:nvPr/>
        </p:nvPicPr>
        <p:blipFill rotWithShape="1">
          <a:blip r:embed="rId4">
            <a:extLst>
              <a:ext uri="{28A0092B-C50C-407E-A947-70E740481C1C}">
                <a14:useLocalDpi xmlns:a14="http://schemas.microsoft.com/office/drawing/2010/main" val="0"/>
              </a:ext>
            </a:extLst>
          </a:blip>
          <a:srcRect l="20202" r="19528"/>
          <a:stretch/>
        </p:blipFill>
        <p:spPr>
          <a:xfrm>
            <a:off x="6249435" y="-1"/>
            <a:ext cx="3016515" cy="3337562"/>
          </a:xfrm>
          <a:prstGeom prst="rect">
            <a:avLst/>
          </a:prstGeom>
        </p:spPr>
      </p:pic>
      <p:pic>
        <p:nvPicPr>
          <p:cNvPr id="26" name="Picture 25">
            <a:extLst>
              <a:ext uri="{FF2B5EF4-FFF2-40B4-BE49-F238E27FC236}">
                <a16:creationId xmlns:a16="http://schemas.microsoft.com/office/drawing/2014/main" id="{A3A7E428-C011-312A-2CE6-2C3F944A4F0D}"/>
              </a:ext>
            </a:extLst>
          </p:cNvPr>
          <p:cNvPicPr>
            <a:picLocks noChangeAspect="1"/>
          </p:cNvPicPr>
          <p:nvPr/>
        </p:nvPicPr>
        <p:blipFill>
          <a:blip r:embed="rId5">
            <a:extLst>
              <a:ext uri="{28A0092B-C50C-407E-A947-70E740481C1C}">
                <a14:useLocalDpi xmlns:a14="http://schemas.microsoft.com/office/drawing/2010/main" val="0"/>
              </a:ext>
            </a:extLst>
          </a:blip>
          <a:srcRect l="12688" r="12688"/>
          <a:stretch/>
        </p:blipFill>
        <p:spPr>
          <a:xfrm>
            <a:off x="9388852" y="0"/>
            <a:ext cx="2803148" cy="2514609"/>
          </a:xfrm>
          <a:prstGeom prst="rect">
            <a:avLst/>
          </a:prstGeom>
        </p:spPr>
      </p:pic>
      <p:pic>
        <p:nvPicPr>
          <p:cNvPr id="28" name="Picture 27">
            <a:extLst>
              <a:ext uri="{FF2B5EF4-FFF2-40B4-BE49-F238E27FC236}">
                <a16:creationId xmlns:a16="http://schemas.microsoft.com/office/drawing/2014/main" id="{806703F1-52FF-C133-7A3E-B4A69E579093}"/>
              </a:ext>
            </a:extLst>
          </p:cNvPr>
          <p:cNvPicPr>
            <a:picLocks noChangeAspect="1"/>
          </p:cNvPicPr>
          <p:nvPr/>
        </p:nvPicPr>
        <p:blipFill>
          <a:blip r:embed="rId6">
            <a:extLst>
              <a:ext uri="{28A0092B-C50C-407E-A947-70E740481C1C}">
                <a14:useLocalDpi xmlns:a14="http://schemas.microsoft.com/office/drawing/2010/main" val="0"/>
              </a:ext>
            </a:extLst>
          </a:blip>
          <a:srcRect l="24071" r="24071"/>
          <a:stretch/>
        </p:blipFill>
        <p:spPr>
          <a:xfrm>
            <a:off x="9388852" y="2606048"/>
            <a:ext cx="2803148" cy="4251951"/>
          </a:xfrm>
          <a:prstGeom prst="rect">
            <a:avLst/>
          </a:prstGeom>
        </p:spPr>
      </p:pic>
      <p:sp>
        <p:nvSpPr>
          <p:cNvPr id="2" name="TextBox 1">
            <a:extLst>
              <a:ext uri="{FF2B5EF4-FFF2-40B4-BE49-F238E27FC236}">
                <a16:creationId xmlns:a16="http://schemas.microsoft.com/office/drawing/2014/main" id="{CC2AAEFD-C84F-0304-F3F5-63FB1151B16D}"/>
              </a:ext>
            </a:extLst>
          </p:cNvPr>
          <p:cNvSpPr txBox="1"/>
          <p:nvPr/>
        </p:nvSpPr>
        <p:spPr>
          <a:xfrm>
            <a:off x="519224" y="709472"/>
            <a:ext cx="5730210" cy="677108"/>
          </a:xfrm>
          <a:prstGeom prst="rect">
            <a:avLst/>
          </a:prstGeom>
          <a:noFill/>
        </p:spPr>
        <p:txBody>
          <a:bodyPr wrap="square" rtlCol="0">
            <a:spAutoFit/>
          </a:bodyPr>
          <a:lstStyle/>
          <a:p>
            <a:pPr algn="ctr"/>
            <a:r>
              <a:rPr lang="en-US" sz="3800" b="1" i="1" dirty="0">
                <a:solidFill>
                  <a:schemeClr val="bg1"/>
                </a:solidFill>
                <a:latin typeface="+mj-lt"/>
              </a:rPr>
              <a:t>Thank you </a:t>
            </a:r>
          </a:p>
        </p:txBody>
      </p:sp>
      <p:pic>
        <p:nvPicPr>
          <p:cNvPr id="5" name="Graphic 4">
            <a:extLst>
              <a:ext uri="{FF2B5EF4-FFF2-40B4-BE49-F238E27FC236}">
                <a16:creationId xmlns:a16="http://schemas.microsoft.com/office/drawing/2014/main" id="{E46A094A-E038-8C7B-9D11-AD406D2661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5145" y="709472"/>
            <a:ext cx="457200" cy="457200"/>
          </a:xfrm>
          <a:prstGeom prst="rect">
            <a:avLst/>
          </a:prstGeom>
        </p:spPr>
      </p:pic>
      <p:sp>
        <p:nvSpPr>
          <p:cNvPr id="3" name="TextBox 2">
            <a:extLst>
              <a:ext uri="{FF2B5EF4-FFF2-40B4-BE49-F238E27FC236}">
                <a16:creationId xmlns:a16="http://schemas.microsoft.com/office/drawing/2014/main" id="{127ABF62-69D0-7994-D24B-2EDBA31C33BA}"/>
              </a:ext>
            </a:extLst>
          </p:cNvPr>
          <p:cNvSpPr txBox="1"/>
          <p:nvPr/>
        </p:nvSpPr>
        <p:spPr>
          <a:xfrm>
            <a:off x="152466" y="1697347"/>
            <a:ext cx="6217852" cy="3416320"/>
          </a:xfrm>
          <a:prstGeom prst="rect">
            <a:avLst/>
          </a:prstGeom>
          <a:noFill/>
        </p:spPr>
        <p:txBody>
          <a:bodyPr wrap="square" rtlCol="0">
            <a:spAutoFit/>
          </a:bodyPr>
          <a:lstStyle/>
          <a:p>
            <a:pPr marL="285750" indent="-285750">
              <a:buFont typeface="Arial" panose="020B0604020202020204" pitchFamily="34" charset="0"/>
              <a:buChar char="•"/>
            </a:pPr>
            <a:endParaRPr lang="en-AU" b="1" dirty="0">
              <a:solidFill>
                <a:srgbClr val="EFEFEF"/>
              </a:solidFill>
            </a:endParaRPr>
          </a:p>
          <a:p>
            <a:pPr algn="ctr"/>
            <a:r>
              <a:rPr lang="en-AU" sz="2400" b="1" dirty="0">
                <a:solidFill>
                  <a:schemeClr val="bg1"/>
                </a:solidFill>
              </a:rPr>
              <a:t>For more information on Grants </a:t>
            </a:r>
          </a:p>
          <a:p>
            <a:pPr algn="ctr"/>
            <a:r>
              <a:rPr lang="en-AU" sz="2400" b="1" dirty="0">
                <a:solidFill>
                  <a:schemeClr val="bg1"/>
                </a:solidFill>
              </a:rPr>
              <a:t>and economy.id</a:t>
            </a:r>
            <a:endParaRPr lang="en-AU" sz="2400" b="1" dirty="0">
              <a:solidFill>
                <a:schemeClr val="bg1"/>
              </a:solidFill>
              <a:hlinkClick r:id="rId9">
                <a:extLst>
                  <a:ext uri="{A12FA001-AC4F-418D-AE19-62706E023703}">
                    <ahyp:hlinkClr xmlns:ahyp="http://schemas.microsoft.com/office/drawing/2018/hyperlinkcolor" val="tx"/>
                  </a:ext>
                </a:extLst>
              </a:hlinkClick>
            </a:endParaRPr>
          </a:p>
          <a:p>
            <a:pPr algn="ctr"/>
            <a:endParaRPr lang="en-AU" sz="2400" b="1" dirty="0">
              <a:solidFill>
                <a:srgbClr val="0563C1"/>
              </a:solidFill>
              <a:hlinkClick r:id="" action="ppaction://noaction">
                <a:extLst>
                  <a:ext uri="{A12FA001-AC4F-418D-AE19-62706E023703}">
                    <ahyp:hlinkClr xmlns:ahyp="http://schemas.microsoft.com/office/drawing/2018/hyperlinkcolor" val="tx"/>
                  </a:ext>
                </a:extLst>
              </a:hlinkClick>
            </a:endParaRPr>
          </a:p>
          <a:p>
            <a:pPr algn="ctr"/>
            <a:r>
              <a:rPr lang="en-AU" sz="2400" b="1" dirty="0">
                <a:solidFill>
                  <a:srgbClr val="0563C1"/>
                </a:solidFill>
                <a:hlinkClick r:id="" action="ppaction://noaction">
                  <a:extLst>
                    <a:ext uri="{A12FA001-AC4F-418D-AE19-62706E023703}">
                      <ahyp:hlinkClr xmlns:ahyp="http://schemas.microsoft.com/office/drawing/2018/hyperlinkcolor" val="tx"/>
                    </a:ext>
                  </a:extLst>
                </a:hlinkClick>
              </a:rPr>
              <a:t>www.noosa.qld.gov.au/business</a:t>
            </a:r>
            <a:endParaRPr lang="en-AU" sz="2400" b="1" dirty="0">
              <a:solidFill>
                <a:srgbClr val="0563C1"/>
              </a:solidFill>
            </a:endParaRPr>
          </a:p>
          <a:p>
            <a:pPr algn="ctr"/>
            <a:endParaRPr lang="en-AU" sz="2400" b="1" dirty="0">
              <a:solidFill>
                <a:srgbClr val="0563C1"/>
              </a:solidFill>
            </a:endParaRPr>
          </a:p>
          <a:p>
            <a:pPr algn="ctr"/>
            <a:r>
              <a:rPr lang="en-AU" sz="2400" b="1" dirty="0">
                <a:solidFill>
                  <a:schemeClr val="bg1"/>
                </a:solidFill>
              </a:rPr>
              <a:t>Or call us!  </a:t>
            </a:r>
            <a:endParaRPr lang="en-AU" b="1" dirty="0">
              <a:solidFill>
                <a:schemeClr val="bg1"/>
              </a:solidFill>
            </a:endParaRPr>
          </a:p>
          <a:p>
            <a:pPr marL="285750" indent="-285750">
              <a:buFont typeface="Arial" panose="020B0604020202020204" pitchFamily="34" charset="0"/>
              <a:buChar char="•"/>
            </a:pPr>
            <a:endParaRPr lang="en-AU" b="1" dirty="0">
              <a:solidFill>
                <a:srgbClr val="EFEFEF"/>
              </a:solidFill>
            </a:endParaRPr>
          </a:p>
          <a:p>
            <a:pPr marL="285750" indent="-285750">
              <a:buFont typeface="Arial" panose="020B0604020202020204" pitchFamily="34" charset="0"/>
              <a:buChar char="•"/>
            </a:pPr>
            <a:endParaRPr lang="en-AU" b="1" dirty="0">
              <a:solidFill>
                <a:srgbClr val="EFEFEF"/>
              </a:solidFill>
            </a:endParaRPr>
          </a:p>
          <a:p>
            <a:pPr marL="285750" indent="-285750">
              <a:buFont typeface="Arial" panose="020B0604020202020204" pitchFamily="34" charset="0"/>
              <a:buChar char="•"/>
            </a:pPr>
            <a:r>
              <a:rPr lang="en-AU" b="1" dirty="0"/>
              <a:t>s</a:t>
            </a:r>
          </a:p>
        </p:txBody>
      </p:sp>
    </p:spTree>
    <p:extLst>
      <p:ext uri="{BB962C8B-B14F-4D97-AF65-F5344CB8AC3E}">
        <p14:creationId xmlns:p14="http://schemas.microsoft.com/office/powerpoint/2010/main" val="105943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AE14F-9AC7-CF5B-99ED-70465F362438}"/>
              </a:ext>
            </a:extLst>
          </p:cNvPr>
          <p:cNvSpPr>
            <a:spLocks noGrp="1"/>
          </p:cNvSpPr>
          <p:nvPr>
            <p:ph type="title"/>
          </p:nvPr>
        </p:nvSpPr>
        <p:spPr>
          <a:xfrm>
            <a:off x="701099" y="777268"/>
            <a:ext cx="4674821" cy="2795747"/>
          </a:xfrm>
        </p:spPr>
        <p:txBody>
          <a:bodyPr>
            <a:normAutofit fontScale="90000"/>
          </a:bodyPr>
          <a:lstStyle/>
          <a:p>
            <a:r>
              <a:rPr lang="en-US" dirty="0"/>
              <a:t>Community Infrastructure Process</a:t>
            </a:r>
            <a:br>
              <a:rPr lang="en-US" dirty="0"/>
            </a:br>
            <a:br>
              <a:rPr lang="en-US" dirty="0"/>
            </a:br>
            <a:br>
              <a:rPr lang="en-US" sz="3600" dirty="0"/>
            </a:br>
            <a:r>
              <a:rPr lang="en-US" sz="3600" dirty="0"/>
              <a:t>Margit Cruice</a:t>
            </a:r>
            <a:br>
              <a:rPr lang="en-US" sz="3600" dirty="0"/>
            </a:br>
            <a:endParaRPr lang="en-AU" sz="3600" dirty="0"/>
          </a:p>
        </p:txBody>
      </p:sp>
      <p:pic>
        <p:nvPicPr>
          <p:cNvPr id="9" name="Picture 8" descr="A group of people painting outside&#10;&#10;Description automatically generated">
            <a:extLst>
              <a:ext uri="{FF2B5EF4-FFF2-40B4-BE49-F238E27FC236}">
                <a16:creationId xmlns:a16="http://schemas.microsoft.com/office/drawing/2014/main" id="{069524E8-6E76-4FAF-8965-7E0F60874450}"/>
              </a:ext>
            </a:extLst>
          </p:cNvPr>
          <p:cNvPicPr>
            <a:picLocks noChangeAspect="1"/>
          </p:cNvPicPr>
          <p:nvPr/>
        </p:nvPicPr>
        <p:blipFill rotWithShape="1">
          <a:blip r:embed="rId2">
            <a:extLst>
              <a:ext uri="{28A0092B-C50C-407E-A947-70E740481C1C}">
                <a14:useLocalDpi xmlns:a14="http://schemas.microsoft.com/office/drawing/2010/main" val="0"/>
              </a:ext>
            </a:extLst>
          </a:blip>
          <a:srcRect r="51445"/>
          <a:stretch/>
        </p:blipFill>
        <p:spPr>
          <a:xfrm rot="10800000">
            <a:off x="7752184" y="0"/>
            <a:ext cx="4439816" cy="6858000"/>
          </a:xfrm>
          <a:prstGeom prst="rect">
            <a:avLst/>
          </a:prstGeom>
        </p:spPr>
      </p:pic>
      <p:pic>
        <p:nvPicPr>
          <p:cNvPr id="2" name="Picture 1" descr="A group of children on a field&#10;&#10;Description automatically generated">
            <a:extLst>
              <a:ext uri="{FF2B5EF4-FFF2-40B4-BE49-F238E27FC236}">
                <a16:creationId xmlns:a16="http://schemas.microsoft.com/office/drawing/2014/main" id="{3757D720-F679-2735-0F9B-6DBA82F4809E}"/>
              </a:ext>
            </a:extLst>
          </p:cNvPr>
          <p:cNvPicPr>
            <a:picLocks noChangeAspect="1"/>
          </p:cNvPicPr>
          <p:nvPr/>
        </p:nvPicPr>
        <p:blipFill rotWithShape="1">
          <a:blip r:embed="rId3">
            <a:extLst>
              <a:ext uri="{28A0092B-C50C-407E-A947-70E740481C1C}">
                <a14:useLocalDpi xmlns:a14="http://schemas.microsoft.com/office/drawing/2010/main" val="0"/>
              </a:ext>
            </a:extLst>
          </a:blip>
          <a:srcRect l="19088" t="6251" r="7540" b="-6251"/>
          <a:stretch/>
        </p:blipFill>
        <p:spPr>
          <a:xfrm>
            <a:off x="7680176" y="0"/>
            <a:ext cx="4511824" cy="7317432"/>
          </a:xfrm>
          <a:prstGeom prst="rect">
            <a:avLst/>
          </a:prstGeom>
        </p:spPr>
      </p:pic>
    </p:spTree>
    <p:extLst>
      <p:ext uri="{BB962C8B-B14F-4D97-AF65-F5344CB8AC3E}">
        <p14:creationId xmlns:p14="http://schemas.microsoft.com/office/powerpoint/2010/main" val="836562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with text and numbers&#10;&#10;Description automatically generated with medium confidence">
            <a:extLst>
              <a:ext uri="{FF2B5EF4-FFF2-40B4-BE49-F238E27FC236}">
                <a16:creationId xmlns:a16="http://schemas.microsoft.com/office/drawing/2014/main" id="{683CD1F2-4D10-9304-F6D8-1711FCC81CF1}"/>
              </a:ext>
            </a:extLst>
          </p:cNvPr>
          <p:cNvPicPr>
            <a:picLocks noChangeAspect="1"/>
          </p:cNvPicPr>
          <p:nvPr/>
        </p:nvPicPr>
        <p:blipFill rotWithShape="1">
          <a:blip r:embed="rId2">
            <a:extLst>
              <a:ext uri="{28A0092B-C50C-407E-A947-70E740481C1C}">
                <a14:useLocalDpi xmlns:a14="http://schemas.microsoft.com/office/drawing/2010/main" val="0"/>
              </a:ext>
            </a:extLst>
          </a:blip>
          <a:srcRect l="653" r="3423"/>
          <a:stretch/>
        </p:blipFill>
        <p:spPr>
          <a:xfrm>
            <a:off x="20" y="10"/>
            <a:ext cx="4654276" cy="6857990"/>
          </a:xfrm>
          <a:prstGeom prst="rect">
            <a:avLst/>
          </a:prstGeom>
        </p:spPr>
      </p:pic>
      <p:pic>
        <p:nvPicPr>
          <p:cNvPr id="5" name="Picture 4" descr="A white wall with green grass and a building with a roof&#10;&#10;Description automatically generated">
            <a:extLst>
              <a:ext uri="{FF2B5EF4-FFF2-40B4-BE49-F238E27FC236}">
                <a16:creationId xmlns:a16="http://schemas.microsoft.com/office/drawing/2014/main" id="{8CB38692-197D-637F-2EA7-3F5B28961B20}"/>
              </a:ext>
            </a:extLst>
          </p:cNvPr>
          <p:cNvPicPr>
            <a:picLocks noChangeAspect="1"/>
          </p:cNvPicPr>
          <p:nvPr/>
        </p:nvPicPr>
        <p:blipFill rotWithShape="1">
          <a:blip r:embed="rId3">
            <a:extLst>
              <a:ext uri="{28A0092B-C50C-407E-A947-70E740481C1C}">
                <a14:useLocalDpi xmlns:a14="http://schemas.microsoft.com/office/drawing/2010/main" val="0"/>
              </a:ext>
            </a:extLst>
          </a:blip>
          <a:srcRect t="14135" r="1" b="17629"/>
          <a:stretch/>
        </p:blipFill>
        <p:spPr>
          <a:xfrm>
            <a:off x="4654296" y="10"/>
            <a:ext cx="7537704" cy="6857990"/>
          </a:xfrm>
          <a:prstGeom prst="rect">
            <a:avLst/>
          </a:prstGeom>
        </p:spPr>
      </p:pic>
    </p:spTree>
    <p:extLst>
      <p:ext uri="{BB962C8B-B14F-4D97-AF65-F5344CB8AC3E}">
        <p14:creationId xmlns:p14="http://schemas.microsoft.com/office/powerpoint/2010/main" val="2130816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341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ctrTitle"/>
          </p:nvPr>
        </p:nvSpPr>
        <p:spPr>
          <a:xfrm>
            <a:off x="0" y="-13262"/>
            <a:ext cx="12192000" cy="4070377"/>
          </a:xfrm>
          <a:prstGeom prst="rect">
            <a:avLst/>
          </a:prstGeom>
          <a:solidFill>
            <a:srgbClr val="FF0066"/>
          </a:solidFill>
        </p:spPr>
        <p:txBody>
          <a:bodyPr spcFirstLastPara="1" vert="horz" wrap="square" lIns="121900" tIns="121900" rIns="121900" bIns="121900" rtlCol="0" anchor="b" anchorCtr="0">
            <a:normAutofit/>
          </a:bodyPr>
          <a:lstStyle/>
          <a:p>
            <a:pPr>
              <a:spcBef>
                <a:spcPts val="0"/>
              </a:spcBef>
            </a:pPr>
            <a:br>
              <a:rPr lang="en-AU" dirty="0">
                <a:solidFill>
                  <a:schemeClr val="bg1"/>
                </a:solidFill>
              </a:rPr>
            </a:br>
            <a:br>
              <a:rPr lang="en-AU" dirty="0">
                <a:solidFill>
                  <a:schemeClr val="bg1"/>
                </a:solidFill>
              </a:rPr>
            </a:br>
            <a:br>
              <a:rPr lang="en-AU" dirty="0">
                <a:solidFill>
                  <a:schemeClr val="bg1"/>
                </a:solidFill>
              </a:rPr>
            </a:br>
            <a:endParaRPr dirty="0">
              <a:solidFill>
                <a:schemeClr val="bg1"/>
              </a:solidFill>
            </a:endParaRPr>
          </a:p>
        </p:txBody>
      </p:sp>
      <p:sp>
        <p:nvSpPr>
          <p:cNvPr id="66" name="Google Shape;66;p13"/>
          <p:cNvSpPr txBox="1">
            <a:spLocks noGrp="1"/>
          </p:cNvSpPr>
          <p:nvPr>
            <p:ph type="subTitle" idx="1"/>
          </p:nvPr>
        </p:nvSpPr>
        <p:spPr>
          <a:xfrm>
            <a:off x="548233" y="4531000"/>
            <a:ext cx="11043200" cy="1226000"/>
          </a:xfrm>
          <a:prstGeom prst="rect">
            <a:avLst/>
          </a:prstGeom>
        </p:spPr>
        <p:txBody>
          <a:bodyPr spcFirstLastPara="1" vert="horz" wrap="square" lIns="121900" tIns="121900" rIns="121900" bIns="121900" rtlCol="0" anchor="ctr" anchorCtr="0">
            <a:normAutofit/>
          </a:bodyPr>
          <a:lstStyle/>
          <a:p>
            <a:pPr>
              <a:spcBef>
                <a:spcPts val="0"/>
              </a:spcBef>
            </a:pPr>
            <a:r>
              <a:rPr lang="en-GB" sz="4000" b="0" dirty="0">
                <a:latin typeface="Oswald" panose="00000500000000000000" pitchFamily="2" charset="0"/>
              </a:rPr>
              <a:t>Supporting, not Competing with, Noosa Region Charities</a:t>
            </a:r>
            <a:endParaRPr sz="4000" b="0" dirty="0">
              <a:latin typeface="Oswald" panose="00000500000000000000" pitchFamily="2" charset="0"/>
            </a:endParaRPr>
          </a:p>
        </p:txBody>
      </p:sp>
      <p:sp>
        <p:nvSpPr>
          <p:cNvPr id="4" name="Google Shape;66;p13">
            <a:extLst>
              <a:ext uri="{FF2B5EF4-FFF2-40B4-BE49-F238E27FC236}">
                <a16:creationId xmlns:a16="http://schemas.microsoft.com/office/drawing/2014/main" id="{678211D6-FFDE-A66F-7906-F07BE1332DE6}"/>
              </a:ext>
            </a:extLst>
          </p:cNvPr>
          <p:cNvSpPr txBox="1">
            <a:spLocks/>
          </p:cNvSpPr>
          <p:nvPr/>
        </p:nvSpPr>
        <p:spPr>
          <a:xfrm>
            <a:off x="524629" y="1101000"/>
            <a:ext cx="11043200" cy="2161214"/>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8000" b="0" dirty="0">
                <a:solidFill>
                  <a:schemeClr val="bg1"/>
                </a:solidFill>
                <a:latin typeface="Oswald" panose="00000500000000000000" pitchFamily="2" charset="0"/>
              </a:rPr>
              <a:t>Noosa Community </a:t>
            </a:r>
            <a:br>
              <a:rPr lang="en-GB" sz="8000" b="0" dirty="0">
                <a:solidFill>
                  <a:schemeClr val="bg1"/>
                </a:solidFill>
                <a:latin typeface="Oswald" panose="00000500000000000000" pitchFamily="2" charset="0"/>
              </a:rPr>
            </a:br>
            <a:r>
              <a:rPr lang="en-GB" sz="8000" b="0" dirty="0">
                <a:solidFill>
                  <a:schemeClr val="bg1"/>
                </a:solidFill>
                <a:latin typeface="Oswald" panose="00000500000000000000" pitchFamily="2" charset="0"/>
              </a:rPr>
              <a:t>Foundation</a:t>
            </a:r>
            <a:endParaRPr lang="en-US" sz="8000" dirty="0">
              <a:latin typeface="Oswald" panose="00000500000000000000" pitchFamily="2" charset="0"/>
            </a:endParaRPr>
          </a:p>
        </p:txBody>
      </p:sp>
      <p:sp>
        <p:nvSpPr>
          <p:cNvPr id="5" name="Isosceles Triangle 4">
            <a:extLst>
              <a:ext uri="{FF2B5EF4-FFF2-40B4-BE49-F238E27FC236}">
                <a16:creationId xmlns:a16="http://schemas.microsoft.com/office/drawing/2014/main" id="{8052346A-6650-9ED2-174F-EC9D026DA189}"/>
              </a:ext>
            </a:extLst>
          </p:cNvPr>
          <p:cNvSpPr/>
          <p:nvPr/>
        </p:nvSpPr>
        <p:spPr>
          <a:xfrm rot="10800000">
            <a:off x="5689362" y="3841091"/>
            <a:ext cx="713734" cy="432048"/>
          </a:xfrm>
          <a:prstGeom prst="triangle">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ooter Placeholder 6">
            <a:extLst>
              <a:ext uri="{FF2B5EF4-FFF2-40B4-BE49-F238E27FC236}">
                <a16:creationId xmlns:a16="http://schemas.microsoft.com/office/drawing/2014/main" id="{BA5E5CC0-BC6A-B8D9-4DD2-0A5CFD2ACC92}"/>
              </a:ext>
            </a:extLst>
          </p:cNvPr>
          <p:cNvSpPr>
            <a:spLocks noGrp="1"/>
          </p:cNvSpPr>
          <p:nvPr>
            <p:ph type="ftr" sz="quarter" idx="11"/>
          </p:nvPr>
        </p:nvSpPr>
        <p:spPr>
          <a:xfrm>
            <a:off x="191344" y="6241945"/>
            <a:ext cx="11451812" cy="365125"/>
          </a:xfrm>
        </p:spPr>
        <p:txBody>
          <a:bodyPr/>
          <a:lstStyle/>
          <a:p>
            <a:r>
              <a:rPr lang="en-AU" sz="2000" dirty="0">
                <a:solidFill>
                  <a:srgbClr val="141516"/>
                </a:solidFill>
              </a:rPr>
              <a:t>                                              </a:t>
            </a:r>
            <a:r>
              <a:rPr lang="en-AU" sz="1600" dirty="0" err="1">
                <a:solidFill>
                  <a:srgbClr val="141516"/>
                </a:solidFill>
              </a:rPr>
              <a:t>reception@noosa.foundation</a:t>
            </a:r>
            <a:r>
              <a:rPr lang="en-AU" sz="1600" dirty="0">
                <a:solidFill>
                  <a:srgbClr val="141516"/>
                </a:solidFill>
              </a:rPr>
              <a:t>                                https://noosa.foundation</a:t>
            </a:r>
          </a:p>
          <a:p>
            <a:endParaRPr lang="en-US" dirty="0"/>
          </a:p>
        </p:txBody>
      </p:sp>
      <p:pic>
        <p:nvPicPr>
          <p:cNvPr id="11" name="Picture 10">
            <a:extLst>
              <a:ext uri="{FF2B5EF4-FFF2-40B4-BE49-F238E27FC236}">
                <a16:creationId xmlns:a16="http://schemas.microsoft.com/office/drawing/2014/main" id="{0112D914-EB87-37C6-DFC5-C92C6838A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6241945"/>
            <a:ext cx="1529927" cy="37483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415600" y="496667"/>
            <a:ext cx="11360800" cy="978000"/>
          </a:xfrm>
          <a:prstGeom prst="rect">
            <a:avLst/>
          </a:prstGeom>
          <a:solidFill>
            <a:srgbClr val="FF0066"/>
          </a:solidFill>
        </p:spPr>
        <p:txBody>
          <a:bodyPr spcFirstLastPara="1" vert="horz" wrap="square" lIns="121900" tIns="121900" rIns="121900" bIns="121900" rtlCol="0" anchor="b" anchorCtr="0">
            <a:normAutofit/>
          </a:bodyPr>
          <a:lstStyle/>
          <a:p>
            <a:r>
              <a:rPr lang="en-GB" b="0" dirty="0">
                <a:solidFill>
                  <a:schemeClr val="lt1"/>
                </a:solidFill>
                <a:latin typeface="Oswald Medium" panose="020F0502020204030204" pitchFamily="2" charset="0"/>
              </a:rPr>
              <a:t>Mission</a:t>
            </a:r>
            <a:endParaRPr b="0" dirty="0">
              <a:solidFill>
                <a:schemeClr val="lt1"/>
              </a:solidFill>
              <a:latin typeface="Oswald Medium" panose="020F0502020204030204" pitchFamily="2" charset="0"/>
            </a:endParaRPr>
          </a:p>
        </p:txBody>
      </p:sp>
      <p:sp>
        <p:nvSpPr>
          <p:cNvPr id="73" name="Google Shape;73;p14"/>
          <p:cNvSpPr txBox="1">
            <a:spLocks noGrp="1"/>
          </p:cNvSpPr>
          <p:nvPr>
            <p:ph type="body" idx="1"/>
          </p:nvPr>
        </p:nvSpPr>
        <p:spPr>
          <a:xfrm>
            <a:off x="415600" y="1958433"/>
            <a:ext cx="11360800" cy="4062855"/>
          </a:xfrm>
          <a:prstGeom prst="rect">
            <a:avLst/>
          </a:prstGeom>
        </p:spPr>
        <p:txBody>
          <a:bodyPr spcFirstLastPara="1" vert="horz" wrap="square" lIns="121900" tIns="121900" rIns="121900" bIns="121900" rtlCol="0" anchor="t" anchorCtr="0">
            <a:normAutofit/>
          </a:bodyPr>
          <a:lstStyle/>
          <a:p>
            <a:pPr marL="0" indent="0">
              <a:buNone/>
            </a:pPr>
            <a:r>
              <a:rPr lang="en-GB" sz="2000" b="0" dirty="0">
                <a:latin typeface="Arial"/>
                <a:ea typeface="Arial"/>
                <a:cs typeface="Arial"/>
                <a:sym typeface="Arial"/>
              </a:rPr>
              <a:t>“</a:t>
            </a:r>
            <a:r>
              <a:rPr lang="en-GB" sz="2000" i="1" dirty="0">
                <a:latin typeface="Arial"/>
                <a:ea typeface="Arial"/>
                <a:cs typeface="Arial"/>
                <a:sym typeface="Arial"/>
              </a:rPr>
              <a:t>The Noosa Community Foundation will raise charitable donations directly and indirectly by support for others and work collaboratively to disburse donations efficiently, effectively and transparently so as to maximise the beneficial impact  from charitable giving in the Noosa region while respecting the preferences of donors for the management and distribution of their funds.</a:t>
            </a:r>
            <a:r>
              <a:rPr lang="en-GB" sz="2000" dirty="0">
                <a:latin typeface="Arial"/>
                <a:ea typeface="Arial"/>
                <a:cs typeface="Arial"/>
                <a:sym typeface="Arial"/>
              </a:rPr>
              <a:t>”</a:t>
            </a:r>
            <a:endParaRPr sz="2000" dirty="0">
              <a:latin typeface="Arial"/>
              <a:ea typeface="Arial"/>
              <a:cs typeface="Arial"/>
              <a:sym typeface="Arial"/>
            </a:endParaRPr>
          </a:p>
          <a:p>
            <a:pPr marL="0" indent="0">
              <a:spcBef>
                <a:spcPts val="1600"/>
              </a:spcBef>
              <a:buNone/>
            </a:pPr>
            <a:r>
              <a:rPr lang="en-GB" sz="2000" dirty="0">
                <a:latin typeface="Arial"/>
                <a:ea typeface="Arial"/>
                <a:cs typeface="Arial"/>
                <a:sym typeface="Arial"/>
              </a:rPr>
              <a:t>Mission Plank 1: </a:t>
            </a:r>
            <a:r>
              <a:rPr lang="en-GB" sz="2000" b="0" dirty="0">
                <a:latin typeface="Arial"/>
                <a:ea typeface="Arial"/>
                <a:cs typeface="Arial"/>
                <a:sym typeface="Arial"/>
              </a:rPr>
              <a:t>generate more charitable giving in the Noosa region</a:t>
            </a:r>
            <a:endParaRPr sz="2000" b="0" dirty="0">
              <a:latin typeface="Arial"/>
              <a:ea typeface="Arial"/>
              <a:cs typeface="Arial"/>
              <a:sym typeface="Arial"/>
            </a:endParaRPr>
          </a:p>
          <a:p>
            <a:pPr marL="0" indent="0">
              <a:spcBef>
                <a:spcPts val="1600"/>
              </a:spcBef>
              <a:buNone/>
            </a:pPr>
            <a:r>
              <a:rPr lang="en-GB" sz="2000" dirty="0">
                <a:latin typeface="Arial"/>
                <a:ea typeface="Arial"/>
                <a:cs typeface="Arial"/>
                <a:sym typeface="Arial"/>
              </a:rPr>
              <a:t>Mission Plank 2: </a:t>
            </a:r>
            <a:r>
              <a:rPr lang="en-GB" sz="2000" b="0" dirty="0">
                <a:latin typeface="Arial"/>
                <a:ea typeface="Arial"/>
                <a:cs typeface="Arial"/>
                <a:sym typeface="Arial"/>
              </a:rPr>
              <a:t>provide services that reduce the administrative load on local charities</a:t>
            </a:r>
            <a:endParaRPr sz="2000" b="0" dirty="0">
              <a:latin typeface="Arial"/>
              <a:ea typeface="Arial"/>
              <a:cs typeface="Arial"/>
              <a:sym typeface="Arial"/>
            </a:endParaRPr>
          </a:p>
          <a:p>
            <a:pPr marL="0" indent="0">
              <a:spcBef>
                <a:spcPts val="1600"/>
              </a:spcBef>
              <a:spcAft>
                <a:spcPts val="1600"/>
              </a:spcAft>
              <a:buNone/>
            </a:pPr>
            <a:r>
              <a:rPr lang="en-GB" sz="2000" dirty="0">
                <a:latin typeface="Arial"/>
                <a:ea typeface="Arial"/>
                <a:cs typeface="Arial"/>
                <a:sym typeface="Arial"/>
              </a:rPr>
              <a:t>Mission Plank 3: </a:t>
            </a:r>
            <a:r>
              <a:rPr lang="en-GB" sz="2000" b="0" dirty="0">
                <a:latin typeface="Arial"/>
                <a:ea typeface="Arial"/>
                <a:cs typeface="Arial"/>
                <a:sym typeface="Arial"/>
              </a:rPr>
              <a:t>increase the efficiency &amp; impact of charitable giving in the Noosa region</a:t>
            </a:r>
            <a:endParaRPr sz="2000" b="0" dirty="0">
              <a:latin typeface="Arial"/>
              <a:ea typeface="Arial"/>
              <a:cs typeface="Arial"/>
              <a:sym typeface="Arial"/>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47</a:t>
            </a:fld>
            <a:endParaRPr/>
          </a:p>
        </p:txBody>
      </p:sp>
      <p:sp>
        <p:nvSpPr>
          <p:cNvPr id="2" name="Footer Placeholder 6">
            <a:extLst>
              <a:ext uri="{FF2B5EF4-FFF2-40B4-BE49-F238E27FC236}">
                <a16:creationId xmlns:a16="http://schemas.microsoft.com/office/drawing/2014/main" id="{6A53D0DA-C552-E57E-07A5-4583AA873752}"/>
              </a:ext>
            </a:extLst>
          </p:cNvPr>
          <p:cNvSpPr txBox="1">
            <a:spLocks/>
          </p:cNvSpPr>
          <p:nvPr/>
        </p:nvSpPr>
        <p:spPr>
          <a:xfrm>
            <a:off x="191344" y="6241945"/>
            <a:ext cx="1145181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solidFill>
                  <a:srgbClr val="141516"/>
                </a:solidFill>
              </a:rPr>
              <a:t>                                              </a:t>
            </a:r>
            <a:r>
              <a:rPr lang="en-AU" sz="1600">
                <a:solidFill>
                  <a:srgbClr val="141516"/>
                </a:solidFill>
              </a:rPr>
              <a:t>reception@noosa.foundation                                https://noosa.foundation</a:t>
            </a:r>
          </a:p>
          <a:p>
            <a:endParaRPr lang="en-US" dirty="0"/>
          </a:p>
        </p:txBody>
      </p:sp>
      <p:pic>
        <p:nvPicPr>
          <p:cNvPr id="3" name="Picture 2">
            <a:extLst>
              <a:ext uri="{FF2B5EF4-FFF2-40B4-BE49-F238E27FC236}">
                <a16:creationId xmlns:a16="http://schemas.microsoft.com/office/drawing/2014/main" id="{D4C9410B-9373-3398-074C-6D6F1E82A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6241945"/>
            <a:ext cx="1529927" cy="37483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15600" y="496667"/>
            <a:ext cx="11360800" cy="978000"/>
          </a:xfrm>
          <a:prstGeom prst="rect">
            <a:avLst/>
          </a:prstGeom>
          <a:solidFill>
            <a:srgbClr val="FF0066"/>
          </a:solidFill>
        </p:spPr>
        <p:txBody>
          <a:bodyPr spcFirstLastPara="1" vert="horz" wrap="square" lIns="121900" tIns="121900" rIns="121900" bIns="121900" rtlCol="0" anchor="b" anchorCtr="0">
            <a:normAutofit/>
          </a:bodyPr>
          <a:lstStyle/>
          <a:p>
            <a:r>
              <a:rPr lang="en-GB" b="0" dirty="0">
                <a:solidFill>
                  <a:schemeClr val="lt1"/>
                </a:solidFill>
                <a:latin typeface="Oswald Medium" panose="020F0502020204030204" pitchFamily="2" charset="0"/>
              </a:rPr>
              <a:t>Possibilities</a:t>
            </a:r>
            <a:endParaRPr b="0" dirty="0">
              <a:solidFill>
                <a:schemeClr val="lt1"/>
              </a:solidFill>
            </a:endParaRPr>
          </a:p>
        </p:txBody>
      </p:sp>
      <p:sp>
        <p:nvSpPr>
          <p:cNvPr id="80" name="Google Shape;80;p15"/>
          <p:cNvSpPr txBox="1">
            <a:spLocks noGrp="1"/>
          </p:cNvSpPr>
          <p:nvPr>
            <p:ph type="body" idx="1"/>
          </p:nvPr>
        </p:nvSpPr>
        <p:spPr>
          <a:xfrm>
            <a:off x="415600" y="1958433"/>
            <a:ext cx="11360800" cy="4133200"/>
          </a:xfrm>
          <a:prstGeom prst="rect">
            <a:avLst/>
          </a:prstGeom>
        </p:spPr>
        <p:txBody>
          <a:bodyPr spcFirstLastPara="1" vert="horz" wrap="square" lIns="121900" tIns="121900" rIns="121900" bIns="121900" rtlCol="0" anchor="t" anchorCtr="0">
            <a:noAutofit/>
          </a:bodyPr>
          <a:lstStyle/>
          <a:p>
            <a:pPr marL="0" indent="0">
              <a:buNone/>
            </a:pPr>
            <a:r>
              <a:rPr lang="en-GB" sz="2400" b="0" dirty="0">
                <a:latin typeface="Arial"/>
                <a:ea typeface="Arial"/>
                <a:cs typeface="Arial"/>
                <a:sym typeface="Arial"/>
              </a:rPr>
              <a:t>Below is a limited list of some of the services we might be able to add to Noosa charities’ toolkits.</a:t>
            </a:r>
            <a:endParaRPr sz="2400" b="0" dirty="0">
              <a:latin typeface="Arial"/>
              <a:ea typeface="Arial"/>
              <a:cs typeface="Arial"/>
              <a:sym typeface="Arial"/>
            </a:endParaRPr>
          </a:p>
          <a:p>
            <a:pPr>
              <a:spcBef>
                <a:spcPts val="1600"/>
              </a:spcBef>
              <a:buFont typeface="Arial"/>
              <a:buChar char="●"/>
            </a:pPr>
            <a:r>
              <a:rPr lang="en-GB" sz="2400" b="0" dirty="0">
                <a:latin typeface="Arial"/>
                <a:ea typeface="Arial"/>
                <a:cs typeface="Arial"/>
                <a:sym typeface="Arial"/>
              </a:rPr>
              <a:t>Accepting bequests on behalf of local charities and preserving indefinitely</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Giving Circles, monthly donations etc services on behalf of local charities</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Marketing assistance</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Software systems</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Accepting large donations and </a:t>
            </a:r>
            <a:r>
              <a:rPr lang="en-GB" sz="2400" b="0" dirty="0" err="1">
                <a:latin typeface="Arial"/>
                <a:ea typeface="Arial"/>
                <a:cs typeface="Arial"/>
                <a:sym typeface="Arial"/>
              </a:rPr>
              <a:t>parceling</a:t>
            </a:r>
            <a:r>
              <a:rPr lang="en-GB" sz="2400" b="0" dirty="0">
                <a:latin typeface="Arial"/>
                <a:ea typeface="Arial"/>
                <a:cs typeface="Arial"/>
                <a:sym typeface="Arial"/>
              </a:rPr>
              <a:t> out as smaller ones to a portfolio of charities of the type the donor likes</a:t>
            </a:r>
            <a:endParaRPr sz="2400" b="0" dirty="0">
              <a:latin typeface="Arial"/>
              <a:ea typeface="Arial"/>
              <a:cs typeface="Arial"/>
              <a:sym typeface="Arial"/>
            </a:endParaRPr>
          </a:p>
        </p:txBody>
      </p:sp>
      <p:sp>
        <p:nvSpPr>
          <p:cNvPr id="81" name="Google Shape;81;p1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48</a:t>
            </a:fld>
            <a:endParaRPr/>
          </a:p>
        </p:txBody>
      </p:sp>
      <p:sp>
        <p:nvSpPr>
          <p:cNvPr id="2" name="Footer Placeholder 6">
            <a:extLst>
              <a:ext uri="{FF2B5EF4-FFF2-40B4-BE49-F238E27FC236}">
                <a16:creationId xmlns:a16="http://schemas.microsoft.com/office/drawing/2014/main" id="{E4AEA6EF-353F-011D-37E4-271746634E22}"/>
              </a:ext>
            </a:extLst>
          </p:cNvPr>
          <p:cNvSpPr txBox="1">
            <a:spLocks/>
          </p:cNvSpPr>
          <p:nvPr/>
        </p:nvSpPr>
        <p:spPr>
          <a:xfrm>
            <a:off x="191344" y="6241945"/>
            <a:ext cx="1145181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solidFill>
                  <a:srgbClr val="141516"/>
                </a:solidFill>
              </a:rPr>
              <a:t>                                              </a:t>
            </a:r>
            <a:r>
              <a:rPr lang="en-AU" sz="1600">
                <a:solidFill>
                  <a:srgbClr val="141516"/>
                </a:solidFill>
              </a:rPr>
              <a:t>reception@noosa.foundation                                https://noosa.foundation</a:t>
            </a:r>
          </a:p>
          <a:p>
            <a:endParaRPr lang="en-US" dirty="0"/>
          </a:p>
        </p:txBody>
      </p:sp>
      <p:pic>
        <p:nvPicPr>
          <p:cNvPr id="3" name="Picture 2">
            <a:extLst>
              <a:ext uri="{FF2B5EF4-FFF2-40B4-BE49-F238E27FC236}">
                <a16:creationId xmlns:a16="http://schemas.microsoft.com/office/drawing/2014/main" id="{46F2FAEA-FF7C-9313-9D88-8634D6AA6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6241945"/>
            <a:ext cx="1529927" cy="37483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415600" y="496667"/>
            <a:ext cx="11360800" cy="978000"/>
          </a:xfrm>
          <a:prstGeom prst="rect">
            <a:avLst/>
          </a:prstGeom>
          <a:solidFill>
            <a:srgbClr val="FF0066"/>
          </a:solidFill>
        </p:spPr>
        <p:txBody>
          <a:bodyPr spcFirstLastPara="1" vert="horz" wrap="square" lIns="121900" tIns="121900" rIns="121900" bIns="121900" rtlCol="0" anchor="b" anchorCtr="0">
            <a:normAutofit/>
          </a:bodyPr>
          <a:lstStyle/>
          <a:p>
            <a:r>
              <a:rPr lang="en-GB" b="0" dirty="0">
                <a:solidFill>
                  <a:schemeClr val="lt1"/>
                </a:solidFill>
                <a:latin typeface="Oswald Medium" panose="020F0502020204030204" pitchFamily="2" charset="0"/>
              </a:rPr>
              <a:t>Support for charities</a:t>
            </a:r>
            <a:endParaRPr b="0" dirty="0">
              <a:solidFill>
                <a:schemeClr val="lt1"/>
              </a:solidFill>
            </a:endParaRPr>
          </a:p>
        </p:txBody>
      </p:sp>
      <p:sp>
        <p:nvSpPr>
          <p:cNvPr id="87" name="Google Shape;87;p16"/>
          <p:cNvSpPr txBox="1">
            <a:spLocks noGrp="1"/>
          </p:cNvSpPr>
          <p:nvPr>
            <p:ph type="body" idx="1"/>
          </p:nvPr>
        </p:nvSpPr>
        <p:spPr>
          <a:xfrm>
            <a:off x="415600" y="1958433"/>
            <a:ext cx="11360800" cy="4133200"/>
          </a:xfrm>
          <a:prstGeom prst="rect">
            <a:avLst/>
          </a:prstGeom>
        </p:spPr>
        <p:txBody>
          <a:bodyPr spcFirstLastPara="1" vert="horz" wrap="square" lIns="121900" tIns="121900" rIns="121900" bIns="121900" rtlCol="0" anchor="t" anchorCtr="0">
            <a:normAutofit/>
          </a:bodyPr>
          <a:lstStyle/>
          <a:p>
            <a:pPr>
              <a:buFont typeface="Arial"/>
              <a:buChar char="●"/>
            </a:pPr>
            <a:r>
              <a:rPr lang="en-GB" sz="2400" b="0" dirty="0">
                <a:latin typeface="Arial"/>
                <a:ea typeface="Arial"/>
                <a:cs typeface="Arial"/>
                <a:sym typeface="Arial"/>
              </a:rPr>
              <a:t>The DGR1 charities we are aware of servicing the Noosa region are on our website</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If you know of others please drop us an email</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We only contribute to local charities and to external ones which demonstrably spend our donations in the Noosa region</a:t>
            </a:r>
            <a:endParaRPr sz="2400" b="0" dirty="0">
              <a:latin typeface="Arial"/>
              <a:ea typeface="Arial"/>
              <a:cs typeface="Arial"/>
              <a:sym typeface="Arial"/>
            </a:endParaRPr>
          </a:p>
          <a:p>
            <a:pPr>
              <a:buFont typeface="Arial"/>
              <a:buChar char="●"/>
            </a:pPr>
            <a:r>
              <a:rPr lang="en-GB" sz="2400" b="0" dirty="0">
                <a:latin typeface="Arial"/>
                <a:ea typeface="Arial"/>
                <a:cs typeface="Arial"/>
                <a:sym typeface="Arial"/>
              </a:rPr>
              <a:t>Donors can donate to;</a:t>
            </a:r>
            <a:endParaRPr sz="2400" b="0" dirty="0">
              <a:latin typeface="Arial"/>
              <a:ea typeface="Arial"/>
              <a:cs typeface="Arial"/>
              <a:sym typeface="Arial"/>
            </a:endParaRPr>
          </a:p>
          <a:p>
            <a:pPr lvl="1">
              <a:buFont typeface="Arial"/>
              <a:buChar char="○"/>
            </a:pPr>
            <a:r>
              <a:rPr lang="en-GB" sz="2400" b="0" dirty="0">
                <a:latin typeface="Arial"/>
                <a:ea typeface="Arial"/>
                <a:cs typeface="Arial"/>
                <a:sym typeface="Arial"/>
              </a:rPr>
              <a:t>Via us, to a specific charity</a:t>
            </a:r>
            <a:endParaRPr sz="2400" b="0" dirty="0">
              <a:latin typeface="Arial"/>
              <a:ea typeface="Arial"/>
              <a:cs typeface="Arial"/>
              <a:sym typeface="Arial"/>
            </a:endParaRPr>
          </a:p>
          <a:p>
            <a:pPr lvl="1">
              <a:buFont typeface="Arial"/>
              <a:buChar char="○"/>
            </a:pPr>
            <a:r>
              <a:rPr lang="en-GB" sz="2400" b="0" dirty="0">
                <a:latin typeface="Arial"/>
                <a:ea typeface="Arial"/>
                <a:cs typeface="Arial"/>
                <a:sym typeface="Arial"/>
              </a:rPr>
              <a:t>To a Panel (group) in the same area (e.g. Environmental) and we distribute across the group</a:t>
            </a:r>
            <a:endParaRPr sz="2400" b="0" dirty="0">
              <a:latin typeface="Arial"/>
              <a:ea typeface="Arial"/>
              <a:cs typeface="Arial"/>
              <a:sym typeface="Arial"/>
            </a:endParaRPr>
          </a:p>
          <a:p>
            <a:pPr lvl="1">
              <a:buFont typeface="Arial"/>
              <a:buChar char="○"/>
            </a:pPr>
            <a:r>
              <a:rPr lang="en-GB" sz="2400" b="0" dirty="0">
                <a:latin typeface="Arial"/>
                <a:ea typeface="Arial"/>
                <a:cs typeface="Arial"/>
                <a:sym typeface="Arial"/>
              </a:rPr>
              <a:t>United donations which we allocate (presently) to charities with long term benefit like e.g. scholarships</a:t>
            </a:r>
            <a:endParaRPr sz="2400" b="0" dirty="0">
              <a:latin typeface="Arial"/>
              <a:ea typeface="Arial"/>
              <a:cs typeface="Arial"/>
              <a:sym typeface="Arial"/>
            </a:endParaRPr>
          </a:p>
        </p:txBody>
      </p:sp>
      <p:sp>
        <p:nvSpPr>
          <p:cNvPr id="88" name="Google Shape;88;p1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49</a:t>
            </a:fld>
            <a:endParaRPr/>
          </a:p>
        </p:txBody>
      </p:sp>
      <p:sp>
        <p:nvSpPr>
          <p:cNvPr id="2" name="Footer Placeholder 6">
            <a:extLst>
              <a:ext uri="{FF2B5EF4-FFF2-40B4-BE49-F238E27FC236}">
                <a16:creationId xmlns:a16="http://schemas.microsoft.com/office/drawing/2014/main" id="{0991C069-CA77-FD42-DEEE-50CDC62EAD85}"/>
              </a:ext>
            </a:extLst>
          </p:cNvPr>
          <p:cNvSpPr txBox="1">
            <a:spLocks/>
          </p:cNvSpPr>
          <p:nvPr/>
        </p:nvSpPr>
        <p:spPr>
          <a:xfrm>
            <a:off x="191344" y="6241945"/>
            <a:ext cx="1145181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solidFill>
                  <a:srgbClr val="141516"/>
                </a:solidFill>
              </a:rPr>
              <a:t>                                              </a:t>
            </a:r>
            <a:r>
              <a:rPr lang="en-AU" sz="1600">
                <a:solidFill>
                  <a:srgbClr val="141516"/>
                </a:solidFill>
              </a:rPr>
              <a:t>reception@noosa.foundation                                https://noosa.foundation</a:t>
            </a:r>
          </a:p>
          <a:p>
            <a:endParaRPr lang="en-US" dirty="0"/>
          </a:p>
        </p:txBody>
      </p:sp>
      <p:pic>
        <p:nvPicPr>
          <p:cNvPr id="3" name="Picture 2">
            <a:extLst>
              <a:ext uri="{FF2B5EF4-FFF2-40B4-BE49-F238E27FC236}">
                <a16:creationId xmlns:a16="http://schemas.microsoft.com/office/drawing/2014/main" id="{3DF17AF3-CB68-4431-1EBE-40C3D7B0D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6241945"/>
            <a:ext cx="1529927" cy="3748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B654-4BEB-8F2E-6089-8CD983B7C9B7}"/>
              </a:ext>
            </a:extLst>
          </p:cNvPr>
          <p:cNvSpPr>
            <a:spLocks noGrp="1"/>
          </p:cNvSpPr>
          <p:nvPr>
            <p:ph type="title"/>
          </p:nvPr>
        </p:nvSpPr>
        <p:spPr>
          <a:xfrm>
            <a:off x="701098" y="777268"/>
            <a:ext cx="10795501" cy="4019883"/>
          </a:xfrm>
        </p:spPr>
        <p:txBody>
          <a:bodyPr>
            <a:normAutofit/>
          </a:bodyPr>
          <a:lstStyle/>
          <a:p>
            <a:r>
              <a:rPr lang="en-US" sz="2800" b="0" i="0" u="none" strike="noStrike" baseline="0" dirty="0">
                <a:latin typeface="Arial" panose="020B0604020202020204" pitchFamily="34" charset="0"/>
              </a:rPr>
              <a:t>The Regional Arts Development Fund (RADF) is a partnership between the Queensland Government and Noosa Shire Council to support the development of local arts and culture in regional Queensland. </a:t>
            </a:r>
            <a:br>
              <a:rPr lang="en-US" sz="2800" b="0" i="0" u="none" strike="noStrike" baseline="0" dirty="0">
                <a:latin typeface="Arial" panose="020B0604020202020204" pitchFamily="34" charset="0"/>
              </a:rPr>
            </a:b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RADF supports local arts and cultural development opportunities by providing project-based financial assistance to groups, individuals and businesses.</a:t>
            </a:r>
            <a:endParaRPr lang="en-AU" sz="2800" dirty="0"/>
          </a:p>
        </p:txBody>
      </p:sp>
      <p:pic>
        <p:nvPicPr>
          <p:cNvPr id="6" name="Picture 5" descr="A white emblem with a crown and deer&#10;&#10;Description automatically generated">
            <a:extLst>
              <a:ext uri="{FF2B5EF4-FFF2-40B4-BE49-F238E27FC236}">
                <a16:creationId xmlns:a16="http://schemas.microsoft.com/office/drawing/2014/main" id="{B8426E10-C790-48EA-8B03-12E68112D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5157192"/>
            <a:ext cx="1159715" cy="1455812"/>
          </a:xfrm>
          <a:prstGeom prst="rect">
            <a:avLst/>
          </a:prstGeom>
        </p:spPr>
      </p:pic>
    </p:spTree>
    <p:extLst>
      <p:ext uri="{BB962C8B-B14F-4D97-AF65-F5344CB8AC3E}">
        <p14:creationId xmlns:p14="http://schemas.microsoft.com/office/powerpoint/2010/main" val="1581134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663D47A-E3D0-C9B3-170A-D199C39A05A9}"/>
              </a:ext>
            </a:extLst>
          </p:cNvPr>
          <p:cNvSpPr txBox="1"/>
          <p:nvPr/>
        </p:nvSpPr>
        <p:spPr>
          <a:xfrm>
            <a:off x="618829" y="4668677"/>
            <a:ext cx="12025336" cy="2401448"/>
          </a:xfrm>
          <a:prstGeom prst="rect">
            <a:avLst/>
          </a:prstGeom>
        </p:spPr>
        <p:txBody>
          <a:bodyPr vert="horz" lIns="91440" tIns="45720" rIns="91440" bIns="45720" rtlCol="0">
            <a:normAutofit fontScale="92500" lnSpcReduction="20000"/>
          </a:bodyPr>
          <a:lstStyle/>
          <a:p>
            <a:pPr algn="ctr" defTabSz="914400">
              <a:lnSpc>
                <a:spcPct val="90000"/>
              </a:lnSpc>
              <a:spcAft>
                <a:spcPts val="600"/>
              </a:spcAft>
            </a:pPr>
            <a:r>
              <a:rPr lang="en-US" sz="2200" b="1" i="0" dirty="0">
                <a:effectLst/>
                <a:latin typeface="Arial" panose="020B0604020202020204" pitchFamily="34" charset="0"/>
                <a:cs typeface="Arial" panose="020B0604020202020204" pitchFamily="34" charset="0"/>
              </a:rPr>
              <a:t>Philanthropy fund founded in 2004…. </a:t>
            </a:r>
            <a:r>
              <a:rPr lang="en-US" sz="2200" b="1" dirty="0">
                <a:latin typeface="Arial" panose="020B0604020202020204" pitchFamily="34" charset="0"/>
                <a:cs typeface="Arial" panose="020B0604020202020204" pitchFamily="34" charset="0"/>
              </a:rPr>
              <a:t>Celebrating </a:t>
            </a:r>
            <a:r>
              <a:rPr lang="en-US" sz="2200" b="1" i="0" dirty="0">
                <a:effectLst/>
                <a:latin typeface="Arial" panose="020B0604020202020204" pitchFamily="34" charset="0"/>
                <a:cs typeface="Arial" panose="020B0604020202020204" pitchFamily="34" charset="0"/>
              </a:rPr>
              <a:t>20 years </a:t>
            </a:r>
          </a:p>
          <a:p>
            <a:pPr algn="ctr" defTabSz="914400">
              <a:lnSpc>
                <a:spcPct val="90000"/>
              </a:lnSpc>
              <a:spcAft>
                <a:spcPts val="600"/>
              </a:spcAft>
            </a:pPr>
            <a:r>
              <a:rPr lang="en-US" sz="1600" b="1" dirty="0">
                <a:latin typeface="Arial" panose="020B0604020202020204" pitchFamily="34" charset="0"/>
                <a:cs typeface="Arial" panose="020B0604020202020204" pitchFamily="34" charset="0"/>
              </a:rPr>
              <a:t>Managing Buderim Community Grants &amp; Thompson Charitable Fund grants on the Sunshine Coast</a:t>
            </a:r>
            <a:endParaRPr lang="en-US" sz="1600" b="1" i="0" dirty="0">
              <a:effectLst/>
              <a:latin typeface="Arial" panose="020B0604020202020204" pitchFamily="34" charset="0"/>
              <a:cs typeface="Arial" panose="020B0604020202020204" pitchFamily="34" charset="0"/>
            </a:endParaRPr>
          </a:p>
          <a:p>
            <a:pPr algn="ctr" defTabSz="914400">
              <a:lnSpc>
                <a:spcPct val="90000"/>
              </a:lnSpc>
              <a:spcAft>
                <a:spcPts val="600"/>
              </a:spcAft>
            </a:pPr>
            <a:r>
              <a:rPr lang="en-US" sz="1400" dirty="0">
                <a:latin typeface="Arial" panose="020B0604020202020204" pitchFamily="34" charset="0"/>
                <a:cs typeface="Arial" panose="020B0604020202020204" pitchFamily="34" charset="0"/>
              </a:rPr>
              <a:t>Receives donations and bequests – </a:t>
            </a:r>
            <a:r>
              <a:rPr lang="en-US" sz="1400" b="1" dirty="0">
                <a:latin typeface="Arial" panose="020B0604020202020204" pitchFamily="34" charset="0"/>
                <a:cs typeface="Arial" panose="020B0604020202020204" pitchFamily="34" charset="0"/>
              </a:rPr>
              <a:t>money in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Carefully invests the funds to generate income – </a:t>
            </a:r>
            <a:r>
              <a:rPr lang="en-US" sz="1400" b="1" dirty="0">
                <a:latin typeface="Arial" panose="020B0604020202020204" pitchFamily="34" charset="0"/>
                <a:cs typeface="Arial" panose="020B0604020202020204" pitchFamily="34" charset="0"/>
              </a:rPr>
              <a:t>money managed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Distributes income as Grants (from 2008) to Buderim based community </a:t>
            </a:r>
            <a:r>
              <a:rPr lang="en-US" sz="1400" dirty="0" err="1">
                <a:latin typeface="Arial" panose="020B0604020202020204" pitchFamily="34" charset="0"/>
                <a:cs typeface="Arial" panose="020B0604020202020204" pitchFamily="34" charset="0"/>
              </a:rPr>
              <a:t>organisations</a:t>
            </a:r>
            <a:r>
              <a:rPr lang="en-US" sz="1400"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money out</a:t>
            </a:r>
          </a:p>
          <a:p>
            <a:pPr algn="ctr" defTabSz="914400">
              <a:lnSpc>
                <a:spcPct val="90000"/>
              </a:lnSpc>
              <a:spcAft>
                <a:spcPts val="600"/>
              </a:spcAft>
            </a:pPr>
            <a:endParaRPr lang="en-US" sz="1400" i="0" dirty="0">
              <a:effectLst/>
              <a:latin typeface="Arial" panose="020B0604020202020204" pitchFamily="34" charset="0"/>
              <a:cs typeface="Arial" panose="020B0604020202020204" pitchFamily="34" charset="0"/>
            </a:endParaRPr>
          </a:p>
          <a:p>
            <a:pPr algn="ctr" defTabSz="914400">
              <a:lnSpc>
                <a:spcPct val="90000"/>
              </a:lnSpc>
              <a:spcAft>
                <a:spcPts val="600"/>
              </a:spcAft>
            </a:pPr>
            <a:r>
              <a:rPr lang="en-US" sz="1200" i="0" dirty="0">
                <a:effectLst/>
                <a:latin typeface="Arial" panose="020B0604020202020204" pitchFamily="34" charset="0"/>
                <a:cs typeface="Arial" panose="020B0604020202020204" pitchFamily="34" charset="0"/>
              </a:rPr>
              <a:t>10 Board of Directors and 8 working committees</a:t>
            </a:r>
          </a:p>
          <a:p>
            <a:pPr algn="ctr" defTabSz="914400">
              <a:lnSpc>
                <a:spcPct val="90000"/>
              </a:lnSpc>
              <a:spcAft>
                <a:spcPts val="600"/>
              </a:spcAft>
            </a:pPr>
            <a:r>
              <a:rPr lang="en-US" sz="1200" dirty="0">
                <a:latin typeface="Arial" panose="020B0604020202020204" pitchFamily="34" charset="0"/>
                <a:cs typeface="Arial" panose="020B0604020202020204" pitchFamily="34" charset="0"/>
              </a:rPr>
              <a:t>Approx 50 local volunteer their time and talent as directors and committee members </a:t>
            </a:r>
          </a:p>
          <a:p>
            <a:pPr algn="ctr" defTabSz="914400">
              <a:lnSpc>
                <a:spcPct val="90000"/>
              </a:lnSpc>
              <a:spcAft>
                <a:spcPts val="600"/>
              </a:spcAft>
            </a:pPr>
            <a:r>
              <a:rPr lang="en-US" sz="1200" dirty="0">
                <a:latin typeface="Arial" panose="020B0604020202020204" pitchFamily="34" charset="0"/>
                <a:cs typeface="Arial" panose="020B0604020202020204" pitchFamily="34" charset="0"/>
              </a:rPr>
              <a:t>We also have key sponsors like Sunshine coast Toyota, </a:t>
            </a:r>
            <a:r>
              <a:rPr lang="en-US" sz="1200" dirty="0" err="1">
                <a:latin typeface="Arial" panose="020B0604020202020204" pitchFamily="34" charset="0"/>
                <a:cs typeface="Arial" panose="020B0604020202020204" pitchFamily="34" charset="0"/>
              </a:rPr>
              <a:t>Edenlea</a:t>
            </a:r>
            <a:r>
              <a:rPr lang="en-US" sz="1200" dirty="0">
                <a:latin typeface="Arial" panose="020B0604020202020204" pitchFamily="34" charset="0"/>
                <a:cs typeface="Arial" panose="020B0604020202020204" pitchFamily="34" charset="0"/>
              </a:rPr>
              <a:t> on Buderim, and Buderim Pharmacy</a:t>
            </a:r>
          </a:p>
          <a:p>
            <a:pPr algn="ctr" defTabSz="914400">
              <a:lnSpc>
                <a:spcPct val="90000"/>
              </a:lnSpc>
              <a:spcAft>
                <a:spcPts val="600"/>
              </a:spcAft>
            </a:pPr>
            <a:br>
              <a:rPr lang="en-US" sz="2200" i="0" dirty="0">
                <a:solidFill>
                  <a:schemeClr val="bg1"/>
                </a:solidFill>
                <a:effectLst/>
              </a:rPr>
            </a:br>
            <a:endParaRPr lang="en-US" sz="1400" dirty="0">
              <a:solidFill>
                <a:schemeClr val="bg1"/>
              </a:solidFill>
            </a:endParaRPr>
          </a:p>
        </p:txBody>
      </p:sp>
      <p:pic>
        <p:nvPicPr>
          <p:cNvPr id="18" name="Picture 17" descr="A picture containing logo&#10;&#10;Description automatically generated">
            <a:extLst>
              <a:ext uri="{FF2B5EF4-FFF2-40B4-BE49-F238E27FC236}">
                <a16:creationId xmlns:a16="http://schemas.microsoft.com/office/drawing/2014/main" id="{FB65123A-920F-79D7-4A1A-5EB88C90E4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98068" cy="548680"/>
          </a:xfrm>
          <a:prstGeom prst="rect">
            <a:avLst/>
          </a:prstGeom>
        </p:spPr>
      </p:pic>
      <p:pic>
        <p:nvPicPr>
          <p:cNvPr id="19" name="Picture 18" descr="A group of people holding signs&#10;&#10;Description automatically generated">
            <a:extLst>
              <a:ext uri="{FF2B5EF4-FFF2-40B4-BE49-F238E27FC236}">
                <a16:creationId xmlns:a16="http://schemas.microsoft.com/office/drawing/2014/main" id="{92138D79-9E5B-7C78-9B80-E5449C8E9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93" y="1071025"/>
            <a:ext cx="10858880" cy="3385527"/>
          </a:xfrm>
          <a:prstGeom prst="rect">
            <a:avLst/>
          </a:prstGeom>
        </p:spPr>
      </p:pic>
    </p:spTree>
    <p:extLst>
      <p:ext uri="{BB962C8B-B14F-4D97-AF65-F5344CB8AC3E}">
        <p14:creationId xmlns:p14="http://schemas.microsoft.com/office/powerpoint/2010/main" val="45426323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5514A5-6925-C2BC-1F6B-BE64424BC8E9}"/>
              </a:ext>
            </a:extLst>
          </p:cNvPr>
          <p:cNvSpPr txBox="1"/>
          <p:nvPr/>
        </p:nvSpPr>
        <p:spPr>
          <a:xfrm>
            <a:off x="639913" y="329184"/>
            <a:ext cx="4086347" cy="178308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5300" dirty="0">
              <a:solidFill>
                <a:schemeClr val="bg1"/>
              </a:solidFill>
              <a:latin typeface="+mj-lt"/>
              <a:ea typeface="+mj-ea"/>
              <a:cs typeface="+mj-cs"/>
            </a:endParaRPr>
          </a:p>
        </p:txBody>
      </p:sp>
      <p:pic>
        <p:nvPicPr>
          <p:cNvPr id="10" name="Picture 9" descr="A picture containing logo&#10;&#10;Description automatically generated">
            <a:extLst>
              <a:ext uri="{FF2B5EF4-FFF2-40B4-BE49-F238E27FC236}">
                <a16:creationId xmlns:a16="http://schemas.microsoft.com/office/drawing/2014/main" id="{4D94B382-3D82-DED4-880F-CC8E6B889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76" y="125344"/>
            <a:ext cx="5330888" cy="964637"/>
          </a:xfrm>
          <a:prstGeom prst="rect">
            <a:avLst/>
          </a:prstGeom>
        </p:spPr>
      </p:pic>
      <p:sp>
        <p:nvSpPr>
          <p:cNvPr id="11" name="TextBox 10">
            <a:extLst>
              <a:ext uri="{FF2B5EF4-FFF2-40B4-BE49-F238E27FC236}">
                <a16:creationId xmlns:a16="http://schemas.microsoft.com/office/drawing/2014/main" id="{BA297CC2-DD84-5EE1-40F3-835A2A405C96}"/>
              </a:ext>
            </a:extLst>
          </p:cNvPr>
          <p:cNvSpPr txBox="1"/>
          <p:nvPr/>
        </p:nvSpPr>
        <p:spPr>
          <a:xfrm>
            <a:off x="334064" y="2204864"/>
            <a:ext cx="4248472" cy="4124206"/>
          </a:xfrm>
          <a:prstGeom prst="rect">
            <a:avLst/>
          </a:prstGeom>
          <a:noFill/>
        </p:spPr>
        <p:txBody>
          <a:bodyPr wrap="square" rtlCol="0">
            <a:spAutoFit/>
          </a:bodyPr>
          <a:lstStyle/>
          <a:p>
            <a:pPr algn="ctr" defTabSz="297180">
              <a:spcAft>
                <a:spcPts val="600"/>
              </a:spcAft>
            </a:pPr>
            <a:r>
              <a:rPr lang="en-AU" kern="1200" dirty="0">
                <a:solidFill>
                  <a:srgbClr val="8E1230"/>
                </a:solidFill>
                <a:latin typeface="Arial" panose="020B0604020202020204" pitchFamily="34" charset="0"/>
                <a:cs typeface="Arial" panose="020B0604020202020204" pitchFamily="34" charset="0"/>
              </a:rPr>
              <a:t>Buderim Foundation </a:t>
            </a:r>
          </a:p>
          <a:p>
            <a:pPr algn="ctr" defTabSz="297180">
              <a:spcAft>
                <a:spcPts val="600"/>
              </a:spcAft>
            </a:pPr>
            <a:r>
              <a:rPr lang="en-AU" kern="1200" dirty="0">
                <a:solidFill>
                  <a:srgbClr val="8E1230"/>
                </a:solidFill>
                <a:latin typeface="Arial" panose="020B0604020202020204" pitchFamily="34" charset="0"/>
                <a:cs typeface="Arial" panose="020B0604020202020204" pitchFamily="34" charset="0"/>
              </a:rPr>
              <a:t>Community Grants </a:t>
            </a:r>
          </a:p>
          <a:p>
            <a:pPr algn="ctr" defTabSz="297180">
              <a:spcAft>
                <a:spcPts val="600"/>
              </a:spcAft>
            </a:pPr>
            <a:r>
              <a:rPr lang="en-AU" sz="1400" kern="1200" dirty="0">
                <a:solidFill>
                  <a:srgbClr val="8E1230"/>
                </a:solidFill>
                <a:latin typeface="Arial" panose="020B0604020202020204" pitchFamily="34" charset="0"/>
                <a:cs typeface="Arial" panose="020B0604020202020204" pitchFamily="34" charset="0"/>
              </a:rPr>
              <a:t>(up to $10,000 per participant)</a:t>
            </a:r>
          </a:p>
          <a:p>
            <a:pPr defTabSz="297180">
              <a:spcAft>
                <a:spcPts val="600"/>
              </a:spcAft>
            </a:pPr>
            <a:r>
              <a:rPr lang="en-AU" sz="1400" b="1" dirty="0">
                <a:latin typeface="Arial" panose="020B0604020202020204" pitchFamily="34" charset="0"/>
                <a:cs typeface="Arial" panose="020B0604020202020204" pitchFamily="34" charset="0"/>
              </a:rPr>
              <a:t>Eligibility</a:t>
            </a:r>
            <a:r>
              <a:rPr lang="en-AU" sz="1400" dirty="0">
                <a:latin typeface="Arial" panose="020B0604020202020204" pitchFamily="34" charset="0"/>
                <a:cs typeface="Arial" panose="020B0604020202020204" pitchFamily="34" charset="0"/>
              </a:rPr>
              <a:t>:</a:t>
            </a:r>
            <a:r>
              <a:rPr lang="en-GB" sz="1400" dirty="0">
                <a:latin typeface="Arial" panose="020B0604020202020204" pitchFamily="34" charset="0"/>
                <a:cs typeface="Arial" panose="020B0604020202020204" pitchFamily="34" charset="0"/>
              </a:rPr>
              <a:t> The </a:t>
            </a:r>
            <a:r>
              <a:rPr lang="en-GB" sz="1400" b="0" i="0" dirty="0">
                <a:solidFill>
                  <a:srgbClr val="2B2B2B"/>
                </a:solidFill>
                <a:effectLst/>
                <a:latin typeface="Arial" panose="020B0604020202020204" pitchFamily="34" charset="0"/>
                <a:cs typeface="Arial" panose="020B0604020202020204" pitchFamily="34" charset="0"/>
              </a:rPr>
              <a:t>organisation is a not-for-profit community organisation, whose project directly benefits residents in the 4556 post code area.</a:t>
            </a:r>
          </a:p>
          <a:p>
            <a:pPr defTabSz="297180">
              <a:spcAft>
                <a:spcPts val="600"/>
              </a:spcAft>
            </a:pPr>
            <a:r>
              <a:rPr lang="en-GB" sz="1400" b="1" dirty="0">
                <a:solidFill>
                  <a:srgbClr val="2B2B2B"/>
                </a:solidFill>
                <a:latin typeface="Arial" panose="020B0604020202020204" pitchFamily="34" charset="0"/>
                <a:cs typeface="Arial" panose="020B0604020202020204" pitchFamily="34" charset="0"/>
              </a:rPr>
              <a:t>Criteria:  </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Protects and preserves natural environment</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Assists people in living healthy &amp; fulfilling lives</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Add richness and diversity to local artists and culture</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Increases learning opportunities across all age groups</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Celebrates our heritage and local history</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Encourages and supports sport &amp; recreation interests</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Strengthens the social fabric of the community</a:t>
            </a:r>
          </a:p>
          <a:p>
            <a:pPr marL="285750" indent="-285750" defTabSz="297180">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Supports youth in our community</a:t>
            </a:r>
            <a:endParaRPr lang="en-AU"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C5DC76F-C03B-BFC9-8384-CAF42F0241B8}"/>
              </a:ext>
            </a:extLst>
          </p:cNvPr>
          <p:cNvSpPr txBox="1"/>
          <p:nvPr/>
        </p:nvSpPr>
        <p:spPr>
          <a:xfrm>
            <a:off x="4386653" y="2226486"/>
            <a:ext cx="4701488" cy="3985706"/>
          </a:xfrm>
          <a:prstGeom prst="rect">
            <a:avLst/>
          </a:prstGeom>
          <a:noFill/>
        </p:spPr>
        <p:txBody>
          <a:bodyPr wrap="square" rtlCol="0">
            <a:spAutoFit/>
          </a:bodyPr>
          <a:lstStyle/>
          <a:p>
            <a:pPr algn="ctr" defTabSz="297180">
              <a:spcAft>
                <a:spcPts val="600"/>
              </a:spcAft>
            </a:pPr>
            <a:r>
              <a:rPr lang="en-AU" kern="1200" dirty="0">
                <a:solidFill>
                  <a:srgbClr val="8E1230"/>
                </a:solidFill>
                <a:latin typeface="Arial" panose="020B0604020202020204" pitchFamily="34" charset="0"/>
                <a:cs typeface="Arial" panose="020B0604020202020204" pitchFamily="34" charset="0"/>
              </a:rPr>
              <a:t>Thompson Charitable </a:t>
            </a:r>
          </a:p>
          <a:p>
            <a:pPr algn="ctr" defTabSz="297180">
              <a:spcAft>
                <a:spcPts val="600"/>
              </a:spcAft>
            </a:pPr>
            <a:r>
              <a:rPr lang="en-AU" dirty="0">
                <a:solidFill>
                  <a:srgbClr val="8E1230"/>
                </a:solidFill>
                <a:latin typeface="Arial" panose="020B0604020202020204" pitchFamily="34" charset="0"/>
                <a:cs typeface="Arial" panose="020B0604020202020204" pitchFamily="34" charset="0"/>
              </a:rPr>
              <a:t>F</a:t>
            </a:r>
            <a:r>
              <a:rPr lang="en-AU" kern="1200" dirty="0">
                <a:solidFill>
                  <a:srgbClr val="8E1230"/>
                </a:solidFill>
                <a:latin typeface="Arial" panose="020B0604020202020204" pitchFamily="34" charset="0"/>
                <a:cs typeface="Arial" panose="020B0604020202020204" pitchFamily="34" charset="0"/>
              </a:rPr>
              <a:t>und Grants (up to $250,000 p.a.)</a:t>
            </a:r>
          </a:p>
          <a:p>
            <a:pPr defTabSz="297180">
              <a:spcAft>
                <a:spcPts val="600"/>
              </a:spcAft>
            </a:pPr>
            <a:r>
              <a:rPr lang="en-GB" sz="1400" b="1" i="0" dirty="0">
                <a:solidFill>
                  <a:srgbClr val="2B2B2B"/>
                </a:solidFill>
                <a:effectLst/>
                <a:latin typeface="Arial" panose="020B0604020202020204" pitchFamily="34" charset="0"/>
                <a:cs typeface="Arial" panose="020B0604020202020204" pitchFamily="34" charset="0"/>
              </a:rPr>
              <a:t>Eligibility</a:t>
            </a:r>
            <a:r>
              <a:rPr lang="en-GB" sz="1400" b="0" i="0" dirty="0">
                <a:solidFill>
                  <a:srgbClr val="2B2B2B"/>
                </a:solidFill>
                <a:effectLst/>
                <a:latin typeface="Arial" panose="020B0604020202020204" pitchFamily="34" charset="0"/>
                <a:cs typeface="Arial" panose="020B0604020202020204" pitchFamily="34" charset="0"/>
              </a:rPr>
              <a:t>:  The organisation is a not-for-profit organisation with DGR status, registered </a:t>
            </a:r>
            <a:r>
              <a:rPr lang="en-GB" sz="1400" dirty="0">
                <a:solidFill>
                  <a:srgbClr val="2B2B2B"/>
                </a:solidFill>
                <a:latin typeface="Arial" panose="020B0604020202020204" pitchFamily="34" charset="0"/>
                <a:cs typeface="Arial" panose="020B0604020202020204" pitchFamily="34" charset="0"/>
              </a:rPr>
              <a:t>with ATO as a charity, </a:t>
            </a:r>
            <a:r>
              <a:rPr lang="en-GB" sz="1400" b="0" i="0" dirty="0">
                <a:solidFill>
                  <a:srgbClr val="2B2B2B"/>
                </a:solidFill>
                <a:effectLst/>
                <a:latin typeface="Arial" panose="020B0604020202020204" pitchFamily="34" charset="0"/>
                <a:cs typeface="Arial" panose="020B0604020202020204" pitchFamily="34" charset="0"/>
              </a:rPr>
              <a:t>whose primary purpose is to care for people in necessitous circumstances (those experiencing financial hardship) across the Sunshine Coast.</a:t>
            </a:r>
          </a:p>
          <a:p>
            <a:pPr defTabSz="297180">
              <a:spcAft>
                <a:spcPts val="600"/>
              </a:spcAft>
            </a:pPr>
            <a:r>
              <a:rPr lang="en-GB" sz="1400" b="1" dirty="0">
                <a:solidFill>
                  <a:srgbClr val="2B2B2B"/>
                </a:solidFill>
                <a:latin typeface="Arial" panose="020B0604020202020204" pitchFamily="34" charset="0"/>
                <a:cs typeface="Arial" panose="020B0604020202020204" pitchFamily="34" charset="0"/>
              </a:rPr>
              <a:t>Criteria:</a:t>
            </a:r>
          </a:p>
          <a:p>
            <a:pPr marL="285750" indent="-285750" defTabSz="297180">
              <a:spcAft>
                <a:spcPts val="600"/>
              </a:spcAft>
              <a:buFont typeface="Arial" panose="020B0604020202020204" pitchFamily="34" charset="0"/>
              <a:buChar char="•"/>
            </a:pPr>
            <a:r>
              <a:rPr lang="en-GB" sz="1400" dirty="0">
                <a:solidFill>
                  <a:srgbClr val="2B2B2B"/>
                </a:solidFill>
                <a:latin typeface="Arial" panose="020B0604020202020204" pitchFamily="34" charset="0"/>
                <a:cs typeface="Arial" panose="020B0604020202020204" pitchFamily="34" charset="0"/>
              </a:rPr>
              <a:t>The provision of support or relief to people suffering financial hardship must be the principal purpose</a:t>
            </a:r>
          </a:p>
          <a:p>
            <a:pPr marL="285750" indent="-285750" defTabSz="297180">
              <a:spcAft>
                <a:spcPts val="600"/>
              </a:spcAft>
              <a:buFont typeface="Arial" panose="020B0604020202020204" pitchFamily="34" charset="0"/>
              <a:buChar char="•"/>
            </a:pPr>
            <a:r>
              <a:rPr lang="en-GB" sz="1400" dirty="0">
                <a:solidFill>
                  <a:srgbClr val="2B2B2B"/>
                </a:solidFill>
                <a:latin typeface="Arial" panose="020B0604020202020204" pitchFamily="34" charset="0"/>
                <a:cs typeface="Arial" panose="020B0604020202020204" pitchFamily="34" charset="0"/>
              </a:rPr>
              <a:t>Must disclose the Constitution and ATO letter</a:t>
            </a:r>
          </a:p>
          <a:p>
            <a:pPr marL="285750" indent="-285750" defTabSz="297180">
              <a:spcAft>
                <a:spcPts val="600"/>
              </a:spcAft>
              <a:buFont typeface="Arial" panose="020B0604020202020204" pitchFamily="34" charset="0"/>
              <a:buChar char="•"/>
            </a:pPr>
            <a:r>
              <a:rPr lang="en-GB" sz="1400" dirty="0">
                <a:solidFill>
                  <a:srgbClr val="2B2B2B"/>
                </a:solidFill>
                <a:latin typeface="Arial" panose="020B0604020202020204" pitchFamily="34" charset="0"/>
                <a:cs typeface="Arial" panose="020B0604020202020204" pitchFamily="34" charset="0"/>
              </a:rPr>
              <a:t>Description of the organisations activity and financial spend on each category</a:t>
            </a:r>
          </a:p>
          <a:p>
            <a:pPr marL="285750" indent="-285750" defTabSz="297180">
              <a:spcAft>
                <a:spcPts val="600"/>
              </a:spcAft>
              <a:buFont typeface="Arial" panose="020B0604020202020204" pitchFamily="34" charset="0"/>
              <a:buChar char="•"/>
            </a:pPr>
            <a:r>
              <a:rPr lang="en-GB" sz="1400" dirty="0">
                <a:solidFill>
                  <a:srgbClr val="2B2B2B"/>
                </a:solidFill>
                <a:latin typeface="Arial" panose="020B0604020202020204" pitchFamily="34" charset="0"/>
                <a:cs typeface="Arial" panose="020B0604020202020204" pitchFamily="34" charset="0"/>
              </a:rPr>
              <a:t>Grants monies must provide direct relief to the persons in hardship, </a:t>
            </a:r>
            <a:r>
              <a:rPr lang="en-GB" sz="1400" dirty="0" err="1">
                <a:solidFill>
                  <a:srgbClr val="2B2B2B"/>
                </a:solidFill>
                <a:latin typeface="Arial" panose="020B0604020202020204" pitchFamily="34" charset="0"/>
                <a:cs typeface="Arial" panose="020B0604020202020204" pitchFamily="34" charset="0"/>
              </a:rPr>
              <a:t>eg</a:t>
            </a:r>
            <a:r>
              <a:rPr lang="en-GB" sz="1400" dirty="0">
                <a:solidFill>
                  <a:srgbClr val="2B2B2B"/>
                </a:solidFill>
                <a:latin typeface="Arial" panose="020B0604020202020204" pitchFamily="34" charset="0"/>
                <a:cs typeface="Arial" panose="020B0604020202020204" pitchFamily="34" charset="0"/>
              </a:rPr>
              <a:t> food, accommodation, money</a:t>
            </a:r>
          </a:p>
        </p:txBody>
      </p:sp>
      <p:pic>
        <p:nvPicPr>
          <p:cNvPr id="13" name="Graphic 12" descr="Cheers with solid fill">
            <a:extLst>
              <a:ext uri="{FF2B5EF4-FFF2-40B4-BE49-F238E27FC236}">
                <a16:creationId xmlns:a16="http://schemas.microsoft.com/office/drawing/2014/main" id="{9F70BE7A-030E-C3EE-AF65-28AEBBE8B8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7970" y="1493230"/>
            <a:ext cx="914400" cy="914400"/>
          </a:xfrm>
          <a:prstGeom prst="rect">
            <a:avLst/>
          </a:prstGeom>
        </p:spPr>
      </p:pic>
      <p:pic>
        <p:nvPicPr>
          <p:cNvPr id="14" name="Graphic 13" descr="Group success with solid fill">
            <a:extLst>
              <a:ext uri="{FF2B5EF4-FFF2-40B4-BE49-F238E27FC236}">
                <a16:creationId xmlns:a16="http://schemas.microsoft.com/office/drawing/2014/main" id="{5E4DDD71-ADAD-2189-F0BA-57E3DDBFEC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3581" y="1511114"/>
            <a:ext cx="914400" cy="914400"/>
          </a:xfrm>
          <a:prstGeom prst="rect">
            <a:avLst/>
          </a:prstGeom>
        </p:spPr>
      </p:pic>
      <p:sp>
        <p:nvSpPr>
          <p:cNvPr id="15" name="TextBox 14">
            <a:extLst>
              <a:ext uri="{FF2B5EF4-FFF2-40B4-BE49-F238E27FC236}">
                <a16:creationId xmlns:a16="http://schemas.microsoft.com/office/drawing/2014/main" id="{227EA638-3352-F344-7D9B-4761938DCAD6}"/>
              </a:ext>
            </a:extLst>
          </p:cNvPr>
          <p:cNvSpPr txBox="1"/>
          <p:nvPr/>
        </p:nvSpPr>
        <p:spPr>
          <a:xfrm>
            <a:off x="1566790" y="1116915"/>
            <a:ext cx="7040631" cy="369332"/>
          </a:xfrm>
          <a:prstGeom prst="rect">
            <a:avLst/>
          </a:prstGeom>
          <a:noFill/>
        </p:spPr>
        <p:txBody>
          <a:bodyPr wrap="square">
            <a:spAutoFit/>
          </a:bodyPr>
          <a:lstStyle/>
          <a:p>
            <a:r>
              <a:rPr lang="en-GB" b="1" i="0" dirty="0">
                <a:effectLst/>
                <a:latin typeface="Arial" panose="020B0604020202020204" pitchFamily="34" charset="0"/>
                <a:cs typeface="Arial" panose="020B0604020202020204" pitchFamily="34" charset="0"/>
              </a:rPr>
              <a:t>$1,714,589 inserted back into the Sunshine Coast community</a:t>
            </a:r>
            <a:endParaRPr lang="en-AU"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B4FA9CC-BF65-E3C3-8B17-E3720AB5E16A}"/>
              </a:ext>
            </a:extLst>
          </p:cNvPr>
          <p:cNvSpPr txBox="1"/>
          <p:nvPr/>
        </p:nvSpPr>
        <p:spPr>
          <a:xfrm>
            <a:off x="2188712" y="6420616"/>
            <a:ext cx="5373138" cy="369332"/>
          </a:xfrm>
          <a:prstGeom prst="rect">
            <a:avLst/>
          </a:prstGeom>
          <a:noFill/>
        </p:spPr>
        <p:txBody>
          <a:bodyPr wrap="none" rtlCol="0">
            <a:spAutoFit/>
          </a:bodyPr>
          <a:lstStyle/>
          <a:p>
            <a:r>
              <a:rPr lang="en-AU" dirty="0">
                <a:solidFill>
                  <a:srgbClr val="C00000"/>
                </a:solidFill>
              </a:rPr>
              <a:t>Actively Seeking Volunteers on the Sunshine Coast</a:t>
            </a:r>
          </a:p>
        </p:txBody>
      </p:sp>
    </p:spTree>
    <p:extLst>
      <p:ext uri="{BB962C8B-B14F-4D97-AF65-F5344CB8AC3E}">
        <p14:creationId xmlns:p14="http://schemas.microsoft.com/office/powerpoint/2010/main" val="10748063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673B15-4E20-8848-832F-50F4160F4A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939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F768FF68-A0AF-6F00-EC0D-E5B8D64F3366}"/>
              </a:ext>
            </a:extLst>
          </p:cNvPr>
          <p:cNvSpPr txBox="1">
            <a:spLocks noChangeAspect="1" noChangeArrowheads="1"/>
          </p:cNvSpPr>
          <p:nvPr/>
        </p:nvSpPr>
        <p:spPr>
          <a:xfrm>
            <a:off x="363894" y="-102636"/>
            <a:ext cx="8229600" cy="1278294"/>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US" b="1" dirty="0">
              <a:solidFill>
                <a:srgbClr val="089CA7"/>
              </a:solidFill>
              <a:latin typeface="Arial" panose="020B0604020202020204" pitchFamily="34" charset="0"/>
              <a:ea typeface="ＭＳ Ｐゴシック" charset="0"/>
              <a:cs typeface="Arial" panose="020B0604020202020204" pitchFamily="34" charset="0"/>
            </a:endParaRPr>
          </a:p>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Overview of the fund</a:t>
            </a:r>
          </a:p>
        </p:txBody>
      </p:sp>
      <p:sp>
        <p:nvSpPr>
          <p:cNvPr id="3" name="Rectangle 3">
            <a:extLst>
              <a:ext uri="{FF2B5EF4-FFF2-40B4-BE49-F238E27FC236}">
                <a16:creationId xmlns:a16="http://schemas.microsoft.com/office/drawing/2014/main" id="{E5174CF4-6A69-4C95-FE49-D4597E315603}"/>
              </a:ext>
            </a:extLst>
          </p:cNvPr>
          <p:cNvSpPr txBox="1">
            <a:spLocks noChangeArrowheads="1"/>
          </p:cNvSpPr>
          <p:nvPr/>
        </p:nvSpPr>
        <p:spPr>
          <a:xfrm>
            <a:off x="363894" y="1566735"/>
            <a:ext cx="9815804" cy="3959142"/>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endParaRPr lang="en-AU" sz="24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AU" sz="2600" dirty="0">
                <a:solidFill>
                  <a:srgbClr val="18525D"/>
                </a:solidFill>
                <a:latin typeface="Arial" panose="020B0604020202020204" pitchFamily="34" charset="0"/>
                <a:ea typeface="ＭＳ Ｐゴシック" charset="0"/>
                <a:cs typeface="Arial" panose="020B0604020202020204" pitchFamily="34" charset="0"/>
              </a:rPr>
              <a:t>The Gambling Community Benefit Fund (GCBF):</a:t>
            </a:r>
          </a:p>
          <a:p>
            <a:pPr marL="342900" indent="-342900">
              <a:spcBef>
                <a:spcPts val="1200"/>
              </a:spcBef>
              <a:buFont typeface="Arial" panose="020B0604020202020204" pitchFamily="34" charset="0"/>
              <a:buChar char="•"/>
              <a:defRPr/>
            </a:pPr>
            <a:r>
              <a:rPr lang="en-AU" sz="2600" dirty="0">
                <a:solidFill>
                  <a:srgbClr val="18525D"/>
                </a:solidFill>
                <a:latin typeface="Arial" panose="020B0604020202020204" pitchFamily="34" charset="0"/>
                <a:ea typeface="ＭＳ Ｐゴシック" charset="0"/>
                <a:cs typeface="Arial" panose="020B0604020202020204" pitchFamily="34" charset="0"/>
              </a:rPr>
              <a:t>is Queensland’s largest one-off community grants program</a:t>
            </a:r>
          </a:p>
          <a:p>
            <a:pPr marL="342900" indent="-342900">
              <a:spcBef>
                <a:spcPts val="1200"/>
              </a:spcBef>
              <a:buFont typeface="Arial" panose="020B0604020202020204" pitchFamily="34" charset="0"/>
              <a:buChar char="•"/>
              <a:defRPr/>
            </a:pPr>
            <a:r>
              <a:rPr lang="en-AU" sz="2600" dirty="0">
                <a:solidFill>
                  <a:srgbClr val="18525D"/>
                </a:solidFill>
                <a:latin typeface="Arial" panose="020B0604020202020204" pitchFamily="34" charset="0"/>
                <a:ea typeface="ＭＳ Ｐゴシック" charset="0"/>
                <a:cs typeface="Arial" panose="020B0604020202020204" pitchFamily="34" charset="0"/>
              </a:rPr>
              <a:t>distributes approximately $60 million each year to not-for-profit community groups across a wide range of sectors to enhance their capacity to provide services, leisure activities and economic opportunities for Queensland communities</a:t>
            </a:r>
          </a:p>
          <a:p>
            <a:pPr marL="342900" indent="-342900">
              <a:spcBef>
                <a:spcPts val="1200"/>
              </a:spcBef>
              <a:buFont typeface="Arial" panose="020B0604020202020204" pitchFamily="34" charset="0"/>
              <a:buChar char="•"/>
              <a:defRPr/>
            </a:pPr>
            <a:endParaRPr lang="en-US" sz="20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853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3">
            <a:extLst>
              <a:ext uri="{FF2B5EF4-FFF2-40B4-BE49-F238E27FC236}">
                <a16:creationId xmlns:a16="http://schemas.microsoft.com/office/drawing/2014/main" id="{5F31B317-7580-B6B6-F0E5-7E8BC0BDBC68}"/>
              </a:ext>
            </a:extLst>
          </p:cNvPr>
          <p:cNvSpPr>
            <a:spLocks noGrp="1"/>
          </p:cNvSpPr>
          <p:nvPr>
            <p:ph type="ctrTitle"/>
          </p:nvPr>
        </p:nvSpPr>
        <p:spPr>
          <a:xfrm>
            <a:off x="420375" y="136009"/>
            <a:ext cx="9774148" cy="1004388"/>
          </a:xfrm>
        </p:spPr>
        <p:txBody>
          <a:bodyPr/>
          <a:lstStyle/>
          <a:p>
            <a:pPr algn="l"/>
            <a:r>
              <a:rPr lang="en-AU" sz="4400" b="1" dirty="0">
                <a:solidFill>
                  <a:srgbClr val="089CA7"/>
                </a:solidFill>
                <a:latin typeface="Arial" panose="020B0604020202020204" pitchFamily="34" charset="0"/>
                <a:ea typeface="ＭＳ Ｐゴシック" charset="0"/>
                <a:cs typeface="Arial" panose="020B0604020202020204" pitchFamily="34" charset="0"/>
              </a:rPr>
              <a:t>Funding</a:t>
            </a:r>
            <a:r>
              <a:rPr lang="en-AU" dirty="0">
                <a:solidFill>
                  <a:srgbClr val="089CA7"/>
                </a:solidFill>
              </a:rPr>
              <a:t> </a:t>
            </a:r>
            <a:r>
              <a:rPr lang="en-AU" sz="4400" b="1" dirty="0">
                <a:solidFill>
                  <a:srgbClr val="089CA7"/>
                </a:solidFill>
                <a:latin typeface="Arial" panose="020B0604020202020204" pitchFamily="34" charset="0"/>
                <a:ea typeface="ＭＳ Ｐゴシック" charset="0"/>
                <a:cs typeface="Arial" panose="020B0604020202020204" pitchFamily="34" charset="0"/>
              </a:rPr>
              <a:t>Rounds</a:t>
            </a:r>
          </a:p>
        </p:txBody>
      </p:sp>
      <p:sp>
        <p:nvSpPr>
          <p:cNvPr id="6" name="Subtitle 4">
            <a:extLst>
              <a:ext uri="{FF2B5EF4-FFF2-40B4-BE49-F238E27FC236}">
                <a16:creationId xmlns:a16="http://schemas.microsoft.com/office/drawing/2014/main" id="{88851B47-6A97-379B-3D39-4987C574ED41}"/>
              </a:ext>
            </a:extLst>
          </p:cNvPr>
          <p:cNvSpPr>
            <a:spLocks noGrp="1"/>
          </p:cNvSpPr>
          <p:nvPr>
            <p:ph type="subTitle" idx="1"/>
          </p:nvPr>
        </p:nvSpPr>
        <p:spPr>
          <a:xfrm>
            <a:off x="541674" y="1380301"/>
            <a:ext cx="9774148" cy="4945853"/>
          </a:xfrm>
        </p:spPr>
        <p:txBody>
          <a:bodyPr>
            <a:normAutofit lnSpcReduction="10000"/>
          </a:bodyPr>
          <a:lstStyle/>
          <a:p>
            <a:pPr algn="l">
              <a:spcBef>
                <a:spcPts val="1200"/>
              </a:spcBef>
              <a:defRPr/>
            </a:pPr>
            <a:r>
              <a:rPr lang="en-AU" sz="2600" dirty="0">
                <a:solidFill>
                  <a:srgbClr val="18525D"/>
                </a:solidFill>
                <a:latin typeface="Arial" panose="020B0604020202020204" pitchFamily="34" charset="0"/>
                <a:ea typeface="ＭＳ Ｐゴシック" charset="0"/>
                <a:cs typeface="Arial" panose="020B0604020202020204" pitchFamily="34" charset="0"/>
              </a:rPr>
              <a:t>Funding rounds and closing dates are available on our website</a:t>
            </a:r>
          </a:p>
          <a:p>
            <a:pPr algn="l">
              <a:spcBef>
                <a:spcPts val="1200"/>
              </a:spcBef>
              <a:defRPr/>
            </a:pPr>
            <a:endParaRPr lang="en-AU" sz="1600" dirty="0">
              <a:solidFill>
                <a:srgbClr val="18525D"/>
              </a:solidFill>
              <a:latin typeface="Arial" panose="020B0604020202020204" pitchFamily="34" charset="0"/>
              <a:ea typeface="ＭＳ Ｐゴシック" charset="0"/>
              <a:cs typeface="Arial" panose="020B0604020202020204" pitchFamily="34" charset="0"/>
            </a:endParaRPr>
          </a:p>
          <a:p>
            <a:pPr algn="l">
              <a:spcBef>
                <a:spcPts val="1200"/>
              </a:spcBef>
              <a:defRPr/>
            </a:pPr>
            <a:r>
              <a:rPr lang="en-AU" sz="2600" dirty="0">
                <a:solidFill>
                  <a:srgbClr val="18525D"/>
                </a:solidFill>
                <a:latin typeface="Arial" panose="020B0604020202020204" pitchFamily="34" charset="0"/>
                <a:ea typeface="ＭＳ Ｐゴシック" charset="0"/>
                <a:cs typeface="Arial" panose="020B0604020202020204" pitchFamily="34" charset="0"/>
              </a:rPr>
              <a:t>Applications open 5-6 weeks prior to the closing date</a:t>
            </a:r>
          </a:p>
          <a:p>
            <a:pPr algn="l">
              <a:spcBef>
                <a:spcPts val="1200"/>
              </a:spcBef>
              <a:defRPr/>
            </a:pPr>
            <a:endParaRPr lang="en-AU" sz="1600" dirty="0">
              <a:solidFill>
                <a:srgbClr val="18525D"/>
              </a:solidFill>
              <a:latin typeface="Arial" panose="020B0604020202020204" pitchFamily="34" charset="0"/>
              <a:ea typeface="ＭＳ Ｐゴシック" charset="0"/>
              <a:cs typeface="Arial" panose="020B0604020202020204" pitchFamily="34" charset="0"/>
            </a:endParaRPr>
          </a:p>
          <a:p>
            <a:pPr algn="l">
              <a:spcBef>
                <a:spcPts val="1200"/>
              </a:spcBef>
              <a:defRPr/>
            </a:pPr>
            <a:r>
              <a:rPr lang="en-AU" sz="2600" b="1" i="1" u="sng" dirty="0">
                <a:solidFill>
                  <a:srgbClr val="18525D"/>
                </a:solidFill>
                <a:latin typeface="Arial" panose="020B0604020202020204" pitchFamily="34" charset="0"/>
                <a:ea typeface="ＭＳ Ｐゴシック" charset="0"/>
                <a:cs typeface="Arial" panose="020B0604020202020204" pitchFamily="34" charset="0"/>
              </a:rPr>
              <a:t>In 2024</a:t>
            </a:r>
          </a:p>
          <a:p>
            <a:pPr marL="342900" indent="-342900" algn="l">
              <a:spcBef>
                <a:spcPts val="1200"/>
              </a:spcBef>
              <a:buFont typeface="Arial" panose="020B0604020202020204" pitchFamily="34" charset="0"/>
              <a:buChar char="•"/>
              <a:defRPr/>
            </a:pPr>
            <a:r>
              <a:rPr lang="en-AU" sz="2600" dirty="0">
                <a:solidFill>
                  <a:srgbClr val="18525D"/>
                </a:solidFill>
                <a:latin typeface="Arial" panose="020B0604020202020204" pitchFamily="34" charset="0"/>
                <a:ea typeface="ＭＳ Ｐゴシック" charset="0"/>
                <a:cs typeface="Arial" panose="020B0604020202020204" pitchFamily="34" charset="0"/>
              </a:rPr>
              <a:t>Round 120 - $35,000 standard grant round</a:t>
            </a:r>
          </a:p>
          <a:p>
            <a:pPr marL="800100" lvl="1" indent="-342900" algn="l">
              <a:spcBef>
                <a:spcPts val="1200"/>
              </a:spcBef>
              <a:buFont typeface="Arial" panose="020B0604020202020204" pitchFamily="34" charset="0"/>
              <a:buChar char="•"/>
              <a:defRPr/>
            </a:pPr>
            <a:r>
              <a:rPr lang="en-AU" sz="2600" dirty="0">
                <a:solidFill>
                  <a:srgbClr val="18525D"/>
                </a:solidFill>
                <a:latin typeface="Arial" panose="020B0604020202020204" pitchFamily="34" charset="0"/>
                <a:ea typeface="ＭＳ Ｐゴシック" charset="0"/>
                <a:cs typeface="Arial" panose="020B0604020202020204" pitchFamily="34" charset="0"/>
              </a:rPr>
              <a:t>opened 31 January</a:t>
            </a:r>
          </a:p>
          <a:p>
            <a:pPr marL="800100" lvl="1" indent="-342900" algn="l">
              <a:spcBef>
                <a:spcPts val="1200"/>
              </a:spcBef>
              <a:buFont typeface="Arial" panose="020B0604020202020204" pitchFamily="34" charset="0"/>
              <a:buChar char="•"/>
              <a:defRPr/>
            </a:pPr>
            <a:r>
              <a:rPr lang="en-AU" sz="2600" dirty="0">
                <a:solidFill>
                  <a:srgbClr val="18525D"/>
                </a:solidFill>
                <a:latin typeface="Arial" panose="020B0604020202020204" pitchFamily="34" charset="0"/>
                <a:ea typeface="ＭＳ Ｐゴシック" charset="0"/>
                <a:cs typeface="Arial" panose="020B0604020202020204" pitchFamily="34" charset="0"/>
              </a:rPr>
              <a:t>closes 29 February</a:t>
            </a:r>
          </a:p>
          <a:p>
            <a:pPr lvl="1" algn="l">
              <a:spcBef>
                <a:spcPts val="1200"/>
              </a:spcBef>
              <a:defRPr/>
            </a:pPr>
            <a:endParaRPr lang="en-AU" sz="1600" dirty="0">
              <a:solidFill>
                <a:srgbClr val="18525D"/>
              </a:solidFill>
              <a:latin typeface="Arial" panose="020B0604020202020204" pitchFamily="34" charset="0"/>
              <a:ea typeface="ＭＳ Ｐゴシック" charset="0"/>
              <a:cs typeface="Arial" panose="020B0604020202020204" pitchFamily="34" charset="0"/>
            </a:endParaRPr>
          </a:p>
          <a:p>
            <a:pPr marL="342900" indent="-342900" algn="l">
              <a:spcBef>
                <a:spcPts val="1200"/>
              </a:spcBef>
              <a:buFont typeface="Arial" panose="020B0604020202020204" pitchFamily="34" charset="0"/>
              <a:buChar char="•"/>
              <a:defRPr/>
            </a:pPr>
            <a:r>
              <a:rPr lang="en-AU" sz="2600" dirty="0">
                <a:solidFill>
                  <a:srgbClr val="18525D"/>
                </a:solidFill>
                <a:latin typeface="Arial" panose="020B0604020202020204" pitchFamily="34" charset="0"/>
                <a:ea typeface="ＭＳ Ｐゴシック" charset="0"/>
                <a:cs typeface="Arial" panose="020B0604020202020204" pitchFamily="34" charset="0"/>
              </a:rPr>
              <a:t>Other rounds - to be announced</a:t>
            </a:r>
          </a:p>
          <a:p>
            <a:pPr algn="l">
              <a:spcBef>
                <a:spcPts val="1200"/>
              </a:spcBef>
              <a:defRPr/>
            </a:pPr>
            <a:endParaRPr lang="en-AU" dirty="0">
              <a:solidFill>
                <a:srgbClr val="18525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7170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2E2688B5-D740-9F44-258D-B46B56E0CDD5}"/>
              </a:ext>
            </a:extLst>
          </p:cNvPr>
          <p:cNvSpPr txBox="1">
            <a:spLocks noChangeArrowheads="1"/>
          </p:cNvSpPr>
          <p:nvPr/>
        </p:nvSpPr>
        <p:spPr>
          <a:xfrm>
            <a:off x="1080000" y="576000"/>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The steps to success</a:t>
            </a:r>
          </a:p>
        </p:txBody>
      </p:sp>
      <p:sp>
        <p:nvSpPr>
          <p:cNvPr id="3" name="Rectangle 2">
            <a:extLst>
              <a:ext uri="{FF2B5EF4-FFF2-40B4-BE49-F238E27FC236}">
                <a16:creationId xmlns:a16="http://schemas.microsoft.com/office/drawing/2014/main" id="{FEE2431F-5958-30E2-C4AD-4C3404024C49}"/>
              </a:ext>
            </a:extLst>
          </p:cNvPr>
          <p:cNvSpPr/>
          <p:nvPr/>
        </p:nvSpPr>
        <p:spPr>
          <a:xfrm>
            <a:off x="1080000" y="1800000"/>
            <a:ext cx="6096000" cy="4062651"/>
          </a:xfrm>
          <a:prstGeom prst="rect">
            <a:avLst/>
          </a:prstGeom>
        </p:spPr>
        <p:txBody>
          <a:bodyPr>
            <a:spAutoFit/>
          </a:bodyPr>
          <a:lstStyle/>
          <a:p>
            <a:pPr>
              <a:defRPr/>
            </a:pPr>
            <a:r>
              <a:rPr lang="en-US" sz="2600" dirty="0">
                <a:solidFill>
                  <a:srgbClr val="18525D"/>
                </a:solidFill>
                <a:latin typeface="Arial" panose="020B0604020202020204" pitchFamily="34" charset="0"/>
                <a:ea typeface="ＭＳ Ｐゴシック" charset="0"/>
                <a:cs typeface="Arial" panose="020B0604020202020204" pitchFamily="34" charset="0"/>
              </a:rPr>
              <a:t>Step 1: Plan</a:t>
            </a:r>
          </a:p>
          <a:p>
            <a:pPr>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defRPr/>
            </a:pPr>
            <a:r>
              <a:rPr lang="en-US" sz="2600" dirty="0">
                <a:solidFill>
                  <a:srgbClr val="18525D"/>
                </a:solidFill>
                <a:latin typeface="Arial" panose="020B0604020202020204" pitchFamily="34" charset="0"/>
                <a:ea typeface="ＭＳ Ｐゴシック" charset="0"/>
                <a:cs typeface="Arial" panose="020B0604020202020204" pitchFamily="34" charset="0"/>
              </a:rPr>
              <a:t>Step 2: Prepare</a:t>
            </a:r>
          </a:p>
          <a:p>
            <a:pPr>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defRPr/>
            </a:pPr>
            <a:r>
              <a:rPr lang="en-US" sz="2600" dirty="0">
                <a:solidFill>
                  <a:srgbClr val="18525D"/>
                </a:solidFill>
                <a:latin typeface="Arial" panose="020B0604020202020204" pitchFamily="34" charset="0"/>
                <a:ea typeface="ＭＳ Ｐゴシック" charset="0"/>
                <a:cs typeface="Arial" panose="020B0604020202020204" pitchFamily="34" charset="0"/>
              </a:rPr>
              <a:t>Step 3: Write and submit</a:t>
            </a:r>
          </a:p>
          <a:p>
            <a:pPr>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defRPr/>
            </a:pPr>
            <a:r>
              <a:rPr lang="en-US" sz="2600" dirty="0">
                <a:solidFill>
                  <a:srgbClr val="18525D"/>
                </a:solidFill>
                <a:latin typeface="Arial" panose="020B0604020202020204" pitchFamily="34" charset="0"/>
                <a:ea typeface="ＭＳ Ｐゴシック" charset="0"/>
                <a:cs typeface="Arial" panose="020B0604020202020204" pitchFamily="34" charset="0"/>
              </a:rPr>
              <a:t>Step 4: Assessment</a:t>
            </a:r>
          </a:p>
          <a:p>
            <a:pPr>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defRPr/>
            </a:pPr>
            <a:r>
              <a:rPr lang="en-US" sz="2600" dirty="0">
                <a:solidFill>
                  <a:srgbClr val="18525D"/>
                </a:solidFill>
                <a:latin typeface="Arial" panose="020B0604020202020204" pitchFamily="34" charset="0"/>
                <a:ea typeface="ＭＳ Ｐゴシック" charset="0"/>
                <a:cs typeface="Arial" panose="020B0604020202020204" pitchFamily="34" charset="0"/>
              </a:rPr>
              <a:t>Step 5: Funding decision</a:t>
            </a:r>
          </a:p>
          <a:p>
            <a:pPr>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550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5FC70A14-6BCD-6A51-578A-E354DEE82B39}"/>
              </a:ext>
            </a:extLst>
          </p:cNvPr>
          <p:cNvSpPr txBox="1">
            <a:spLocks noChangeArrowheads="1"/>
          </p:cNvSpPr>
          <p:nvPr/>
        </p:nvSpPr>
        <p:spPr>
          <a:xfrm>
            <a:off x="1044663" y="-136161"/>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US" b="1" dirty="0">
              <a:solidFill>
                <a:srgbClr val="089CA7"/>
              </a:solidFill>
              <a:latin typeface="Arial" panose="020B0604020202020204" pitchFamily="34" charset="0"/>
              <a:ea typeface="ＭＳ Ｐゴシック" charset="0"/>
              <a:cs typeface="Arial" panose="020B0604020202020204" pitchFamily="34" charset="0"/>
            </a:endParaRPr>
          </a:p>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Step 1: Plan</a:t>
            </a:r>
          </a:p>
        </p:txBody>
      </p:sp>
      <p:sp>
        <p:nvSpPr>
          <p:cNvPr id="3" name="Rectangle 3">
            <a:extLst>
              <a:ext uri="{FF2B5EF4-FFF2-40B4-BE49-F238E27FC236}">
                <a16:creationId xmlns:a16="http://schemas.microsoft.com/office/drawing/2014/main" id="{4F0FE934-3F8F-E726-1039-CAD65A37A63C}"/>
              </a:ext>
            </a:extLst>
          </p:cNvPr>
          <p:cNvSpPr txBox="1">
            <a:spLocks noChangeArrowheads="1"/>
          </p:cNvSpPr>
          <p:nvPr/>
        </p:nvSpPr>
        <p:spPr>
          <a:xfrm>
            <a:off x="1044663" y="1362270"/>
            <a:ext cx="8936741" cy="3888966"/>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200"/>
              </a:spcBef>
              <a:buFont typeface="Arial" panose="020B0604020202020204" pitchFamily="34" charset="0"/>
              <a:buChar char="•"/>
              <a:defRPr/>
            </a:pPr>
            <a:endParaRPr lang="en-US" dirty="0">
              <a:solidFill>
                <a:srgbClr val="18525D"/>
              </a:solidFill>
              <a:latin typeface="Arial" panose="020B0604020202020204" pitchFamily="34" charset="0"/>
              <a:ea typeface="ＭＳ Ｐゴシック" charset="0"/>
              <a:cs typeface="Arial" panose="020B0604020202020204" pitchFamily="34" charset="0"/>
            </a:endParaRPr>
          </a:p>
          <a:p>
            <a:pPr marL="457200" indent="-457200">
              <a:spcBef>
                <a:spcPts val="1200"/>
              </a:spcBef>
              <a:buFont typeface="Arial" panose="020B0604020202020204" pitchFamily="34" charset="0"/>
              <a:buChar char="•"/>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a:p>
            <a:pPr marL="457200" indent="-4572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The organisation needs to be eligible</a:t>
            </a:r>
          </a:p>
          <a:p>
            <a:pPr>
              <a:spcBef>
                <a:spcPts val="1200"/>
              </a:spcBef>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marL="457200" indent="-4572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The application needs to be eligible</a:t>
            </a:r>
          </a:p>
          <a:p>
            <a:pPr>
              <a:spcBef>
                <a:spcPts val="1200"/>
              </a:spcBef>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marL="457200" indent="-4572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The items you are applying for need to be eligible</a:t>
            </a:r>
          </a:p>
        </p:txBody>
      </p:sp>
    </p:spTree>
    <p:extLst>
      <p:ext uri="{BB962C8B-B14F-4D97-AF65-F5344CB8AC3E}">
        <p14:creationId xmlns:p14="http://schemas.microsoft.com/office/powerpoint/2010/main" val="581194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99F95903-EFFC-065F-2BF1-B94A2B53E1EF}"/>
              </a:ext>
            </a:extLst>
          </p:cNvPr>
          <p:cNvSpPr txBox="1">
            <a:spLocks noChangeArrowheads="1"/>
          </p:cNvSpPr>
          <p:nvPr/>
        </p:nvSpPr>
        <p:spPr>
          <a:xfrm>
            <a:off x="436188" y="380057"/>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Is my organisation eligible?</a:t>
            </a:r>
          </a:p>
        </p:txBody>
      </p:sp>
      <p:sp>
        <p:nvSpPr>
          <p:cNvPr id="3" name="Rectangle 3">
            <a:extLst>
              <a:ext uri="{FF2B5EF4-FFF2-40B4-BE49-F238E27FC236}">
                <a16:creationId xmlns:a16="http://schemas.microsoft.com/office/drawing/2014/main" id="{F80ADD2C-59EF-E52C-88AC-B9B602D273DA}"/>
              </a:ext>
            </a:extLst>
          </p:cNvPr>
          <p:cNvSpPr txBox="1">
            <a:spLocks noChangeArrowheads="1"/>
          </p:cNvSpPr>
          <p:nvPr/>
        </p:nvSpPr>
        <p:spPr>
          <a:xfrm>
            <a:off x="436188" y="1432066"/>
            <a:ext cx="9855477" cy="4826876"/>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To be eligible, your organisation must meet the requirements of either a legal entity or a sponsored entity</a:t>
            </a:r>
          </a:p>
          <a:p>
            <a:pPr>
              <a:spcBef>
                <a:spcPts val="1200"/>
              </a:spcBef>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A </a:t>
            </a:r>
            <a:r>
              <a:rPr lang="en-US" sz="2600" b="1" dirty="0">
                <a:solidFill>
                  <a:srgbClr val="18525D"/>
                </a:solidFill>
                <a:latin typeface="Arial" panose="020B0604020202020204" pitchFamily="34" charset="0"/>
                <a:ea typeface="ＭＳ Ｐゴシック" charset="0"/>
                <a:cs typeface="Arial" panose="020B0604020202020204" pitchFamily="34" charset="0"/>
              </a:rPr>
              <a:t>legal entity </a:t>
            </a:r>
            <a:r>
              <a:rPr lang="en-US" sz="2600" dirty="0">
                <a:solidFill>
                  <a:srgbClr val="18525D"/>
                </a:solidFill>
                <a:latin typeface="Arial" panose="020B0604020202020204" pitchFamily="34" charset="0"/>
                <a:ea typeface="ＭＳ Ｐゴシック" charset="0"/>
                <a:cs typeface="Arial" panose="020B0604020202020204" pitchFamily="34" charset="0"/>
              </a:rPr>
              <a:t>must:</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be incorporated or registered under an Act of Parliament</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have an active ABN</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have not-for-profit objectives</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have a bank account in the name of the organisation</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provide a bank verification form stamped by the organisation's financial institution</a:t>
            </a:r>
          </a:p>
        </p:txBody>
      </p:sp>
    </p:spTree>
    <p:extLst>
      <p:ext uri="{BB962C8B-B14F-4D97-AF65-F5344CB8AC3E}">
        <p14:creationId xmlns:p14="http://schemas.microsoft.com/office/powerpoint/2010/main" val="3539629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E69765FF-7CCF-08DC-8227-26439B2DF9B4}"/>
              </a:ext>
            </a:extLst>
          </p:cNvPr>
          <p:cNvSpPr txBox="1">
            <a:spLocks noChangeArrowheads="1"/>
          </p:cNvSpPr>
          <p:nvPr/>
        </p:nvSpPr>
        <p:spPr>
          <a:xfrm>
            <a:off x="436188" y="380057"/>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Is my organisation eligible?</a:t>
            </a:r>
          </a:p>
        </p:txBody>
      </p:sp>
      <p:sp>
        <p:nvSpPr>
          <p:cNvPr id="3" name="Rectangle 3">
            <a:extLst>
              <a:ext uri="{FF2B5EF4-FFF2-40B4-BE49-F238E27FC236}">
                <a16:creationId xmlns:a16="http://schemas.microsoft.com/office/drawing/2014/main" id="{D4FA181E-2ED8-CEEA-A480-E4BF522FB6AE}"/>
              </a:ext>
            </a:extLst>
          </p:cNvPr>
          <p:cNvSpPr txBox="1">
            <a:spLocks noChangeArrowheads="1"/>
          </p:cNvSpPr>
          <p:nvPr/>
        </p:nvSpPr>
        <p:spPr>
          <a:xfrm>
            <a:off x="436188" y="1432066"/>
            <a:ext cx="9855477" cy="4826876"/>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To be eligible, your organisation must meet the requirements of either a legal entity or a sponsored entity</a:t>
            </a:r>
          </a:p>
          <a:p>
            <a:pPr>
              <a:spcBef>
                <a:spcPts val="1200"/>
              </a:spcBef>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A </a:t>
            </a:r>
            <a:r>
              <a:rPr lang="en-US" sz="2600" b="1" dirty="0">
                <a:solidFill>
                  <a:srgbClr val="18525D"/>
                </a:solidFill>
                <a:latin typeface="Arial" panose="020B0604020202020204" pitchFamily="34" charset="0"/>
                <a:ea typeface="ＭＳ Ｐゴシック" charset="0"/>
                <a:cs typeface="Arial" panose="020B0604020202020204" pitchFamily="34" charset="0"/>
              </a:rPr>
              <a:t>legal entity </a:t>
            </a:r>
            <a:r>
              <a:rPr lang="en-US" sz="2600" dirty="0">
                <a:solidFill>
                  <a:srgbClr val="18525D"/>
                </a:solidFill>
                <a:latin typeface="Arial" panose="020B0604020202020204" pitchFamily="34" charset="0"/>
                <a:ea typeface="ＭＳ Ｐゴシック" charset="0"/>
                <a:cs typeface="Arial" panose="020B0604020202020204" pitchFamily="34" charset="0"/>
              </a:rPr>
              <a:t>must:</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be incorporated or registered under an Act of Parliament</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have an active ABN</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have not-for-profit objectives</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have a bank account in the name of the organisation</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provide a bank verification form stamped by the organisation's financial institution</a:t>
            </a:r>
          </a:p>
        </p:txBody>
      </p:sp>
    </p:spTree>
    <p:extLst>
      <p:ext uri="{BB962C8B-B14F-4D97-AF65-F5344CB8AC3E}">
        <p14:creationId xmlns:p14="http://schemas.microsoft.com/office/powerpoint/2010/main" val="4212274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3">
            <a:extLst>
              <a:ext uri="{FF2B5EF4-FFF2-40B4-BE49-F238E27FC236}">
                <a16:creationId xmlns:a16="http://schemas.microsoft.com/office/drawing/2014/main" id="{85538969-46F5-A1E9-25F7-88827C1753D1}"/>
              </a:ext>
            </a:extLst>
          </p:cNvPr>
          <p:cNvSpPr txBox="1">
            <a:spLocks/>
          </p:cNvSpPr>
          <p:nvPr/>
        </p:nvSpPr>
        <p:spPr>
          <a:xfrm>
            <a:off x="362339" y="365126"/>
            <a:ext cx="10515600" cy="84722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AU">
                <a:solidFill>
                  <a:srgbClr val="089CA7"/>
                </a:solidFill>
                <a:latin typeface="Arial" panose="020B0604020202020204" pitchFamily="34" charset="0"/>
                <a:ea typeface="ＭＳ Ｐゴシック" charset="0"/>
                <a:cs typeface="Arial" panose="020B0604020202020204" pitchFamily="34" charset="0"/>
              </a:rPr>
              <a:t>Ineligible</a:t>
            </a:r>
            <a:r>
              <a:rPr lang="en-AU">
                <a:solidFill>
                  <a:srgbClr val="002A3A"/>
                </a:solidFill>
                <a:latin typeface="Lato" panose="020F0502020204030203" pitchFamily="34" charset="0"/>
              </a:rPr>
              <a:t> </a:t>
            </a:r>
            <a:r>
              <a:rPr lang="en-AU">
                <a:solidFill>
                  <a:srgbClr val="089CA7"/>
                </a:solidFill>
                <a:latin typeface="Arial" panose="020B0604020202020204" pitchFamily="34" charset="0"/>
                <a:ea typeface="ＭＳ Ｐゴシック" charset="0"/>
                <a:cs typeface="Arial" panose="020B0604020202020204" pitchFamily="34" charset="0"/>
              </a:rPr>
              <a:t>organisations</a:t>
            </a:r>
            <a:endParaRPr lang="en-AU" dirty="0">
              <a:solidFill>
                <a:srgbClr val="089CA7"/>
              </a:solidFill>
              <a:latin typeface="Arial" panose="020B0604020202020204" pitchFamily="34" charset="0"/>
              <a:ea typeface="ＭＳ Ｐゴシック" charset="0"/>
              <a:cs typeface="Arial" panose="020B0604020202020204" pitchFamily="34" charset="0"/>
            </a:endParaRPr>
          </a:p>
        </p:txBody>
      </p:sp>
      <p:sp>
        <p:nvSpPr>
          <p:cNvPr id="3" name="Content Placeholder 4">
            <a:extLst>
              <a:ext uri="{FF2B5EF4-FFF2-40B4-BE49-F238E27FC236}">
                <a16:creationId xmlns:a16="http://schemas.microsoft.com/office/drawing/2014/main" id="{9950F631-5E60-685D-62E3-9D492E98B1D4}"/>
              </a:ext>
            </a:extLst>
          </p:cNvPr>
          <p:cNvSpPr txBox="1">
            <a:spLocks/>
          </p:cNvSpPr>
          <p:nvPr/>
        </p:nvSpPr>
        <p:spPr>
          <a:xfrm>
            <a:off x="362339" y="1330131"/>
            <a:ext cx="10515600" cy="52572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b="0" dirty="0">
                <a:solidFill>
                  <a:srgbClr val="18525D"/>
                </a:solidFill>
                <a:latin typeface="Arial" panose="020B0604020202020204" pitchFamily="34" charset="0"/>
                <a:ea typeface="ＭＳ Ｐゴシック" charset="0"/>
                <a:cs typeface="Arial" panose="020B0604020202020204" pitchFamily="34" charset="0"/>
              </a:rPr>
              <a:t>Organisations that are not eligible for funding are:</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state, private or independent schools (this excludes P&amp;Cs and P&amp;Fs)</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proprietary limited or public companies limited by shares, or trusts where the shareholders are individuals or for-profit companies</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individuals (sole traders)</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organisations trading for profit</a:t>
            </a:r>
          </a:p>
          <a:p>
            <a:pPr algn="l"/>
            <a:endParaRPr lang="en-AU" b="0" dirty="0">
              <a:solidFill>
                <a:srgbClr val="18525D"/>
              </a:solidFill>
              <a:latin typeface="Arial" panose="020B0604020202020204" pitchFamily="34" charset="0"/>
              <a:ea typeface="ＭＳ Ｐゴシック" charset="0"/>
              <a:cs typeface="Arial" panose="020B0604020202020204" pitchFamily="34" charset="0"/>
            </a:endParaRPr>
          </a:p>
          <a:p>
            <a:pPr algn="l"/>
            <a:r>
              <a:rPr lang="en-AU" b="0" dirty="0">
                <a:solidFill>
                  <a:srgbClr val="18525D"/>
                </a:solidFill>
                <a:latin typeface="Arial" panose="020B0604020202020204" pitchFamily="34" charset="0"/>
                <a:ea typeface="ＭＳ Ｐゴシック" charset="0"/>
                <a:cs typeface="Arial" panose="020B0604020202020204" pitchFamily="34" charset="0"/>
              </a:rPr>
              <a:t>You are also ineligible for funding if your organisation:</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has duplicate registrations in the online portal</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does not provide information we request by the due date</a:t>
            </a:r>
          </a:p>
          <a:p>
            <a:pPr marL="342900" indent="-342900" algn="l">
              <a:buFont typeface="Arial" panose="020B0604020202020204" pitchFamily="34" charset="0"/>
              <a:buChar char="•"/>
            </a:pPr>
            <a:r>
              <a:rPr lang="en-AU" b="0" dirty="0">
                <a:solidFill>
                  <a:srgbClr val="18525D"/>
                </a:solidFill>
                <a:latin typeface="Arial" panose="020B0604020202020204" pitchFamily="34" charset="0"/>
                <a:ea typeface="ＭＳ Ｐゴシック" charset="0"/>
                <a:cs typeface="Arial" panose="020B0604020202020204" pitchFamily="34" charset="0"/>
              </a:rPr>
              <a:t>does not update the financial details registered with us before applying</a:t>
            </a:r>
          </a:p>
          <a:p>
            <a:endParaRPr lang="en-AU" dirty="0"/>
          </a:p>
        </p:txBody>
      </p:sp>
    </p:spTree>
    <p:extLst>
      <p:ext uri="{BB962C8B-B14F-4D97-AF65-F5344CB8AC3E}">
        <p14:creationId xmlns:p14="http://schemas.microsoft.com/office/powerpoint/2010/main" val="278902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B654-4BEB-8F2E-6089-8CD983B7C9B7}"/>
              </a:ext>
            </a:extLst>
          </p:cNvPr>
          <p:cNvSpPr>
            <a:spLocks noGrp="1"/>
          </p:cNvSpPr>
          <p:nvPr>
            <p:ph type="title"/>
          </p:nvPr>
        </p:nvSpPr>
        <p:spPr>
          <a:xfrm>
            <a:off x="623392" y="1772816"/>
            <a:ext cx="10795501" cy="4019883"/>
          </a:xfrm>
        </p:spPr>
        <p:txBody>
          <a:bodyPr>
            <a:normAutofit/>
          </a:bodyPr>
          <a:lstStyle/>
          <a:p>
            <a:r>
              <a:rPr lang="en-AU" sz="2800" b="0" i="0" u="none" strike="noStrike" baseline="0" dirty="0">
                <a:latin typeface="Arial" panose="020B0604020202020204" pitchFamily="34" charset="0"/>
              </a:rPr>
              <a:t>- Have a project idea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a:t>
            </a:r>
            <a:r>
              <a:rPr lang="en-US" sz="2800" b="0" i="0" u="none" strike="noStrike" baseline="0" dirty="0">
                <a:latin typeface="Arial" panose="020B0604020202020204" pitchFamily="34" charset="0"/>
              </a:rPr>
              <a:t>Read guidelines and application form </a:t>
            </a: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 Talk to a grants officer </a:t>
            </a: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 Develop your idea and gather support information – quotes,  budget, commitment from partners etc. </a:t>
            </a: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 Fill out application form (online – </a:t>
            </a:r>
            <a:r>
              <a:rPr lang="en-US" sz="2800" b="0" i="0" u="none" strike="noStrike" baseline="0" dirty="0" err="1">
                <a:latin typeface="Arial" panose="020B0604020202020204" pitchFamily="34" charset="0"/>
              </a:rPr>
              <a:t>SmartyGrants</a:t>
            </a:r>
            <a:r>
              <a:rPr lang="en-US" sz="2800" b="0" i="0" u="none" strike="noStrike" baseline="0" dirty="0">
                <a:latin typeface="Arial" panose="020B0604020202020204" pitchFamily="34" charset="0"/>
              </a:rPr>
              <a:t>) </a:t>
            </a: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 Ask for help if you need it </a:t>
            </a: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 </a:t>
            </a:r>
            <a:r>
              <a:rPr lang="en-AU" sz="2800" b="0" i="0" u="none" strike="noStrike" baseline="0" dirty="0">
                <a:latin typeface="Arial" panose="020B0604020202020204" pitchFamily="34" charset="0"/>
              </a:rPr>
              <a:t>Submit application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Await outcome </a:t>
            </a:r>
          </a:p>
        </p:txBody>
      </p:sp>
      <p:pic>
        <p:nvPicPr>
          <p:cNvPr id="6" name="Picture 5" descr="A white emblem with a crown and deer&#10;&#10;Description automatically generated">
            <a:extLst>
              <a:ext uri="{FF2B5EF4-FFF2-40B4-BE49-F238E27FC236}">
                <a16:creationId xmlns:a16="http://schemas.microsoft.com/office/drawing/2014/main" id="{B8426E10-C790-48EA-8B03-12E68112D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5157192"/>
            <a:ext cx="1159715" cy="1455812"/>
          </a:xfrm>
          <a:prstGeom prst="rect">
            <a:avLst/>
          </a:prstGeom>
        </p:spPr>
      </p:pic>
      <p:sp>
        <p:nvSpPr>
          <p:cNvPr id="4" name="Title 1">
            <a:extLst>
              <a:ext uri="{FF2B5EF4-FFF2-40B4-BE49-F238E27FC236}">
                <a16:creationId xmlns:a16="http://schemas.microsoft.com/office/drawing/2014/main" id="{71EDF998-F0FF-41C1-BC93-227C567050B7}"/>
              </a:ext>
            </a:extLst>
          </p:cNvPr>
          <p:cNvSpPr txBox="1">
            <a:spLocks/>
          </p:cNvSpPr>
          <p:nvPr/>
        </p:nvSpPr>
        <p:spPr>
          <a:xfrm>
            <a:off x="616307" y="594392"/>
            <a:ext cx="8961437" cy="73151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en-US" dirty="0"/>
              <a:t>RADF Process</a:t>
            </a:r>
            <a:endParaRPr lang="en-AU" dirty="0"/>
          </a:p>
        </p:txBody>
      </p:sp>
    </p:spTree>
    <p:extLst>
      <p:ext uri="{BB962C8B-B14F-4D97-AF65-F5344CB8AC3E}">
        <p14:creationId xmlns:p14="http://schemas.microsoft.com/office/powerpoint/2010/main" val="1167731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0E0FFD81-99AA-62D8-8553-6393A360F303}"/>
              </a:ext>
            </a:extLst>
          </p:cNvPr>
          <p:cNvSpPr txBox="1">
            <a:spLocks noChangeArrowheads="1"/>
          </p:cNvSpPr>
          <p:nvPr/>
        </p:nvSpPr>
        <p:spPr>
          <a:xfrm>
            <a:off x="438540" y="402029"/>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Is my application eligible?</a:t>
            </a:r>
          </a:p>
        </p:txBody>
      </p:sp>
      <p:sp>
        <p:nvSpPr>
          <p:cNvPr id="3" name="Rectangle 3">
            <a:extLst>
              <a:ext uri="{FF2B5EF4-FFF2-40B4-BE49-F238E27FC236}">
                <a16:creationId xmlns:a16="http://schemas.microsoft.com/office/drawing/2014/main" id="{64BD898F-F6F8-0B17-7191-E4992ABC6F1B}"/>
              </a:ext>
            </a:extLst>
          </p:cNvPr>
          <p:cNvSpPr txBox="1">
            <a:spLocks noChangeArrowheads="1"/>
          </p:cNvSpPr>
          <p:nvPr/>
        </p:nvSpPr>
        <p:spPr>
          <a:xfrm>
            <a:off x="438540" y="1188661"/>
            <a:ext cx="9993084" cy="5453921"/>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600" b="1" dirty="0">
                <a:solidFill>
                  <a:srgbClr val="18525D"/>
                </a:solidFill>
                <a:latin typeface="Arial" panose="020B0604020202020204" pitchFamily="34" charset="0"/>
                <a:ea typeface="ＭＳ Ｐゴシック" charset="0"/>
                <a:cs typeface="Arial" panose="020B0604020202020204" pitchFamily="34" charset="0"/>
              </a:rPr>
              <a:t>Yes, if it…</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Demonstrates a benefit to Queensland communities and meets the objectives of the fund</a:t>
            </a:r>
            <a:endParaRPr lang="en-US" sz="24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2600" b="1" dirty="0">
                <a:solidFill>
                  <a:srgbClr val="18525D"/>
                </a:solidFill>
                <a:latin typeface="Arial" panose="020B0604020202020204" pitchFamily="34" charset="0"/>
                <a:ea typeface="ＭＳ Ｐゴシック" charset="0"/>
                <a:cs typeface="Arial" panose="020B0604020202020204" pitchFamily="34" charset="0"/>
              </a:rPr>
              <a:t>Is my application </a:t>
            </a:r>
            <a:r>
              <a:rPr lang="en-US" sz="2600" b="1" u="sng" dirty="0">
                <a:solidFill>
                  <a:srgbClr val="18525D"/>
                </a:solidFill>
                <a:latin typeface="Arial" panose="020B0604020202020204" pitchFamily="34" charset="0"/>
                <a:ea typeface="ＭＳ Ｐゴシック" charset="0"/>
                <a:cs typeface="Arial" panose="020B0604020202020204" pitchFamily="34" charset="0"/>
              </a:rPr>
              <a:t>ineligible</a:t>
            </a:r>
            <a:r>
              <a:rPr lang="en-US" sz="2600" b="1" dirty="0">
                <a:solidFill>
                  <a:srgbClr val="18525D"/>
                </a:solidFill>
                <a:latin typeface="Arial" panose="020B0604020202020204" pitchFamily="34" charset="0"/>
                <a:ea typeface="ＭＳ Ｐゴシック" charset="0"/>
                <a:cs typeface="Arial" panose="020B0604020202020204" pitchFamily="34" charset="0"/>
              </a:rPr>
              <a:t>? Yes, if…</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You are awaiting the outcome of a previously submitted application</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You have a previously approved GCBF grant not yet acquitted</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You recently acquitted a previously successful grant, so you need to wait one round before applying again</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The application is missing information or is incomplete</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The items requested were ineligible </a:t>
            </a:r>
          </a:p>
          <a:p>
            <a:pPr marL="342900" indent="-342900">
              <a:spcBef>
                <a:spcPts val="1200"/>
              </a:spcBef>
              <a:buFont typeface="Arial" panose="020B0604020202020204" pitchFamily="34" charset="0"/>
              <a:buChar char="•"/>
              <a:defRPr/>
            </a:pPr>
            <a:r>
              <a:rPr lang="en-US" sz="2400" dirty="0">
                <a:latin typeface="Arial" panose="020B0604020202020204" pitchFamily="34" charset="0"/>
                <a:ea typeface="ＭＳ Ｐゴシック" charset="0"/>
                <a:cs typeface="Arial" panose="020B0604020202020204" pitchFamily="34" charset="0"/>
              </a:rPr>
              <a:t>Your organisation has submitted more than one application for the same location</a:t>
            </a:r>
          </a:p>
          <a:p>
            <a:pPr>
              <a:spcBef>
                <a:spcPts val="1200"/>
              </a:spcBef>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5831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2B5E86E-6567-A9CC-8E76-5D7AF220EE1A}"/>
              </a:ext>
            </a:extLst>
          </p:cNvPr>
          <p:cNvSpPr txBox="1">
            <a:spLocks noChangeArrowheads="1"/>
          </p:cNvSpPr>
          <p:nvPr/>
        </p:nvSpPr>
        <p:spPr>
          <a:xfrm>
            <a:off x="396548" y="446547"/>
            <a:ext cx="9032033"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Are my requested items eligible?</a:t>
            </a:r>
          </a:p>
          <a:p>
            <a:pPr>
              <a:defRPr/>
            </a:pPr>
            <a:endParaRPr lang="en-US" b="1" dirty="0">
              <a:solidFill>
                <a:srgbClr val="089CA7"/>
              </a:solidFill>
              <a:latin typeface="Arial" panose="020B0604020202020204" pitchFamily="34" charset="0"/>
              <a:ea typeface="ＭＳ Ｐゴシック" charset="0"/>
              <a:cs typeface="Arial" panose="020B0604020202020204" pitchFamily="34" charset="0"/>
            </a:endParaRPr>
          </a:p>
          <a:p>
            <a:pPr>
              <a:defRPr/>
            </a:pPr>
            <a:endParaRPr lang="en-US" b="1" dirty="0">
              <a:solidFill>
                <a:srgbClr val="089CA7"/>
              </a:solidFill>
              <a:latin typeface="Arial" panose="020B0604020202020204" pitchFamily="34" charset="0"/>
              <a:ea typeface="ＭＳ Ｐゴシック" charset="0"/>
              <a:cs typeface="Arial" panose="020B0604020202020204" pitchFamily="34" charset="0"/>
            </a:endParaRPr>
          </a:p>
        </p:txBody>
      </p:sp>
      <p:sp>
        <p:nvSpPr>
          <p:cNvPr id="3" name="Rectangle 3">
            <a:extLst>
              <a:ext uri="{FF2B5EF4-FFF2-40B4-BE49-F238E27FC236}">
                <a16:creationId xmlns:a16="http://schemas.microsoft.com/office/drawing/2014/main" id="{B2E21DBD-520E-AF36-A466-308512E04E5E}"/>
              </a:ext>
            </a:extLst>
          </p:cNvPr>
          <p:cNvSpPr txBox="1">
            <a:spLocks noChangeArrowheads="1"/>
          </p:cNvSpPr>
          <p:nvPr/>
        </p:nvSpPr>
        <p:spPr>
          <a:xfrm>
            <a:off x="396548" y="1730646"/>
            <a:ext cx="10613573" cy="5285659"/>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2600" b="1" dirty="0">
                <a:solidFill>
                  <a:srgbClr val="18525D"/>
                </a:solidFill>
                <a:latin typeface="Arial" panose="020B0604020202020204" pitchFamily="34" charset="0"/>
                <a:ea typeface="ＭＳ Ｐゴシック" charset="0"/>
                <a:cs typeface="Arial" panose="020B0604020202020204" pitchFamily="34" charset="0"/>
              </a:rPr>
              <a:t>Yes, if they are …</a:t>
            </a:r>
          </a:p>
          <a:p>
            <a:pPr marL="457200" indent="-4572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any item, except those listed in the funding guidelines as ineligible</a:t>
            </a:r>
          </a:p>
          <a:p>
            <a:pPr>
              <a:spcBef>
                <a:spcPts val="1200"/>
              </a:spcBef>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3085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473D764D-9257-CF9A-23E1-8D0E25E26FCB}"/>
              </a:ext>
            </a:extLst>
          </p:cNvPr>
          <p:cNvSpPr txBox="1">
            <a:spLocks noChangeArrowheads="1"/>
          </p:cNvSpPr>
          <p:nvPr/>
        </p:nvSpPr>
        <p:spPr>
          <a:xfrm>
            <a:off x="522513" y="342735"/>
            <a:ext cx="8905338"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Ineligible items</a:t>
            </a:r>
          </a:p>
        </p:txBody>
      </p:sp>
      <p:sp>
        <p:nvSpPr>
          <p:cNvPr id="3" name="Rectangle 3">
            <a:extLst>
              <a:ext uri="{FF2B5EF4-FFF2-40B4-BE49-F238E27FC236}">
                <a16:creationId xmlns:a16="http://schemas.microsoft.com/office/drawing/2014/main" id="{4A6311C3-0704-0DF0-0F7B-434A5F97B315}"/>
              </a:ext>
            </a:extLst>
          </p:cNvPr>
          <p:cNvSpPr txBox="1">
            <a:spLocks noChangeArrowheads="1"/>
          </p:cNvSpPr>
          <p:nvPr/>
        </p:nvSpPr>
        <p:spPr>
          <a:xfrm>
            <a:off x="522513" y="1299487"/>
            <a:ext cx="10002417" cy="5063992"/>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Items purchased before notification in writing that the grant is approved (including paid deposits)</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Grant writer fees or items purchased from a grant’s writer or their associated companies</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Project management fees</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Operating costs e.g., repayment of debts, recurring costs, contingency costs</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Overseas travel</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Goods or services that benefit an individual including funding for members or staff social events</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Gifts and alcohol</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Subsidies/Sponsorship</a:t>
            </a:r>
          </a:p>
          <a:p>
            <a:pPr marL="342900" indent="-342900">
              <a:spcBef>
                <a:spcPts val="1200"/>
              </a:spcBef>
              <a:buFont typeface="Arial" panose="020B0604020202020204" pitchFamily="34" charset="0"/>
              <a:buChar char="•"/>
              <a:defRPr/>
            </a:pPr>
            <a:r>
              <a:rPr lang="en-US" sz="2200" dirty="0">
                <a:latin typeface="Arial" panose="020B0604020202020204" pitchFamily="34" charset="0"/>
                <a:ea typeface="ＭＳ Ｐゴシック" charset="0"/>
                <a:cs typeface="Arial" panose="020B0604020202020204" pitchFamily="34" charset="0"/>
              </a:rPr>
              <a:t>Items purchased from overseas suppliers without prior written approval</a:t>
            </a:r>
          </a:p>
          <a:p>
            <a:pPr>
              <a:spcBef>
                <a:spcPts val="1200"/>
              </a:spcBef>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a:p>
            <a:pPr>
              <a:spcBef>
                <a:spcPts val="1200"/>
              </a:spcBef>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350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4A0ED0AF-8260-F64B-A466-C0F62F498976}"/>
              </a:ext>
            </a:extLst>
          </p:cNvPr>
          <p:cNvSpPr txBox="1">
            <a:spLocks noChangeArrowheads="1"/>
          </p:cNvSpPr>
          <p:nvPr/>
        </p:nvSpPr>
        <p:spPr>
          <a:xfrm>
            <a:off x="531845" y="466815"/>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Items unlikely to be funded</a:t>
            </a:r>
          </a:p>
        </p:txBody>
      </p:sp>
      <p:sp>
        <p:nvSpPr>
          <p:cNvPr id="3" name="Rectangle 3">
            <a:extLst>
              <a:ext uri="{FF2B5EF4-FFF2-40B4-BE49-F238E27FC236}">
                <a16:creationId xmlns:a16="http://schemas.microsoft.com/office/drawing/2014/main" id="{5039A2D4-F25B-37BF-B56D-7FBD303593E5}"/>
              </a:ext>
            </a:extLst>
          </p:cNvPr>
          <p:cNvSpPr txBox="1">
            <a:spLocks noChangeArrowheads="1"/>
          </p:cNvSpPr>
          <p:nvPr/>
        </p:nvSpPr>
        <p:spPr>
          <a:xfrm>
            <a:off x="531845" y="1457560"/>
            <a:ext cx="9638522" cy="5027205"/>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Are my requested items </a:t>
            </a:r>
            <a:r>
              <a:rPr lang="en-US" sz="2600" u="sng" dirty="0">
                <a:solidFill>
                  <a:srgbClr val="18525D"/>
                </a:solidFill>
                <a:latin typeface="Arial" panose="020B0604020202020204" pitchFamily="34" charset="0"/>
                <a:ea typeface="ＭＳ Ｐゴシック" charset="0"/>
                <a:cs typeface="Arial" panose="020B0604020202020204" pitchFamily="34" charset="0"/>
              </a:rPr>
              <a:t>unlikely</a:t>
            </a:r>
            <a:r>
              <a:rPr lang="en-US" sz="2600" dirty="0">
                <a:solidFill>
                  <a:srgbClr val="18525D"/>
                </a:solidFill>
                <a:latin typeface="Arial" panose="020B0604020202020204" pitchFamily="34" charset="0"/>
                <a:ea typeface="ＭＳ Ｐゴシック" charset="0"/>
                <a:cs typeface="Arial" panose="020B0604020202020204" pitchFamily="34" charset="0"/>
              </a:rPr>
              <a:t> to be funded? </a:t>
            </a:r>
          </a:p>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Yes, if they are …</a:t>
            </a:r>
          </a:p>
          <a:p>
            <a:pPr>
              <a:spcBef>
                <a:spcPts val="1200"/>
              </a:spcBef>
              <a:defRPr/>
            </a:pPr>
            <a:endParaRPr lang="en-US" sz="1200" dirty="0">
              <a:solidFill>
                <a:srgbClr val="18525D"/>
              </a:solidFill>
              <a:latin typeface="Arial" panose="020B0604020202020204" pitchFamily="34" charset="0"/>
              <a:ea typeface="ＭＳ Ｐゴシック" charset="0"/>
              <a:cs typeface="Arial" panose="020B0604020202020204" pitchFamily="34" charset="0"/>
            </a:endParaRP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Salaries and wages	</a:t>
            </a: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Rent and lease costs</a:t>
            </a: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Public liability insurance for events</a:t>
            </a: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Administration expenses </a:t>
            </a:r>
          </a:p>
          <a:p>
            <a:pPr>
              <a:spcBef>
                <a:spcPts val="1200"/>
              </a:spcBef>
              <a:defRPr/>
            </a:pPr>
            <a:r>
              <a:rPr lang="en-US" sz="2600" dirty="0">
                <a:latin typeface="Arial" panose="020B0604020202020204" pitchFamily="34" charset="0"/>
                <a:ea typeface="ＭＳ Ｐゴシック" charset="0"/>
                <a:cs typeface="Arial" panose="020B0604020202020204" pitchFamily="34" charset="0"/>
              </a:rPr>
              <a:t>    (e.g. stationery, postage etc)</a:t>
            </a: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Consumable items </a:t>
            </a:r>
          </a:p>
          <a:p>
            <a:pPr>
              <a:spcBef>
                <a:spcPts val="1200"/>
              </a:spcBef>
              <a:defRPr/>
            </a:pPr>
            <a:r>
              <a:rPr lang="en-US" sz="2600" dirty="0">
                <a:latin typeface="Arial" panose="020B0604020202020204" pitchFamily="34" charset="0"/>
                <a:ea typeface="ＭＳ Ｐゴシック" charset="0"/>
                <a:cs typeface="Arial" panose="020B0604020202020204" pitchFamily="34" charset="0"/>
              </a:rPr>
              <a:t>    (e.g. fuel, office supplies)</a:t>
            </a:r>
          </a:p>
        </p:txBody>
      </p:sp>
    </p:spTree>
    <p:extLst>
      <p:ext uri="{BB962C8B-B14F-4D97-AF65-F5344CB8AC3E}">
        <p14:creationId xmlns:p14="http://schemas.microsoft.com/office/powerpoint/2010/main" val="41494583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EC0CA80-A3DD-7EAB-3E5C-B74E886E8EE5}"/>
              </a:ext>
            </a:extLst>
          </p:cNvPr>
          <p:cNvSpPr txBox="1">
            <a:spLocks noChangeArrowheads="1"/>
          </p:cNvSpPr>
          <p:nvPr/>
        </p:nvSpPr>
        <p:spPr>
          <a:xfrm>
            <a:off x="475861" y="376024"/>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Funding Priorities</a:t>
            </a:r>
          </a:p>
        </p:txBody>
      </p:sp>
      <p:sp>
        <p:nvSpPr>
          <p:cNvPr id="3" name="Rectangle 3">
            <a:extLst>
              <a:ext uri="{FF2B5EF4-FFF2-40B4-BE49-F238E27FC236}">
                <a16:creationId xmlns:a16="http://schemas.microsoft.com/office/drawing/2014/main" id="{90B295FB-8826-478E-18E3-98A631FE15B4}"/>
              </a:ext>
            </a:extLst>
          </p:cNvPr>
          <p:cNvSpPr txBox="1">
            <a:spLocks noChangeArrowheads="1"/>
          </p:cNvSpPr>
          <p:nvPr/>
        </p:nvSpPr>
        <p:spPr>
          <a:xfrm>
            <a:off x="475861" y="1150925"/>
            <a:ext cx="10189029" cy="5168709"/>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The committee has funding priorities and other determining factors to ensure that they consistently and fairly provide funding recommendations that support the objectives of the fund. </a:t>
            </a:r>
          </a:p>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Your application will be sorted into funding priority, depending on the items for which you request funding. </a:t>
            </a:r>
          </a:p>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Consider these priorities when planning your application:</a:t>
            </a:r>
          </a:p>
          <a:p>
            <a:pPr marL="342900" indent="-342900">
              <a:spcBef>
                <a:spcPts val="1200"/>
              </a:spcBef>
              <a:buFont typeface="Arial" panose="020B0604020202020204" pitchFamily="34" charset="0"/>
              <a:buChar char="•"/>
              <a:defRPr/>
            </a:pPr>
            <a:r>
              <a:rPr lang="en-US" sz="2300" dirty="0">
                <a:latin typeface="Arial" panose="020B0604020202020204" pitchFamily="34" charset="0"/>
                <a:ea typeface="ＭＳ Ｐゴシック" charset="0"/>
                <a:cs typeface="Arial" panose="020B0604020202020204" pitchFamily="34" charset="0"/>
              </a:rPr>
              <a:t>Priority 1 - </a:t>
            </a:r>
            <a:r>
              <a:rPr lang="en-US" sz="2300" dirty="0" err="1">
                <a:latin typeface="Arial" panose="020B0604020202020204" pitchFamily="34" charset="0"/>
                <a:ea typeface="ＭＳ Ｐゴシック" charset="0"/>
                <a:cs typeface="Arial" panose="020B0604020202020204" pitchFamily="34" charset="0"/>
              </a:rPr>
              <a:t>Organisation</a:t>
            </a:r>
            <a:r>
              <a:rPr lang="en-US" sz="2300" dirty="0">
                <a:latin typeface="Arial" panose="020B0604020202020204" pitchFamily="34" charset="0"/>
                <a:ea typeface="ＭＳ Ｐゴシック" charset="0"/>
                <a:cs typeface="Arial" panose="020B0604020202020204" pitchFamily="34" charset="0"/>
              </a:rPr>
              <a:t> affected by natural disaster</a:t>
            </a:r>
          </a:p>
          <a:p>
            <a:pPr marL="342900" indent="-342900">
              <a:spcBef>
                <a:spcPts val="1200"/>
              </a:spcBef>
              <a:buFont typeface="Arial" panose="020B0604020202020204" pitchFamily="34" charset="0"/>
              <a:buChar char="•"/>
              <a:defRPr/>
            </a:pPr>
            <a:r>
              <a:rPr lang="en-US" sz="2300" dirty="0">
                <a:latin typeface="Arial" panose="020B0604020202020204" pitchFamily="34" charset="0"/>
                <a:ea typeface="ＭＳ Ｐゴシック" charset="0"/>
                <a:cs typeface="Arial" panose="020B0604020202020204" pitchFamily="34" charset="0"/>
              </a:rPr>
              <a:t>Priority 2 - Facility improvements or equipment</a:t>
            </a:r>
          </a:p>
          <a:p>
            <a:pPr marL="342900" indent="-342900">
              <a:spcBef>
                <a:spcPts val="1200"/>
              </a:spcBef>
              <a:buFont typeface="Arial" panose="020B0604020202020204" pitchFamily="34" charset="0"/>
              <a:buChar char="•"/>
              <a:defRPr/>
            </a:pPr>
            <a:r>
              <a:rPr lang="en-US" sz="2300" dirty="0">
                <a:latin typeface="Arial" panose="020B0604020202020204" pitchFamily="34" charset="0"/>
                <a:ea typeface="ＭＳ Ｐゴシック" charset="0"/>
                <a:cs typeface="Arial" panose="020B0604020202020204" pitchFamily="34" charset="0"/>
              </a:rPr>
              <a:t>Priority 3 - Vehicles (bus, car, caravan, boat etc)</a:t>
            </a:r>
          </a:p>
          <a:p>
            <a:pPr marL="342900" indent="-342900">
              <a:spcBef>
                <a:spcPts val="1200"/>
              </a:spcBef>
              <a:buFont typeface="Arial" panose="020B0604020202020204" pitchFamily="34" charset="0"/>
              <a:buChar char="•"/>
              <a:defRPr/>
            </a:pPr>
            <a:r>
              <a:rPr lang="en-US" sz="2300" dirty="0">
                <a:latin typeface="Arial" panose="020B0604020202020204" pitchFamily="34" charset="0"/>
                <a:ea typeface="ＭＳ Ｐゴシック" charset="0"/>
                <a:cs typeface="Arial" panose="020B0604020202020204" pitchFamily="34" charset="0"/>
              </a:rPr>
              <a:t>Priority 4 - Community events, training, workshops, programs and festivals</a:t>
            </a:r>
          </a:p>
          <a:p>
            <a:pPr marL="342900" indent="-342900">
              <a:spcBef>
                <a:spcPts val="1200"/>
              </a:spcBef>
              <a:buFont typeface="Arial" panose="020B0604020202020204" pitchFamily="34" charset="0"/>
              <a:buChar char="•"/>
              <a:defRPr/>
            </a:pPr>
            <a:r>
              <a:rPr lang="en-US" sz="2300" dirty="0">
                <a:latin typeface="Arial" panose="020B0604020202020204" pitchFamily="34" charset="0"/>
                <a:ea typeface="ＭＳ Ｐゴシック" charset="0"/>
                <a:cs typeface="Arial" panose="020B0604020202020204" pitchFamily="34" charset="0"/>
              </a:rPr>
              <a:t>Priority 5 - </a:t>
            </a:r>
            <a:r>
              <a:rPr lang="en-US" sz="2300" dirty="0" err="1">
                <a:latin typeface="Arial" panose="020B0604020202020204" pitchFamily="34" charset="0"/>
                <a:ea typeface="ＭＳ Ｐゴシック" charset="0"/>
                <a:cs typeface="Arial" panose="020B0604020202020204" pitchFamily="34" charset="0"/>
              </a:rPr>
              <a:t>Organisations</a:t>
            </a:r>
            <a:r>
              <a:rPr lang="en-US" sz="2300" dirty="0">
                <a:latin typeface="Arial" panose="020B0604020202020204" pitchFamily="34" charset="0"/>
                <a:ea typeface="ＭＳ Ｐゴシック" charset="0"/>
                <a:cs typeface="Arial" panose="020B0604020202020204" pitchFamily="34" charset="0"/>
              </a:rPr>
              <a:t> that have received GCBF funding of more than $15,000 in the last 2 years</a:t>
            </a:r>
          </a:p>
        </p:txBody>
      </p:sp>
    </p:spTree>
    <p:extLst>
      <p:ext uri="{BB962C8B-B14F-4D97-AF65-F5344CB8AC3E}">
        <p14:creationId xmlns:p14="http://schemas.microsoft.com/office/powerpoint/2010/main" val="4185226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3">
            <a:extLst>
              <a:ext uri="{FF2B5EF4-FFF2-40B4-BE49-F238E27FC236}">
                <a16:creationId xmlns:a16="http://schemas.microsoft.com/office/drawing/2014/main" id="{7057F472-5F55-1BC3-908E-6AE32A4C51C6}"/>
              </a:ext>
            </a:extLst>
          </p:cNvPr>
          <p:cNvSpPr txBox="1">
            <a:spLocks noChangeArrowheads="1"/>
          </p:cNvSpPr>
          <p:nvPr/>
        </p:nvSpPr>
        <p:spPr>
          <a:xfrm>
            <a:off x="826637" y="1430769"/>
            <a:ext cx="8736325" cy="4434634"/>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The committee also consider the following factors:</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Financial position and age of organization</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Value for money of the grant</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Contributions toward project</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Ability to generate income</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Benefits to more than one organization</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Geographic location and benefit to region</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Target group being assisted</a:t>
            </a:r>
          </a:p>
          <a:p>
            <a:pPr marL="1028700" lvl="1" indent="-342900">
              <a:spcBef>
                <a:spcPts val="1200"/>
              </a:spcBef>
              <a:defRPr/>
            </a:pPr>
            <a:r>
              <a:rPr lang="en-US" sz="2200" dirty="0">
                <a:latin typeface="Arial" panose="020B0604020202020204" pitchFamily="34" charset="0"/>
                <a:ea typeface="ＭＳ Ｐゴシック" charset="0"/>
                <a:cs typeface="Arial" panose="020B0604020202020204" pitchFamily="34" charset="0"/>
              </a:rPr>
              <a:t>Government priorities identified by the Minister</a:t>
            </a:r>
          </a:p>
        </p:txBody>
      </p:sp>
    </p:spTree>
    <p:extLst>
      <p:ext uri="{BB962C8B-B14F-4D97-AF65-F5344CB8AC3E}">
        <p14:creationId xmlns:p14="http://schemas.microsoft.com/office/powerpoint/2010/main" val="2283991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E9E0B061-4B4B-C2CA-C7AE-D8F3D822CDED}"/>
              </a:ext>
            </a:extLst>
          </p:cNvPr>
          <p:cNvSpPr txBox="1">
            <a:spLocks noChangeArrowheads="1"/>
          </p:cNvSpPr>
          <p:nvPr/>
        </p:nvSpPr>
        <p:spPr>
          <a:xfrm>
            <a:off x="578499" y="426711"/>
            <a:ext cx="8292563"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Step 2: Prepare</a:t>
            </a:r>
          </a:p>
        </p:txBody>
      </p:sp>
      <p:sp>
        <p:nvSpPr>
          <p:cNvPr id="3" name="Rectangle 3">
            <a:extLst>
              <a:ext uri="{FF2B5EF4-FFF2-40B4-BE49-F238E27FC236}">
                <a16:creationId xmlns:a16="http://schemas.microsoft.com/office/drawing/2014/main" id="{B1567860-FF4C-0287-82F2-8ECE81500506}"/>
              </a:ext>
            </a:extLst>
          </p:cNvPr>
          <p:cNvSpPr txBox="1">
            <a:spLocks noChangeArrowheads="1"/>
          </p:cNvSpPr>
          <p:nvPr/>
        </p:nvSpPr>
        <p:spPr>
          <a:xfrm>
            <a:off x="307910" y="1779841"/>
            <a:ext cx="10832841" cy="3959142"/>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Check the website and/or social media for opening and closing dates</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Prepare a realistic costing of the requested items using quotes</a:t>
            </a: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Consider other community groups that could use or benefit from your project</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Contact referees for support</a:t>
            </a:r>
          </a:p>
          <a:p>
            <a:pPr marL="342900" indent="-342900">
              <a:spcBef>
                <a:spcPts val="1200"/>
              </a:spcBef>
              <a:buFont typeface="Arial" panose="020B0604020202020204" pitchFamily="34" charset="0"/>
              <a:buChar char="•"/>
              <a:defRPr/>
            </a:pPr>
            <a:r>
              <a:rPr lang="en-US" sz="2600" dirty="0">
                <a:latin typeface="Arial" panose="020B0604020202020204" pitchFamily="34" charset="0"/>
                <a:ea typeface="ＭＳ Ｐゴシック" charset="0"/>
                <a:cs typeface="Arial" panose="020B0604020202020204" pitchFamily="34" charset="0"/>
              </a:rPr>
              <a:t>If you are undertaking a facilities upgrade, do you meet the criteria? </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If holding an event, is the date of the event suitable for this application?</a:t>
            </a:r>
          </a:p>
          <a:p>
            <a:pPr>
              <a:spcBef>
                <a:spcPts val="1200"/>
              </a:spcBef>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5653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44FD17B4-28FF-3470-149E-09E63CAB9966}"/>
              </a:ext>
            </a:extLst>
          </p:cNvPr>
          <p:cNvSpPr txBox="1">
            <a:spLocks noChangeArrowheads="1"/>
          </p:cNvSpPr>
          <p:nvPr/>
        </p:nvSpPr>
        <p:spPr>
          <a:xfrm>
            <a:off x="363893" y="429208"/>
            <a:ext cx="8229600"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Step 3: Write and Submit</a:t>
            </a:r>
          </a:p>
        </p:txBody>
      </p:sp>
      <p:sp>
        <p:nvSpPr>
          <p:cNvPr id="3" name="Rectangle 3">
            <a:extLst>
              <a:ext uri="{FF2B5EF4-FFF2-40B4-BE49-F238E27FC236}">
                <a16:creationId xmlns:a16="http://schemas.microsoft.com/office/drawing/2014/main" id="{3353865D-9F9B-A9D2-CB26-2E5F686A8203}"/>
              </a:ext>
            </a:extLst>
          </p:cNvPr>
          <p:cNvSpPr txBox="1">
            <a:spLocks noChangeArrowheads="1"/>
          </p:cNvSpPr>
          <p:nvPr/>
        </p:nvSpPr>
        <p:spPr>
          <a:xfrm>
            <a:off x="363893" y="1285274"/>
            <a:ext cx="10552923" cy="5143518"/>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Explain why the grant is needed – in your own words</a:t>
            </a:r>
            <a:endParaRPr lang="en-US" sz="2600" b="1" dirty="0">
              <a:solidFill>
                <a:srgbClr val="18525D"/>
              </a:solidFill>
              <a:latin typeface="Arial" panose="020B0604020202020204" pitchFamily="34" charset="0"/>
              <a:ea typeface="ＭＳ Ｐゴシック" charset="0"/>
              <a:cs typeface="Arial" panose="020B0604020202020204" pitchFamily="34" charset="0"/>
            </a:endParaRPr>
          </a:p>
          <a:p>
            <a:pPr marL="1028700" lvl="1" indent="-342900">
              <a:spcBef>
                <a:spcPts val="1200"/>
              </a:spcBef>
              <a:buFont typeface="Wingdings" panose="05000000000000000000" pitchFamily="2" charset="2"/>
              <a:buChar char="Ø"/>
              <a:defRPr/>
            </a:pPr>
            <a:r>
              <a:rPr lang="en-AU" dirty="0">
                <a:latin typeface="Arial" panose="020B0604020202020204" pitchFamily="34" charset="0"/>
              </a:rPr>
              <a:t>What is the specific objective your organisation aims to achieve with this grant?</a:t>
            </a:r>
          </a:p>
          <a:p>
            <a:pPr marL="1028700" lvl="1" indent="-342900">
              <a:spcBef>
                <a:spcPts val="1200"/>
              </a:spcBef>
              <a:buFont typeface="Wingdings" panose="05000000000000000000" pitchFamily="2" charset="2"/>
              <a:buChar char="Ø"/>
              <a:defRPr/>
            </a:pPr>
            <a:r>
              <a:rPr lang="en-AU" dirty="0">
                <a:latin typeface="Arial" panose="020B0604020202020204" pitchFamily="34" charset="0"/>
              </a:rPr>
              <a:t>Why does your organisation find these items essential? </a:t>
            </a:r>
          </a:p>
          <a:p>
            <a:pPr marL="1028700" lvl="1" indent="-342900">
              <a:spcBef>
                <a:spcPts val="1200"/>
              </a:spcBef>
              <a:buFont typeface="Wingdings" panose="05000000000000000000" pitchFamily="2" charset="2"/>
              <a:buChar char="Ø"/>
              <a:defRPr/>
            </a:pPr>
            <a:r>
              <a:rPr lang="en-AU" dirty="0">
                <a:latin typeface="Arial" panose="020B0604020202020204" pitchFamily="34" charset="0"/>
              </a:rPr>
              <a:t>How will your organisation directly benefit from these item/s?</a:t>
            </a:r>
          </a:p>
          <a:p>
            <a:pPr marL="1028700" lvl="1" indent="-342900">
              <a:spcBef>
                <a:spcPts val="1200"/>
              </a:spcBef>
              <a:buFont typeface="Wingdings" panose="05000000000000000000" pitchFamily="2" charset="2"/>
              <a:buChar char="Ø"/>
              <a:defRPr/>
            </a:pPr>
            <a:r>
              <a:rPr lang="en-AU" dirty="0">
                <a:latin typeface="Arial" panose="020B0604020202020204" pitchFamily="34" charset="0"/>
              </a:rPr>
              <a:t>In what ways will the broader community benefit from the acquisition of these item/s?</a:t>
            </a:r>
          </a:p>
          <a:p>
            <a:pPr marL="1028700" lvl="1" indent="-342900">
              <a:spcBef>
                <a:spcPts val="1200"/>
              </a:spcBef>
              <a:buFont typeface="Wingdings" panose="05000000000000000000" pitchFamily="2" charset="2"/>
              <a:buChar char="Ø"/>
              <a:defRPr/>
            </a:pPr>
            <a:r>
              <a:rPr lang="en-AU" dirty="0">
                <a:latin typeface="Arial" panose="020B0604020202020204" pitchFamily="34" charset="0"/>
              </a:rPr>
              <a:t>2,000 character limit</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Show your application to someone else for checking</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Make sure that during school holidays your contact is available</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Don’t leave it to the last minute to submit!</a:t>
            </a:r>
          </a:p>
          <a:p>
            <a:pPr>
              <a:spcBef>
                <a:spcPts val="1200"/>
              </a:spcBef>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a:p>
            <a:pPr>
              <a:spcBef>
                <a:spcPts val="1200"/>
              </a:spcBef>
              <a:defRPr/>
            </a:pPr>
            <a:endParaRPr lang="en-US" sz="24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4180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8543777B-C475-6780-499E-080A7CC88557}"/>
              </a:ext>
            </a:extLst>
          </p:cNvPr>
          <p:cNvSpPr txBox="1">
            <a:spLocks noChangeArrowheads="1"/>
          </p:cNvSpPr>
          <p:nvPr/>
        </p:nvSpPr>
        <p:spPr>
          <a:xfrm>
            <a:off x="419286" y="407670"/>
            <a:ext cx="8711272"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Step 4: Assessment</a:t>
            </a:r>
          </a:p>
        </p:txBody>
      </p:sp>
      <p:sp>
        <p:nvSpPr>
          <p:cNvPr id="3" name="Rectangle 3">
            <a:extLst>
              <a:ext uri="{FF2B5EF4-FFF2-40B4-BE49-F238E27FC236}">
                <a16:creationId xmlns:a16="http://schemas.microsoft.com/office/drawing/2014/main" id="{0DE2E85E-C9A6-B51E-78C6-FC8902FBB7E7}"/>
              </a:ext>
            </a:extLst>
          </p:cNvPr>
          <p:cNvSpPr txBox="1">
            <a:spLocks noChangeArrowheads="1"/>
          </p:cNvSpPr>
          <p:nvPr/>
        </p:nvSpPr>
        <p:spPr>
          <a:xfrm>
            <a:off x="419286" y="1086423"/>
            <a:ext cx="9723089" cy="4685154"/>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2600" dirty="0">
                <a:solidFill>
                  <a:srgbClr val="18525D"/>
                </a:solidFill>
                <a:latin typeface="Arial" panose="020B0604020202020204" pitchFamily="34" charset="0"/>
                <a:ea typeface="ＭＳ Ｐゴシック" charset="0"/>
                <a:cs typeface="Arial" panose="020B0604020202020204" pitchFamily="34" charset="0"/>
              </a:rPr>
              <a:t>Your application will:</a:t>
            </a:r>
          </a:p>
          <a:p>
            <a:pPr>
              <a:spcBef>
                <a:spcPts val="1200"/>
              </a:spcBef>
              <a:defRPr/>
            </a:pPr>
            <a:endParaRPr lang="en-US" sz="1400" dirty="0">
              <a:solidFill>
                <a:srgbClr val="18525D"/>
              </a:solidFill>
              <a:latin typeface="Arial" panose="020B0604020202020204" pitchFamily="34" charset="0"/>
              <a:ea typeface="ＭＳ Ｐゴシック" charset="0"/>
              <a:cs typeface="Arial" panose="020B0604020202020204" pitchFamily="34" charset="0"/>
            </a:endParaRP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Be assessed against the funding guidelines</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Be presented to the Gambling Community Benefit Committee for consideration and recommendation</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Be provided to the responsible Minister for approval</a:t>
            </a:r>
          </a:p>
          <a:p>
            <a:pPr marL="342900" indent="-3429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Receive an outcome approximately four to five months after the closing date</a:t>
            </a:r>
          </a:p>
          <a:p>
            <a:pPr>
              <a:spcBef>
                <a:spcPts val="1200"/>
              </a:spcBef>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140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1366CD33-B8F0-D574-E47F-86875E207EE2}"/>
              </a:ext>
            </a:extLst>
          </p:cNvPr>
          <p:cNvSpPr txBox="1">
            <a:spLocks noChangeArrowheads="1"/>
          </p:cNvSpPr>
          <p:nvPr/>
        </p:nvSpPr>
        <p:spPr>
          <a:xfrm>
            <a:off x="510832" y="370727"/>
            <a:ext cx="9387678"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Step 5: Funding Decision</a:t>
            </a:r>
          </a:p>
        </p:txBody>
      </p:sp>
      <p:sp>
        <p:nvSpPr>
          <p:cNvPr id="3" name="Rectangle 3">
            <a:extLst>
              <a:ext uri="{FF2B5EF4-FFF2-40B4-BE49-F238E27FC236}">
                <a16:creationId xmlns:a16="http://schemas.microsoft.com/office/drawing/2014/main" id="{5A8C7918-86A6-EA17-6773-CFDD4E977121}"/>
              </a:ext>
            </a:extLst>
          </p:cNvPr>
          <p:cNvSpPr txBox="1">
            <a:spLocks noChangeArrowheads="1"/>
          </p:cNvSpPr>
          <p:nvPr/>
        </p:nvSpPr>
        <p:spPr>
          <a:xfrm>
            <a:off x="510832" y="2079918"/>
            <a:ext cx="10060752" cy="4959563"/>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Outcome letter (approved/unsuccessful/ineligible) will be emailed to the Accountable Officer</a:t>
            </a:r>
          </a:p>
          <a:p>
            <a:pPr marL="457200" indent="-457200">
              <a:spcBef>
                <a:spcPts val="1200"/>
              </a:spcBef>
              <a:buFont typeface="Arial" panose="020B0604020202020204" pitchFamily="34" charset="0"/>
              <a:buChar char="•"/>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marL="457200" indent="-4572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Check the portal to determine which items have been funded prior to purchasing the approved items</a:t>
            </a:r>
          </a:p>
          <a:p>
            <a:pPr marL="457200" indent="-457200">
              <a:spcBef>
                <a:spcPts val="1200"/>
              </a:spcBef>
              <a:buFont typeface="Arial" panose="020B0604020202020204" pitchFamily="34" charset="0"/>
              <a:buChar char="•"/>
              <a:defRPr/>
            </a:pPr>
            <a:endParaRPr lang="en-US" sz="2600" dirty="0">
              <a:solidFill>
                <a:srgbClr val="18525D"/>
              </a:solidFill>
              <a:latin typeface="Arial" panose="020B0604020202020204" pitchFamily="34" charset="0"/>
              <a:ea typeface="ＭＳ Ｐゴシック" charset="0"/>
              <a:cs typeface="Arial" panose="020B0604020202020204" pitchFamily="34" charset="0"/>
            </a:endParaRPr>
          </a:p>
          <a:p>
            <a:pPr marL="457200" indent="-457200">
              <a:spcBef>
                <a:spcPts val="1200"/>
              </a:spcBef>
              <a:buFont typeface="Arial" panose="020B0604020202020204" pitchFamily="34" charset="0"/>
              <a:buChar char="•"/>
              <a:defRPr/>
            </a:pPr>
            <a:r>
              <a:rPr lang="en-US" sz="2600" dirty="0">
                <a:solidFill>
                  <a:srgbClr val="18525D"/>
                </a:solidFill>
                <a:latin typeface="Arial" panose="020B0604020202020204" pitchFamily="34" charset="0"/>
                <a:ea typeface="ＭＳ Ｐゴシック" charset="0"/>
                <a:cs typeface="Arial" panose="020B0604020202020204" pitchFamily="34" charset="0"/>
              </a:rPr>
              <a:t>If you need to vary the grant refer to the website for instructions</a:t>
            </a:r>
          </a:p>
          <a:p>
            <a:pPr>
              <a:spcBef>
                <a:spcPts val="1200"/>
              </a:spcBef>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831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B654-4BEB-8F2E-6089-8CD983B7C9B7}"/>
              </a:ext>
            </a:extLst>
          </p:cNvPr>
          <p:cNvSpPr>
            <a:spLocks noGrp="1"/>
          </p:cNvSpPr>
          <p:nvPr>
            <p:ph type="title"/>
          </p:nvPr>
        </p:nvSpPr>
        <p:spPr>
          <a:xfrm>
            <a:off x="623392" y="1772816"/>
            <a:ext cx="10795501" cy="4490792"/>
          </a:xfrm>
        </p:spPr>
        <p:txBody>
          <a:bodyPr>
            <a:noAutofit/>
          </a:bodyPr>
          <a:lstStyle/>
          <a:p>
            <a:r>
              <a:rPr lang="en-AU" sz="2800" b="1" i="0" u="none" strike="noStrike" baseline="0" dirty="0">
                <a:latin typeface="Arial" panose="020B0604020202020204" pitchFamily="34" charset="0"/>
              </a:rPr>
              <a:t>Must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employ an artist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a:t>
            </a:r>
            <a:r>
              <a:rPr lang="en-US" sz="2800" b="0" i="0" u="none" strike="noStrike" baseline="0" dirty="0">
                <a:latin typeface="Arial" panose="020B0604020202020204" pitchFamily="34" charset="0"/>
              </a:rPr>
              <a:t>have a quality arts outcome </a:t>
            </a:r>
            <a:br>
              <a:rPr lang="en-US" sz="2800" b="0" i="0" u="none" strike="noStrike" baseline="0" dirty="0">
                <a:latin typeface="Arial" panose="020B0604020202020204" pitchFamily="34" charset="0"/>
              </a:rPr>
            </a:br>
            <a:r>
              <a:rPr lang="en-US" sz="2800" b="0" i="0" u="none" strike="noStrike" baseline="0" dirty="0">
                <a:latin typeface="Arial" panose="020B0604020202020204" pitchFamily="34" charset="0"/>
              </a:rPr>
              <a:t>- </a:t>
            </a:r>
            <a:r>
              <a:rPr lang="en-AU" sz="2800" b="0" i="0" u="none" strike="noStrike" baseline="0" dirty="0">
                <a:latin typeface="Arial" panose="020B0604020202020204" pitchFamily="34" charset="0"/>
              </a:rPr>
              <a:t>have a development aspect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a:t>
            </a:r>
            <a:r>
              <a:rPr lang="en-US" sz="2800" b="0" i="0" u="none" strike="noStrike" baseline="0" dirty="0">
                <a:latin typeface="Arial" panose="020B0604020202020204" pitchFamily="34" charset="0"/>
              </a:rPr>
              <a:t>provide benefit to Noosa shire </a:t>
            </a:r>
            <a:br>
              <a:rPr lang="en-US" sz="2800" b="0" i="0" u="none" strike="noStrike" baseline="0" dirty="0">
                <a:latin typeface="Arial" panose="020B0604020202020204" pitchFamily="34" charset="0"/>
              </a:rPr>
            </a:br>
            <a:br>
              <a:rPr lang="en-AU" sz="2800" b="0" i="0" u="none" strike="noStrike" baseline="0" dirty="0">
                <a:latin typeface="Arial" panose="020B0604020202020204" pitchFamily="34" charset="0"/>
              </a:rPr>
            </a:br>
            <a:r>
              <a:rPr lang="en-AU" sz="2800" b="1" i="0" u="none" strike="noStrike" baseline="0" dirty="0">
                <a:latin typeface="Arial" panose="020B0604020202020204" pitchFamily="34" charset="0"/>
              </a:rPr>
              <a:t>Funding Priority Areas </a:t>
            </a:r>
            <a:r>
              <a:rPr lang="en-AU" sz="2800" b="0" i="0" u="none" strike="noStrike" baseline="0" dirty="0">
                <a:latin typeface="Arial" panose="020B0604020202020204" pitchFamily="34" charset="0"/>
              </a:rPr>
              <a:t>(2023-24)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Arts Makes Social Impact </a:t>
            </a:r>
            <a:br>
              <a:rPr lang="en-AU" sz="2800" b="0" i="0" u="none" strike="noStrike" baseline="0" dirty="0">
                <a:latin typeface="Arial" panose="020B0604020202020204" pitchFamily="34" charset="0"/>
              </a:rPr>
            </a:br>
            <a:r>
              <a:rPr lang="en-AU" sz="2800" b="0" i="0" u="none" strike="noStrike" baseline="0" dirty="0">
                <a:latin typeface="Arial" panose="020B0604020202020204" pitchFamily="34" charset="0"/>
              </a:rPr>
              <a:t>- Arts Activates Spaces </a:t>
            </a:r>
            <a:br>
              <a:rPr lang="en-AU" sz="2800" b="0" i="0" u="none" strike="noStrike" baseline="0" dirty="0">
                <a:latin typeface="Arial" panose="020B0604020202020204" pitchFamily="34" charset="0"/>
              </a:rPr>
            </a:br>
            <a:br>
              <a:rPr lang="en-AU" sz="2800" b="0" i="0" u="none" strike="noStrike" baseline="0" dirty="0">
                <a:latin typeface="Arial" panose="020B0604020202020204" pitchFamily="34" charset="0"/>
              </a:rPr>
            </a:br>
            <a:r>
              <a:rPr lang="en-US" sz="2800" b="1" i="0" u="none" strike="noStrike" baseline="0" dirty="0">
                <a:latin typeface="Arial" panose="020B0604020202020204" pitchFamily="34" charset="0"/>
              </a:rPr>
              <a:t>How much? </a:t>
            </a:r>
            <a:r>
              <a:rPr lang="en-US" sz="2800" b="0" i="0" u="none" strike="noStrike" baseline="0" dirty="0">
                <a:latin typeface="Arial" panose="020B0604020202020204" pitchFamily="34" charset="0"/>
              </a:rPr>
              <a:t>Up to $7500 </a:t>
            </a:r>
            <a:endParaRPr lang="en-AU" sz="2800" b="0" i="0" u="none" strike="noStrike" baseline="0" dirty="0">
              <a:latin typeface="Arial" panose="020B0604020202020204" pitchFamily="34" charset="0"/>
            </a:endParaRPr>
          </a:p>
        </p:txBody>
      </p:sp>
      <p:pic>
        <p:nvPicPr>
          <p:cNvPr id="6" name="Picture 5" descr="A white emblem with a crown and deer&#10;&#10;Description automatically generated">
            <a:extLst>
              <a:ext uri="{FF2B5EF4-FFF2-40B4-BE49-F238E27FC236}">
                <a16:creationId xmlns:a16="http://schemas.microsoft.com/office/drawing/2014/main" id="{B8426E10-C790-48EA-8B03-12E68112D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5157192"/>
            <a:ext cx="1159715" cy="1455812"/>
          </a:xfrm>
          <a:prstGeom prst="rect">
            <a:avLst/>
          </a:prstGeom>
        </p:spPr>
      </p:pic>
      <p:sp>
        <p:nvSpPr>
          <p:cNvPr id="4" name="Title 1">
            <a:extLst>
              <a:ext uri="{FF2B5EF4-FFF2-40B4-BE49-F238E27FC236}">
                <a16:creationId xmlns:a16="http://schemas.microsoft.com/office/drawing/2014/main" id="{71EDF998-F0FF-41C1-BC93-227C567050B7}"/>
              </a:ext>
            </a:extLst>
          </p:cNvPr>
          <p:cNvSpPr txBox="1">
            <a:spLocks/>
          </p:cNvSpPr>
          <p:nvPr/>
        </p:nvSpPr>
        <p:spPr>
          <a:xfrm>
            <a:off x="616307" y="594392"/>
            <a:ext cx="8961437" cy="73151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en-US" dirty="0"/>
              <a:t>RADF Key Points</a:t>
            </a:r>
            <a:endParaRPr lang="en-AU" dirty="0"/>
          </a:p>
        </p:txBody>
      </p:sp>
    </p:spTree>
    <p:extLst>
      <p:ext uri="{BB962C8B-B14F-4D97-AF65-F5344CB8AC3E}">
        <p14:creationId xmlns:p14="http://schemas.microsoft.com/office/powerpoint/2010/main" val="27427831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D5B04-FA11-D7DF-796E-79C97291EC5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D8476297-63B7-1B56-E12E-C8E3BB449AB5}"/>
              </a:ext>
            </a:extLst>
          </p:cNvPr>
          <p:cNvSpPr txBox="1">
            <a:spLocks noChangeArrowheads="1"/>
          </p:cNvSpPr>
          <p:nvPr/>
        </p:nvSpPr>
        <p:spPr>
          <a:xfrm>
            <a:off x="1080000" y="576000"/>
            <a:ext cx="9832932" cy="856066"/>
          </a:xfrm>
          <a:prstGeom prst="rect">
            <a:avLst/>
          </a:prstGeom>
          <a:extLst>
            <a:ext uri="{909E8E84-426E-40dd-AFC4-6F175D3DCCD1}"/>
            <a:ext uri="{91240B29-F687-4f45-9708-019B960494DF}"/>
            <a:ext uri="{AF507438-7753-43e0-B8FC-AC1667EBCBE1}"/>
            <a:ext uri="{FAA26D3D-D897-4be2-8F04-BA451C77F1D7}"/>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a:solidFill>
                  <a:srgbClr val="089CA7"/>
                </a:solidFill>
                <a:latin typeface="Arial" panose="020B0604020202020204" pitchFamily="34" charset="0"/>
                <a:ea typeface="ＭＳ Ｐゴシック" charset="0"/>
                <a:cs typeface="Arial" panose="020B0604020202020204" pitchFamily="34" charset="0"/>
              </a:rPr>
              <a:t>Need help? Contact us!</a:t>
            </a:r>
          </a:p>
        </p:txBody>
      </p:sp>
      <p:sp>
        <p:nvSpPr>
          <p:cNvPr id="3" name="Rectangle 3">
            <a:extLst>
              <a:ext uri="{FF2B5EF4-FFF2-40B4-BE49-F238E27FC236}">
                <a16:creationId xmlns:a16="http://schemas.microsoft.com/office/drawing/2014/main" id="{CA1CF066-E84D-BEB5-1E21-B02E16FB467B}"/>
              </a:ext>
            </a:extLst>
          </p:cNvPr>
          <p:cNvSpPr txBox="1">
            <a:spLocks noChangeArrowheads="1"/>
          </p:cNvSpPr>
          <p:nvPr/>
        </p:nvSpPr>
        <p:spPr>
          <a:xfrm>
            <a:off x="1080000" y="1800000"/>
            <a:ext cx="10008296" cy="4521572"/>
          </a:xfrm>
          <a:prstGeom prst="rect">
            <a:avLst/>
          </a:prstGeom>
          <a:extLst>
            <a:ext uri="{909E8E84-426E-40dd-AFC4-6F175D3DCCD1}"/>
            <a:ext uri="{91240B29-F687-4f45-9708-019B960494DF}"/>
            <a:ext uri="{AF507438-7753-43e0-B8FC-AC1667EBCBE1}"/>
            <a:ext uri="{FAA26D3D-D897-4be2-8F04-BA451C77F1D7}"/>
          </a:extLst>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4000" dirty="0">
                <a:solidFill>
                  <a:srgbClr val="00BDD5"/>
                </a:solidFill>
                <a:latin typeface="Arial" panose="020B0604020202020204" pitchFamily="34" charset="0"/>
                <a:ea typeface="ＭＳ Ｐゴシック" charset="0"/>
                <a:cs typeface="Arial" panose="020B0604020202020204" pitchFamily="34" charset="0"/>
              </a:rPr>
              <a:t>www.justice.qld.gov.au/grants</a:t>
            </a:r>
          </a:p>
          <a:p>
            <a:pPr>
              <a:spcBef>
                <a:spcPts val="1200"/>
              </a:spcBef>
              <a:defRPr/>
            </a:pPr>
            <a:r>
              <a:rPr lang="en-US" sz="4000" dirty="0">
                <a:solidFill>
                  <a:srgbClr val="18525D"/>
                </a:solidFill>
                <a:latin typeface="Arial" panose="020B0604020202020204" pitchFamily="34" charset="0"/>
                <a:ea typeface="ＭＳ Ｐゴシック" charset="0"/>
                <a:cs typeface="Arial" panose="020B0604020202020204" pitchFamily="34" charset="0"/>
              </a:rPr>
              <a:t>1800 633 619</a:t>
            </a:r>
          </a:p>
          <a:p>
            <a:pPr>
              <a:spcBef>
                <a:spcPts val="1200"/>
              </a:spcBef>
              <a:defRPr/>
            </a:pPr>
            <a:r>
              <a:rPr lang="en-US" sz="4000" dirty="0">
                <a:solidFill>
                  <a:srgbClr val="00BDD5"/>
                </a:solidFill>
                <a:latin typeface="Arial" panose="020B0604020202020204" pitchFamily="34" charset="0"/>
                <a:ea typeface="ＭＳ Ｐゴシック" charset="0"/>
                <a:cs typeface="Arial" panose="020B0604020202020204" pitchFamily="34" charset="0"/>
              </a:rPr>
              <a:t>cbf@justice.qld.gov.au</a:t>
            </a:r>
          </a:p>
          <a:p>
            <a:pPr>
              <a:spcBef>
                <a:spcPts val="1200"/>
              </a:spcBef>
              <a:defRPr/>
            </a:pPr>
            <a:endParaRPr lang="en-US" sz="4000" dirty="0">
              <a:solidFill>
                <a:srgbClr val="00BDD5"/>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4000" dirty="0">
                <a:solidFill>
                  <a:srgbClr val="18525D"/>
                </a:solidFill>
                <a:latin typeface="Arial" panose="020B0604020202020204" pitchFamily="34" charset="0"/>
                <a:ea typeface="ＭＳ Ｐゴシック" charset="0"/>
                <a:cs typeface="Arial" panose="020B0604020202020204" pitchFamily="34" charset="0"/>
              </a:rPr>
              <a:t>Keep up to date – follow on Facebook</a:t>
            </a:r>
          </a:p>
          <a:p>
            <a:pPr>
              <a:spcBef>
                <a:spcPts val="1200"/>
              </a:spcBef>
              <a:defRPr/>
            </a:pPr>
            <a:r>
              <a:rPr lang="en-US" sz="4000" dirty="0">
                <a:solidFill>
                  <a:srgbClr val="00BDD5"/>
                </a:solidFill>
                <a:latin typeface="Arial" panose="020B0604020202020204" pitchFamily="34" charset="0"/>
                <a:ea typeface="ＭＳ Ｐゴシック" charset="0"/>
                <a:cs typeface="Arial" panose="020B0604020202020204" pitchFamily="34" charset="0"/>
              </a:rPr>
              <a:t>https://www.facebook.com/gcbfqld</a:t>
            </a:r>
            <a:endParaRPr lang="en-US" sz="24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endParaRPr lang="en-US" sz="2400" dirty="0">
              <a:solidFill>
                <a:srgbClr val="18525D"/>
              </a:solidFill>
              <a:latin typeface="Arial" panose="020B0604020202020204" pitchFamily="34" charset="0"/>
              <a:ea typeface="ＭＳ Ｐゴシック" charset="0"/>
              <a:cs typeface="Arial" panose="020B0604020202020204" pitchFamily="34" charset="0"/>
            </a:endParaRPr>
          </a:p>
          <a:p>
            <a:pPr>
              <a:spcBef>
                <a:spcPts val="1200"/>
              </a:spcBef>
              <a:defRPr/>
            </a:pPr>
            <a:r>
              <a:rPr lang="en-US" sz="2400" dirty="0">
                <a:solidFill>
                  <a:srgbClr val="18525D"/>
                </a:solidFill>
                <a:latin typeface="Arial" panose="020B0604020202020204" pitchFamily="34" charset="0"/>
                <a:ea typeface="ＭＳ Ｐゴシック" charset="0"/>
                <a:cs typeface="Arial" panose="020B0604020202020204" pitchFamily="34" charset="0"/>
              </a:rPr>
              <a:t>	</a:t>
            </a:r>
            <a:endParaRPr lang="en-US" sz="2400" dirty="0">
              <a:solidFill>
                <a:srgbClr val="00BDD5"/>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0750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805ACC-2B0F-8FEB-0CB5-569753D143A6}"/>
              </a:ext>
            </a:extLst>
          </p:cNvPr>
          <p:cNvPicPr>
            <a:picLocks noChangeAspect="1"/>
          </p:cNvPicPr>
          <p:nvPr/>
        </p:nvPicPr>
        <p:blipFill>
          <a:blip r:embed="rId3"/>
          <a:stretch>
            <a:fillRect/>
          </a:stretch>
        </p:blipFill>
        <p:spPr>
          <a:xfrm>
            <a:off x="1524000" y="8615"/>
            <a:ext cx="9144000" cy="5151119"/>
          </a:xfrm>
          <a:prstGeom prst="rect">
            <a:avLst/>
          </a:prstGeom>
        </p:spPr>
      </p:pic>
      <p:pic>
        <p:nvPicPr>
          <p:cNvPr id="5" name="Picture 4">
            <a:extLst>
              <a:ext uri="{FF2B5EF4-FFF2-40B4-BE49-F238E27FC236}">
                <a16:creationId xmlns:a16="http://schemas.microsoft.com/office/drawing/2014/main" id="{A5B3FD3A-9619-A8A6-785C-F3C04A124D07}"/>
              </a:ext>
            </a:extLst>
          </p:cNvPr>
          <p:cNvPicPr>
            <a:picLocks noChangeAspect="1"/>
          </p:cNvPicPr>
          <p:nvPr/>
        </p:nvPicPr>
        <p:blipFill rotWithShape="1">
          <a:blip r:embed="rId4"/>
          <a:srcRect t="19184" r="4185"/>
          <a:stretch/>
        </p:blipFill>
        <p:spPr>
          <a:xfrm>
            <a:off x="1524000" y="2651761"/>
            <a:ext cx="9144000" cy="5141701"/>
          </a:xfrm>
          <a:prstGeom prst="rect">
            <a:avLst/>
          </a:prstGeom>
        </p:spPr>
      </p:pic>
      <p:sp>
        <p:nvSpPr>
          <p:cNvPr id="11" name="TextBox 5">
            <a:extLst>
              <a:ext uri="{FF2B5EF4-FFF2-40B4-BE49-F238E27FC236}">
                <a16:creationId xmlns:a16="http://schemas.microsoft.com/office/drawing/2014/main" id="{64C90E97-8655-42A1-8873-43ECB348362E}"/>
              </a:ext>
            </a:extLst>
          </p:cNvPr>
          <p:cNvSpPr txBox="1"/>
          <p:nvPr/>
        </p:nvSpPr>
        <p:spPr>
          <a:xfrm>
            <a:off x="1442113" y="2190096"/>
            <a:ext cx="9144000"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defRPr sz="3600" b="1">
                <a:solidFill>
                  <a:srgbClr val="E5180B"/>
                </a:solidFill>
                <a:latin typeface="Arial"/>
                <a:ea typeface="Arial"/>
                <a:cs typeface="Arial"/>
                <a:sym typeface="Arial"/>
              </a:defRPr>
            </a:lvl1pPr>
          </a:lstStyle>
          <a:p>
            <a:r>
              <a:rPr lang="en-AU" sz="2400" b="0" i="1" dirty="0">
                <a:solidFill>
                  <a:schemeClr val="bg1"/>
                </a:solidFill>
              </a:rPr>
              <a:t>Built by Queenslanders for Queensland</a:t>
            </a:r>
            <a:endParaRPr sz="2400" b="0" i="1" dirty="0">
              <a:solidFill>
                <a:schemeClr val="bg1"/>
              </a:solidFill>
            </a:endParaRPr>
          </a:p>
        </p:txBody>
      </p:sp>
      <p:sp>
        <p:nvSpPr>
          <p:cNvPr id="3" name="AutoShape 2">
            <a:extLst>
              <a:ext uri="{FF2B5EF4-FFF2-40B4-BE49-F238E27FC236}">
                <a16:creationId xmlns:a16="http://schemas.microsoft.com/office/drawing/2014/main" id="{A6D46DF4-B94F-3721-3F9E-FB0E9069F8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4" name="AutoShape 4">
            <a:extLst>
              <a:ext uri="{FF2B5EF4-FFF2-40B4-BE49-F238E27FC236}">
                <a16:creationId xmlns:a16="http://schemas.microsoft.com/office/drawing/2014/main" id="{0DE4DA77-BB93-EA97-DDDB-F1364573D88A}"/>
              </a:ext>
            </a:extLst>
          </p:cNvPr>
          <p:cNvSpPr>
            <a:spLocks noChangeAspect="1" noChangeArrowheads="1"/>
          </p:cNvSpPr>
          <p:nvPr/>
        </p:nvSpPr>
        <p:spPr bwMode="auto">
          <a:xfrm>
            <a:off x="6096000" y="3429000"/>
            <a:ext cx="636104" cy="6361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grpSp>
        <p:nvGrpSpPr>
          <p:cNvPr id="6" name="Group 5">
            <a:extLst>
              <a:ext uri="{FF2B5EF4-FFF2-40B4-BE49-F238E27FC236}">
                <a16:creationId xmlns:a16="http://schemas.microsoft.com/office/drawing/2014/main" id="{98FE7A0C-80CD-5235-F505-33611AAFD2F4}"/>
              </a:ext>
            </a:extLst>
          </p:cNvPr>
          <p:cNvGrpSpPr/>
          <p:nvPr/>
        </p:nvGrpSpPr>
        <p:grpSpPr>
          <a:xfrm>
            <a:off x="4405013" y="329259"/>
            <a:ext cx="3218201" cy="1854791"/>
            <a:chOff x="5184005" y="2465998"/>
            <a:chExt cx="3677550" cy="2212003"/>
          </a:xfrm>
        </p:grpSpPr>
        <p:pic>
          <p:nvPicPr>
            <p:cNvPr id="7" name="bg object 17">
              <a:extLst>
                <a:ext uri="{FF2B5EF4-FFF2-40B4-BE49-F238E27FC236}">
                  <a16:creationId xmlns:a16="http://schemas.microsoft.com/office/drawing/2014/main" id="{DAAE9BAE-AC36-9C54-C1F3-0D55F476D58B}"/>
                </a:ext>
              </a:extLst>
            </p:cNvPr>
            <p:cNvPicPr/>
            <p:nvPr/>
          </p:nvPicPr>
          <p:blipFill>
            <a:blip r:embed="rId5" cstate="print"/>
            <a:stretch>
              <a:fillRect/>
            </a:stretch>
          </p:blipFill>
          <p:spPr>
            <a:xfrm>
              <a:off x="5184005" y="2465998"/>
              <a:ext cx="3670452" cy="552958"/>
            </a:xfrm>
            <a:prstGeom prst="rect">
              <a:avLst/>
            </a:prstGeom>
          </p:spPr>
        </p:pic>
        <p:pic>
          <p:nvPicPr>
            <p:cNvPr id="8" name="bg object 18">
              <a:extLst>
                <a:ext uri="{FF2B5EF4-FFF2-40B4-BE49-F238E27FC236}">
                  <a16:creationId xmlns:a16="http://schemas.microsoft.com/office/drawing/2014/main" id="{A56D24FB-A2AD-7BDC-6C39-0E0F7FC45CA9}"/>
                </a:ext>
              </a:extLst>
            </p:cNvPr>
            <p:cNvPicPr/>
            <p:nvPr/>
          </p:nvPicPr>
          <p:blipFill>
            <a:blip r:embed="rId6" cstate="print"/>
            <a:stretch>
              <a:fillRect/>
            </a:stretch>
          </p:blipFill>
          <p:spPr>
            <a:xfrm>
              <a:off x="5187636" y="3136190"/>
              <a:ext cx="3673919" cy="1308630"/>
            </a:xfrm>
            <a:prstGeom prst="rect">
              <a:avLst/>
            </a:prstGeom>
          </p:spPr>
        </p:pic>
        <p:pic>
          <p:nvPicPr>
            <p:cNvPr id="9" name="bg object 19">
              <a:extLst>
                <a:ext uri="{FF2B5EF4-FFF2-40B4-BE49-F238E27FC236}">
                  <a16:creationId xmlns:a16="http://schemas.microsoft.com/office/drawing/2014/main" id="{63934DAE-A564-0AE7-9371-890DE4765CF2}"/>
                </a:ext>
              </a:extLst>
            </p:cNvPr>
            <p:cNvPicPr/>
            <p:nvPr/>
          </p:nvPicPr>
          <p:blipFill>
            <a:blip r:embed="rId7" cstate="print"/>
            <a:stretch>
              <a:fillRect/>
            </a:stretch>
          </p:blipFill>
          <p:spPr>
            <a:xfrm>
              <a:off x="5909599" y="4471131"/>
              <a:ext cx="2190280" cy="206870"/>
            </a:xfrm>
            <a:prstGeom prst="rect">
              <a:avLst/>
            </a:prstGeom>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609D1-7221-4001-A1FA-6D30C13EB361}"/>
              </a:ext>
            </a:extLst>
          </p:cNvPr>
          <p:cNvPicPr preferRelativeResize="0">
            <a:picLocks noChangeAspect="1"/>
          </p:cNvPicPr>
          <p:nvPr/>
        </p:nvPicPr>
        <p:blipFill rotWithShape="1">
          <a:blip r:embed="rId2">
            <a:extLst>
              <a:ext uri="{28A0092B-C50C-407E-A947-70E740481C1C}">
                <a14:useLocalDpi xmlns:a14="http://schemas.microsoft.com/office/drawing/2010/main" val="0"/>
              </a:ext>
            </a:extLst>
          </a:blip>
          <a:srcRect l="1074" t="1167" r="9096" b="-1167"/>
          <a:stretch/>
        </p:blipFill>
        <p:spPr>
          <a:xfrm>
            <a:off x="1524001" y="0"/>
            <a:ext cx="9580355" cy="6983730"/>
          </a:xfrm>
          <a:prstGeom prst="rect">
            <a:avLst/>
          </a:prstGeom>
        </p:spPr>
      </p:pic>
      <p:sp>
        <p:nvSpPr>
          <p:cNvPr id="133" name="Rounded Rectangle"/>
          <p:cNvSpPr/>
          <p:nvPr/>
        </p:nvSpPr>
        <p:spPr>
          <a:xfrm>
            <a:off x="1705022" y="461816"/>
            <a:ext cx="3156539" cy="1446995"/>
          </a:xfrm>
          <a:prstGeom prst="roundRect">
            <a:avLst>
              <a:gd name="adj" fmla="val 15000"/>
            </a:avLst>
          </a:prstGeom>
          <a:solidFill>
            <a:srgbClr val="510037"/>
          </a:solidFill>
          <a:ln w="12700">
            <a:miter lim="400000"/>
          </a:ln>
        </p:spPr>
        <p:txBody>
          <a:bodyPr lIns="45719" rIns="45719" anchor="ctr"/>
          <a:lstStyle/>
          <a:p>
            <a:pPr algn="ctr">
              <a:defRPr>
                <a:solidFill>
                  <a:srgbClr val="FFFFFF"/>
                </a:solidFill>
              </a:defRPr>
            </a:pPr>
            <a:endParaRPr dirty="0"/>
          </a:p>
        </p:txBody>
      </p:sp>
      <p:sp>
        <p:nvSpPr>
          <p:cNvPr id="136" name="TextBox 7"/>
          <p:cNvSpPr txBox="1"/>
          <p:nvPr/>
        </p:nvSpPr>
        <p:spPr>
          <a:xfrm>
            <a:off x="1898453" y="580761"/>
            <a:ext cx="2900683" cy="107721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800" b="1">
                <a:solidFill>
                  <a:srgbClr val="FFFFFF"/>
                </a:solidFill>
                <a:latin typeface="Arial"/>
                <a:ea typeface="Arial"/>
                <a:cs typeface="Arial"/>
                <a:sym typeface="Arial"/>
              </a:defRPr>
            </a:pPr>
            <a:r>
              <a:rPr sz="2800" dirty="0"/>
              <a:t>Our Vision</a:t>
            </a:r>
          </a:p>
          <a:p>
            <a:pPr>
              <a:defRPr b="1">
                <a:solidFill>
                  <a:srgbClr val="FFFFFF"/>
                </a:solidFill>
                <a:latin typeface="Arial"/>
                <a:ea typeface="Arial"/>
                <a:cs typeface="Arial"/>
                <a:sym typeface="Arial"/>
              </a:defRPr>
            </a:pPr>
            <a:r>
              <a:rPr lang="en-US" dirty="0"/>
              <a:t>To lead community giving in Queensland</a:t>
            </a:r>
            <a:endParaRPr dirty="0"/>
          </a:p>
        </p:txBody>
      </p:sp>
      <p:sp>
        <p:nvSpPr>
          <p:cNvPr id="10" name="TextBox 7">
            <a:extLst>
              <a:ext uri="{FF2B5EF4-FFF2-40B4-BE49-F238E27FC236}">
                <a16:creationId xmlns:a16="http://schemas.microsoft.com/office/drawing/2014/main" id="{21CF8937-DADD-4A96-93DD-271DCB4B466A}"/>
              </a:ext>
            </a:extLst>
          </p:cNvPr>
          <p:cNvSpPr txBox="1"/>
          <p:nvPr/>
        </p:nvSpPr>
        <p:spPr>
          <a:xfrm>
            <a:off x="1571707" y="6465359"/>
            <a:ext cx="5927698"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400">
                <a:solidFill>
                  <a:srgbClr val="FFFFFF"/>
                </a:solidFill>
              </a:defRPr>
            </a:pPr>
            <a:r>
              <a:rPr lang="en-AU" sz="800" b="1" dirty="0">
                <a:solidFill>
                  <a:schemeClr val="bg1"/>
                </a:solidFill>
                <a:latin typeface="Arial" panose="020B0604020202020204" pitchFamily="34" charset="0"/>
                <a:cs typeface="Arial" panose="020B0604020202020204" pitchFamily="34" charset="0"/>
              </a:rPr>
              <a:t>“Puuya” by Russell Shakespeare</a:t>
            </a:r>
            <a:r>
              <a:rPr sz="800" b="1" dirty="0">
                <a:solidFill>
                  <a:schemeClr val="bg1"/>
                </a:solidFill>
                <a:latin typeface="Arial" panose="020B0604020202020204" pitchFamily="34" charset="0"/>
                <a:cs typeface="Arial" panose="020B0604020202020204" pitchFamily="34" charset="0"/>
              </a:rPr>
              <a:t>201</a:t>
            </a:r>
            <a:r>
              <a:rPr lang="en-AU" sz="800" b="1" dirty="0">
                <a:solidFill>
                  <a:schemeClr val="bg1"/>
                </a:solidFill>
                <a:latin typeface="Arial" panose="020B0604020202020204" pitchFamily="34" charset="0"/>
                <a:cs typeface="Arial" panose="020B0604020202020204" pitchFamily="34" charset="0"/>
              </a:rPr>
              <a:t>9</a:t>
            </a:r>
            <a:r>
              <a:rPr sz="800" b="1" dirty="0">
                <a:solidFill>
                  <a:schemeClr val="bg1"/>
                </a:solidFill>
                <a:latin typeface="Arial" panose="020B0604020202020204" pitchFamily="34" charset="0"/>
                <a:cs typeface="Arial" panose="020B0604020202020204" pitchFamily="34" charset="0"/>
              </a:rPr>
              <a:t> QCF Philanthropy in Focus Photo Challenge</a:t>
            </a:r>
            <a:r>
              <a:rPr lang="en-AU" sz="800" b="1" dirty="0">
                <a:solidFill>
                  <a:schemeClr val="bg1"/>
                </a:solidFill>
                <a:latin typeface="Arial" panose="020B0604020202020204" pitchFamily="34" charset="0"/>
                <a:cs typeface="Arial" panose="020B0604020202020204" pitchFamily="34" charset="0"/>
              </a:rPr>
              <a:t> entry</a:t>
            </a:r>
            <a:endParaRPr sz="800" b="1" dirty="0">
              <a:solidFill>
                <a:schemeClr val="bg1"/>
              </a:solidFill>
              <a:latin typeface="Arial" panose="020B0604020202020204" pitchFamily="34" charset="0"/>
              <a:cs typeface="Arial" panose="020B0604020202020204" pitchFamily="34" charset="0"/>
            </a:endParaRPr>
          </a:p>
        </p:txBody>
      </p:sp>
      <p:sp>
        <p:nvSpPr>
          <p:cNvPr id="5" name="Rounded Rectangle">
            <a:extLst>
              <a:ext uri="{FF2B5EF4-FFF2-40B4-BE49-F238E27FC236}">
                <a16:creationId xmlns:a16="http://schemas.microsoft.com/office/drawing/2014/main" id="{29356A9B-3A50-DDB6-FD44-1903CD8FD5D1}"/>
              </a:ext>
            </a:extLst>
          </p:cNvPr>
          <p:cNvSpPr/>
          <p:nvPr/>
        </p:nvSpPr>
        <p:spPr>
          <a:xfrm>
            <a:off x="7570550" y="3285379"/>
            <a:ext cx="3242609" cy="2051552"/>
          </a:xfrm>
          <a:prstGeom prst="roundRect">
            <a:avLst>
              <a:gd name="adj" fmla="val 15000"/>
            </a:avLst>
          </a:prstGeom>
          <a:solidFill>
            <a:srgbClr val="510037">
              <a:alpha val="95664"/>
            </a:srgbClr>
          </a:solidFill>
          <a:ln w="12700">
            <a:miter lim="400000"/>
          </a:ln>
        </p:spPr>
        <p:txBody>
          <a:bodyPr lIns="45719" rIns="45719" anchor="ctr"/>
          <a:lstStyle/>
          <a:p>
            <a:pPr algn="ctr">
              <a:defRPr>
                <a:solidFill>
                  <a:srgbClr val="FFFFFF"/>
                </a:solidFill>
              </a:defRPr>
            </a:pPr>
            <a:endParaRPr dirty="0"/>
          </a:p>
        </p:txBody>
      </p:sp>
      <p:sp>
        <p:nvSpPr>
          <p:cNvPr id="134" name="TextBox 6"/>
          <p:cNvSpPr txBox="1"/>
          <p:nvPr/>
        </p:nvSpPr>
        <p:spPr>
          <a:xfrm>
            <a:off x="7658472" y="3325473"/>
            <a:ext cx="3154687" cy="190821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800" b="1">
                <a:solidFill>
                  <a:srgbClr val="FFFFFF"/>
                </a:solidFill>
                <a:latin typeface="Arial"/>
                <a:ea typeface="Arial"/>
                <a:cs typeface="Arial"/>
                <a:sym typeface="Arial"/>
              </a:defRPr>
            </a:pPr>
            <a:r>
              <a:rPr sz="2800" dirty="0"/>
              <a:t>Our </a:t>
            </a:r>
            <a:r>
              <a:rPr lang="en-US" sz="2800" dirty="0"/>
              <a:t>Purpose</a:t>
            </a:r>
            <a:endParaRPr sz="2800" dirty="0"/>
          </a:p>
          <a:p>
            <a:pPr>
              <a:defRPr b="1">
                <a:solidFill>
                  <a:srgbClr val="FFFFFF"/>
                </a:solidFill>
                <a:latin typeface="Arial"/>
                <a:ea typeface="Arial"/>
                <a:cs typeface="Arial"/>
                <a:sym typeface="Arial"/>
              </a:defRPr>
            </a:pPr>
            <a:r>
              <a:rPr lang="en-US" dirty="0"/>
              <a:t>To benefit all Queenslanders by building, encouraging and celebrating community giving</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6F9F00C-AC98-610F-656C-220235BE1EA9}"/>
              </a:ext>
            </a:extLst>
          </p:cNvPr>
          <p:cNvSpPr txBox="1"/>
          <p:nvPr/>
        </p:nvSpPr>
        <p:spPr>
          <a:xfrm>
            <a:off x="1939361" y="2114172"/>
            <a:ext cx="3686251" cy="4598755"/>
          </a:xfrm>
          <a:prstGeom prst="rect">
            <a:avLst/>
          </a:prstGeom>
          <a:ln w="12700">
            <a:miter lim="400000"/>
          </a:ln>
          <a:extLst>
            <a:ext uri="{C572A759-6A51-4108-AA02-DFA0A04FC94B}">
              <ma14:wrappingTextBoxFlag xmlns="" xmlns:ma14="http://schemas.microsoft.com/office/mac/drawingml/2011/main" val="1"/>
            </a:ext>
          </a:extLst>
        </p:spPr>
        <p:txBody>
          <a:bodyPr lIns="45719" tIns="45720" rIns="45719" bIns="45720" anchor="t">
            <a:normAutofit fontScale="77500" lnSpcReduction="20000"/>
          </a:bodyPr>
          <a:lstStyle/>
          <a:p>
            <a:pPr>
              <a:spcBef>
                <a:spcPts val="200"/>
              </a:spcBef>
              <a:defRPr sz="1400">
                <a:latin typeface="Arial"/>
                <a:ea typeface="Arial"/>
                <a:cs typeface="Arial"/>
                <a:sym typeface="Arial"/>
              </a:defRPr>
            </a:pPr>
            <a:r>
              <a:rPr lang="en-AU" sz="1500" dirty="0">
                <a:solidFill>
                  <a:schemeClr val="bg2">
                    <a:lumMod val="75000"/>
                  </a:schemeClr>
                </a:solidFill>
                <a:latin typeface="Arial"/>
                <a:cs typeface="Arial"/>
              </a:rPr>
              <a:t>In November 2023 Queensland Community Foundation changed its name to Queensland Gives.</a:t>
            </a:r>
          </a:p>
          <a:p>
            <a:pPr>
              <a:spcBef>
                <a:spcPts val="200"/>
              </a:spcBef>
              <a:defRPr sz="1400">
                <a:latin typeface="Arial"/>
                <a:ea typeface="Arial"/>
                <a:cs typeface="Arial"/>
                <a:sym typeface="Arial"/>
              </a:defRPr>
            </a:pPr>
            <a:endParaRPr lang="en-AU" sz="1500" dirty="0">
              <a:solidFill>
                <a:schemeClr val="bg2">
                  <a:lumMod val="75000"/>
                </a:schemeClr>
              </a:solidFill>
              <a:latin typeface="Arial"/>
              <a:cs typeface="Arial"/>
            </a:endParaRPr>
          </a:p>
          <a:p>
            <a:pPr>
              <a:spcBef>
                <a:spcPts val="200"/>
              </a:spcBef>
              <a:defRPr sz="1400">
                <a:latin typeface="Arial"/>
                <a:ea typeface="Arial"/>
                <a:cs typeface="Arial"/>
                <a:sym typeface="Arial"/>
              </a:defRPr>
            </a:pPr>
            <a:r>
              <a:rPr lang="en-AU" sz="1500" dirty="0">
                <a:solidFill>
                  <a:schemeClr val="bg2">
                    <a:lumMod val="75000"/>
                  </a:schemeClr>
                </a:solidFill>
                <a:latin typeface="Arial"/>
                <a:cs typeface="Arial"/>
              </a:rPr>
              <a:t>Queensland Gives</a:t>
            </a:r>
            <a:r>
              <a:rPr lang="en-AU" sz="1500" dirty="0">
                <a:solidFill>
                  <a:schemeClr val="bg2">
                    <a:lumMod val="75000"/>
                  </a:schemeClr>
                </a:solidFill>
              </a:rPr>
              <a:t> </a:t>
            </a:r>
            <a:r>
              <a:rPr sz="1500" dirty="0">
                <a:solidFill>
                  <a:schemeClr val="bg2">
                    <a:lumMod val="75000"/>
                  </a:schemeClr>
                </a:solidFill>
              </a:rPr>
              <a:t>is a perpetual </a:t>
            </a:r>
            <a:r>
              <a:rPr lang="en-AU" sz="1500" dirty="0">
                <a:solidFill>
                  <a:schemeClr val="bg2">
                    <a:lumMod val="75000"/>
                  </a:schemeClr>
                </a:solidFill>
              </a:rPr>
              <a:t>charitable </a:t>
            </a:r>
            <a:r>
              <a:rPr sz="1500" dirty="0">
                <a:solidFill>
                  <a:schemeClr val="bg2">
                    <a:lumMod val="75000"/>
                  </a:schemeClr>
                </a:solidFill>
              </a:rPr>
              <a:t>fund </a:t>
            </a:r>
            <a:r>
              <a:rPr lang="en-AU" sz="1500" dirty="0">
                <a:solidFill>
                  <a:schemeClr val="bg2">
                    <a:lumMod val="75000"/>
                  </a:schemeClr>
                </a:solidFill>
              </a:rPr>
              <a:t>comprised </a:t>
            </a:r>
            <a:r>
              <a:rPr sz="1500" dirty="0">
                <a:solidFill>
                  <a:schemeClr val="bg2">
                    <a:lumMod val="75000"/>
                  </a:schemeClr>
                </a:solidFill>
              </a:rPr>
              <a:t>of </a:t>
            </a:r>
            <a:r>
              <a:rPr lang="en-AU" sz="1500" dirty="0">
                <a:solidFill>
                  <a:schemeClr val="bg2">
                    <a:lumMod val="75000"/>
                  </a:schemeClr>
                </a:solidFill>
              </a:rPr>
              <a:t>a General Fund and 255 </a:t>
            </a:r>
            <a:r>
              <a:rPr sz="1500" dirty="0">
                <a:solidFill>
                  <a:schemeClr val="bg2">
                    <a:lumMod val="75000"/>
                  </a:schemeClr>
                </a:solidFill>
              </a:rPr>
              <a:t>managed </a:t>
            </a:r>
            <a:r>
              <a:rPr lang="en-AU" sz="1500" dirty="0">
                <a:solidFill>
                  <a:schemeClr val="bg2">
                    <a:lumMod val="75000"/>
                  </a:schemeClr>
                </a:solidFill>
              </a:rPr>
              <a:t>sub-funds</a:t>
            </a:r>
            <a:r>
              <a:rPr sz="1500" dirty="0">
                <a:solidFill>
                  <a:schemeClr val="bg2">
                    <a:lumMod val="75000"/>
                  </a:schemeClr>
                </a:solidFill>
              </a:rPr>
              <a:t>.</a:t>
            </a:r>
            <a:r>
              <a:rPr lang="en-AU" sz="1500" dirty="0">
                <a:solidFill>
                  <a:schemeClr val="bg2">
                    <a:lumMod val="75000"/>
                  </a:schemeClr>
                </a:solidFill>
              </a:rPr>
              <a:t> </a:t>
            </a:r>
          </a:p>
          <a:p>
            <a:pPr>
              <a:spcBef>
                <a:spcPts val="200"/>
              </a:spcBef>
              <a:defRPr sz="1400">
                <a:latin typeface="Arial"/>
                <a:ea typeface="Arial"/>
                <a:cs typeface="Arial"/>
                <a:sym typeface="Arial"/>
              </a:defRPr>
            </a:pPr>
            <a:endParaRPr lang="en-AU" sz="1500" dirty="0">
              <a:solidFill>
                <a:schemeClr val="bg2">
                  <a:lumMod val="75000"/>
                </a:schemeClr>
              </a:solidFill>
            </a:endParaRPr>
          </a:p>
          <a:p>
            <a:pPr>
              <a:spcBef>
                <a:spcPts val="200"/>
              </a:spcBef>
              <a:defRPr sz="1400">
                <a:latin typeface="Arial"/>
                <a:ea typeface="Arial"/>
                <a:cs typeface="Arial"/>
                <a:sym typeface="Arial"/>
              </a:defRPr>
            </a:pPr>
            <a:r>
              <a:rPr lang="en-AU" sz="1500" dirty="0">
                <a:solidFill>
                  <a:schemeClr val="bg2">
                    <a:lumMod val="75000"/>
                  </a:schemeClr>
                </a:solidFill>
              </a:rPr>
              <a:t>Established in 1997 by former Queensland Premier The Honourable Mike Ahern AO, with just $300k, QCF was set up to serve Queensland communities by providing an enduring funding source for charities.  </a:t>
            </a:r>
          </a:p>
          <a:p>
            <a:pPr>
              <a:spcBef>
                <a:spcPts val="200"/>
              </a:spcBef>
              <a:defRPr sz="1400">
                <a:latin typeface="Arial"/>
                <a:ea typeface="Arial"/>
                <a:cs typeface="Arial"/>
                <a:sym typeface="Arial"/>
              </a:defRPr>
            </a:pPr>
            <a:endParaRPr lang="en-AU" sz="1500" dirty="0">
              <a:solidFill>
                <a:schemeClr val="bg2">
                  <a:lumMod val="75000"/>
                </a:schemeClr>
              </a:solidFill>
            </a:endParaRP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In 2023, QG reached the incredible milestone of </a:t>
            </a:r>
            <a:r>
              <a:rPr lang="en-AU" sz="1500" b="1" dirty="0">
                <a:solidFill>
                  <a:schemeClr val="bg2">
                    <a:lumMod val="75000"/>
                  </a:schemeClr>
                </a:solidFill>
                <a:latin typeface="Arial" panose="020B0604020202020204" pitchFamily="34" charset="0"/>
                <a:cs typeface="Arial" panose="020B0604020202020204" pitchFamily="34" charset="0"/>
              </a:rPr>
              <a:t>$124 million </a:t>
            </a:r>
            <a:r>
              <a:rPr lang="en-AU" sz="1500" dirty="0">
                <a:solidFill>
                  <a:schemeClr val="bg2">
                    <a:lumMod val="75000"/>
                  </a:schemeClr>
                </a:solidFill>
                <a:latin typeface="Arial" panose="020B0604020202020204" pitchFamily="34" charset="0"/>
                <a:cs typeface="Arial" panose="020B0604020202020204" pitchFamily="34" charset="0"/>
              </a:rPr>
              <a:t>in charitable funds under management and since inception has distributed over </a:t>
            </a:r>
            <a:r>
              <a:rPr lang="en-AU" sz="1500" b="1" dirty="0">
                <a:solidFill>
                  <a:schemeClr val="bg2">
                    <a:lumMod val="75000"/>
                  </a:schemeClr>
                </a:solidFill>
                <a:latin typeface="Arial" panose="020B0604020202020204" pitchFamily="34" charset="0"/>
                <a:cs typeface="Arial" panose="020B0604020202020204" pitchFamily="34" charset="0"/>
              </a:rPr>
              <a:t>$39 million </a:t>
            </a:r>
            <a:r>
              <a:rPr lang="en-AU" sz="1500" dirty="0">
                <a:solidFill>
                  <a:schemeClr val="bg2">
                    <a:lumMod val="75000"/>
                  </a:schemeClr>
                </a:solidFill>
                <a:latin typeface="Arial" panose="020B0604020202020204" pitchFamily="34" charset="0"/>
                <a:cs typeface="Arial" panose="020B0604020202020204" pitchFamily="34" charset="0"/>
              </a:rPr>
              <a:t>to hundreds of Queensland charities.</a:t>
            </a:r>
          </a:p>
          <a:p>
            <a:pPr>
              <a:spcBef>
                <a:spcPts val="200"/>
              </a:spcBef>
              <a:defRPr sz="1400">
                <a:latin typeface="Arial"/>
                <a:ea typeface="Arial"/>
                <a:cs typeface="Arial"/>
                <a:sym typeface="Arial"/>
              </a:defRPr>
            </a:pPr>
            <a:endParaRPr lang="en-AU" sz="1500" dirty="0">
              <a:solidFill>
                <a:schemeClr val="bg2">
                  <a:lumMod val="75000"/>
                </a:schemeClr>
              </a:solidFill>
              <a:latin typeface="Arial" panose="020B0604020202020204" pitchFamily="34" charset="0"/>
              <a:cs typeface="Arial" panose="020B0604020202020204" pitchFamily="34" charset="0"/>
            </a:endParaRP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QIC has supported Queensland Gives by Queensland Community Foundation since the very beginning (1997):</a:t>
            </a:r>
          </a:p>
          <a:p>
            <a:pPr>
              <a:spcBef>
                <a:spcPts val="200"/>
              </a:spcBef>
              <a:defRPr sz="1400">
                <a:latin typeface="Arial"/>
                <a:ea typeface="Arial"/>
                <a:cs typeface="Arial"/>
                <a:sym typeface="Arial"/>
              </a:defRPr>
            </a:pPr>
            <a:endParaRPr lang="en-AU" sz="1500" dirty="0">
              <a:solidFill>
                <a:schemeClr val="bg2">
                  <a:lumMod val="75000"/>
                </a:schemeClr>
              </a:solidFill>
              <a:latin typeface="Arial" panose="020B0604020202020204" pitchFamily="34" charset="0"/>
              <a:cs typeface="Arial" panose="020B0604020202020204" pitchFamily="34" charset="0"/>
            </a:endParaRP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 As Founding Sponsor</a:t>
            </a: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 Our fund manager</a:t>
            </a: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 Queensland Gives team sits on L4</a:t>
            </a: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 IT equipment and support</a:t>
            </a: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 HR and Legal support</a:t>
            </a:r>
          </a:p>
          <a:p>
            <a:pPr>
              <a:spcBef>
                <a:spcPts val="200"/>
              </a:spcBef>
              <a:defRPr sz="1400">
                <a:latin typeface="Arial"/>
                <a:ea typeface="Arial"/>
                <a:cs typeface="Arial"/>
                <a:sym typeface="Arial"/>
              </a:defRPr>
            </a:pPr>
            <a:r>
              <a:rPr lang="en-AU" sz="1500" dirty="0">
                <a:solidFill>
                  <a:schemeClr val="bg2">
                    <a:lumMod val="75000"/>
                  </a:schemeClr>
                </a:solidFill>
                <a:latin typeface="Arial" panose="020B0604020202020204" pitchFamily="34" charset="0"/>
                <a:cs typeface="Arial" panose="020B0604020202020204" pitchFamily="34" charset="0"/>
              </a:rPr>
              <a:t>- Volunteers, Board and committee members</a:t>
            </a:r>
            <a:endParaRPr lang="en-AU" sz="1400" dirty="0">
              <a:solidFill>
                <a:srgbClr val="FF0000"/>
              </a:solidFill>
            </a:endParaRPr>
          </a:p>
          <a:p>
            <a:pPr>
              <a:spcBef>
                <a:spcPts val="200"/>
              </a:spcBef>
              <a:defRPr sz="1400">
                <a:latin typeface="Arial"/>
                <a:ea typeface="Arial"/>
                <a:cs typeface="Arial"/>
                <a:sym typeface="Arial"/>
              </a:defRPr>
            </a:pPr>
            <a:endParaRPr lang="en-AU" sz="1400" dirty="0"/>
          </a:p>
        </p:txBody>
      </p:sp>
      <p:pic>
        <p:nvPicPr>
          <p:cNvPr id="4" name="Picture 3">
            <a:extLst>
              <a:ext uri="{FF2B5EF4-FFF2-40B4-BE49-F238E27FC236}">
                <a16:creationId xmlns:a16="http://schemas.microsoft.com/office/drawing/2014/main" id="{BA0E8E3E-D8E7-28A2-7583-F427B45C43A6}"/>
              </a:ext>
            </a:extLst>
          </p:cNvPr>
          <p:cNvPicPr>
            <a:picLocks noChangeAspect="1"/>
          </p:cNvPicPr>
          <p:nvPr/>
        </p:nvPicPr>
        <p:blipFill>
          <a:blip r:embed="rId3"/>
          <a:stretch>
            <a:fillRect/>
          </a:stretch>
        </p:blipFill>
        <p:spPr>
          <a:xfrm>
            <a:off x="5818094" y="0"/>
            <a:ext cx="4849906" cy="6858000"/>
          </a:xfrm>
          <a:prstGeom prst="rect">
            <a:avLst/>
          </a:prstGeom>
        </p:spPr>
      </p:pic>
      <p:sp>
        <p:nvSpPr>
          <p:cNvPr id="10" name="Rounded Rectangle">
            <a:extLst>
              <a:ext uri="{FF2B5EF4-FFF2-40B4-BE49-F238E27FC236}">
                <a16:creationId xmlns:a16="http://schemas.microsoft.com/office/drawing/2014/main" id="{A81E5936-60F5-487E-AE5B-7C5F187E84D4}"/>
              </a:ext>
            </a:extLst>
          </p:cNvPr>
          <p:cNvSpPr/>
          <p:nvPr/>
        </p:nvSpPr>
        <p:spPr>
          <a:xfrm>
            <a:off x="1744587" y="327755"/>
            <a:ext cx="5406491" cy="1446995"/>
          </a:xfrm>
          <a:prstGeom prst="roundRect">
            <a:avLst>
              <a:gd name="adj" fmla="val 15000"/>
            </a:avLst>
          </a:prstGeom>
          <a:solidFill>
            <a:srgbClr val="510037"/>
          </a:solidFill>
          <a:ln w="12700">
            <a:miter lim="400000"/>
          </a:ln>
        </p:spPr>
        <p:txBody>
          <a:bodyPr lIns="45719" rIns="45719" anchor="ctr"/>
          <a:lstStyle/>
          <a:p>
            <a:pPr algn="ctr">
              <a:defRPr>
                <a:solidFill>
                  <a:srgbClr val="FFFFFF"/>
                </a:solidFill>
              </a:defRPr>
            </a:pPr>
            <a:endParaRPr dirty="0"/>
          </a:p>
        </p:txBody>
      </p:sp>
      <p:sp>
        <p:nvSpPr>
          <p:cNvPr id="9" name="About…">
            <a:extLst>
              <a:ext uri="{FF2B5EF4-FFF2-40B4-BE49-F238E27FC236}">
                <a16:creationId xmlns:a16="http://schemas.microsoft.com/office/drawing/2014/main" id="{6813BBFB-C72A-F359-4CE3-7A8C66924B17}"/>
              </a:ext>
            </a:extLst>
          </p:cNvPr>
          <p:cNvSpPr txBox="1">
            <a:spLocks noGrp="1"/>
          </p:cNvSpPr>
          <p:nvPr>
            <p:ph type="title"/>
          </p:nvPr>
        </p:nvSpPr>
        <p:spPr>
          <a:xfrm>
            <a:off x="1992114" y="327754"/>
            <a:ext cx="4675386" cy="1457874"/>
          </a:xfrm>
          <a:prstGeom prst="rect">
            <a:avLst/>
          </a:prstGeom>
        </p:spPr>
        <p:txBody>
          <a:bodyPr>
            <a:normAutofit/>
          </a:bodyPr>
          <a:lstStyle/>
          <a:p>
            <a:pPr algn="l">
              <a:defRPr sz="3200" b="1">
                <a:solidFill>
                  <a:srgbClr val="FFFFFF"/>
                </a:solidFill>
                <a:latin typeface="Arial"/>
                <a:ea typeface="Arial"/>
                <a:cs typeface="Arial"/>
                <a:sym typeface="Arial"/>
              </a:defRPr>
            </a:pPr>
            <a:r>
              <a:rPr sz="2800" dirty="0"/>
              <a:t>About Queensland </a:t>
            </a:r>
            <a:r>
              <a:rPr lang="en-US" sz="2800" dirty="0"/>
              <a:t>Gives</a:t>
            </a:r>
            <a:br>
              <a:rPr lang="en-US" sz="2800" dirty="0"/>
            </a:br>
            <a:r>
              <a:rPr lang="en-US" sz="1750" dirty="0"/>
              <a:t>by Queensland </a:t>
            </a:r>
            <a:r>
              <a:rPr sz="1750" dirty="0"/>
              <a:t>Community Foundation</a:t>
            </a:r>
          </a:p>
        </p:txBody>
      </p:sp>
    </p:spTree>
    <p:extLst>
      <p:ext uri="{BB962C8B-B14F-4D97-AF65-F5344CB8AC3E}">
        <p14:creationId xmlns:p14="http://schemas.microsoft.com/office/powerpoint/2010/main" val="1590075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4CFE71E6-7EF7-E174-343E-2D03D660A554}"/>
              </a:ext>
            </a:extLst>
          </p:cNvPr>
          <p:cNvSpPr/>
          <p:nvPr/>
        </p:nvSpPr>
        <p:spPr>
          <a:xfrm>
            <a:off x="4268089" y="4970821"/>
            <a:ext cx="5715140" cy="775085"/>
          </a:xfrm>
          <a:prstGeom prst="roundRect">
            <a:avLst>
              <a:gd name="adj" fmla="val 16197"/>
            </a:avLst>
          </a:prstGeom>
          <a:solidFill>
            <a:srgbClr val="51003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02" name="Partnership Objectives"/>
          <p:cNvSpPr txBox="1">
            <a:spLocks noGrp="1"/>
          </p:cNvSpPr>
          <p:nvPr>
            <p:ph type="title"/>
          </p:nvPr>
        </p:nvSpPr>
        <p:spPr>
          <a:xfrm>
            <a:off x="2276293" y="237309"/>
            <a:ext cx="6724314" cy="1027857"/>
          </a:xfrm>
          <a:prstGeom prst="rect">
            <a:avLst/>
          </a:prstGeom>
        </p:spPr>
        <p:txBody>
          <a:bodyPr>
            <a:normAutofit/>
          </a:bodyPr>
          <a:lstStyle>
            <a:lvl1pPr algn="l">
              <a:defRPr sz="3200" b="1">
                <a:solidFill>
                  <a:srgbClr val="EB2D41"/>
                </a:solidFill>
                <a:latin typeface="Arial"/>
                <a:ea typeface="Arial"/>
                <a:cs typeface="Arial"/>
                <a:sym typeface="Arial"/>
              </a:defRPr>
            </a:lvl1pPr>
          </a:lstStyle>
          <a:p>
            <a:pPr>
              <a:defRPr>
                <a:solidFill>
                  <a:srgbClr val="FFFFFF"/>
                </a:solidFill>
              </a:defRPr>
            </a:pPr>
            <a:r>
              <a:rPr lang="en-AU" sz="2800" dirty="0">
                <a:solidFill>
                  <a:srgbClr val="510037"/>
                </a:solidFill>
              </a:rPr>
              <a:t>How does Queensland Gives work?</a:t>
            </a:r>
            <a:endParaRPr sz="2800" dirty="0">
              <a:solidFill>
                <a:srgbClr val="510037"/>
              </a:solidFill>
            </a:endParaRPr>
          </a:p>
        </p:txBody>
      </p:sp>
      <p:grpSp>
        <p:nvGrpSpPr>
          <p:cNvPr id="3" name="Group 2">
            <a:extLst>
              <a:ext uri="{FF2B5EF4-FFF2-40B4-BE49-F238E27FC236}">
                <a16:creationId xmlns:a16="http://schemas.microsoft.com/office/drawing/2014/main" id="{6C19C415-5C74-1C2A-C7A8-537E700D508D}"/>
              </a:ext>
            </a:extLst>
          </p:cNvPr>
          <p:cNvGrpSpPr/>
          <p:nvPr/>
        </p:nvGrpSpPr>
        <p:grpSpPr>
          <a:xfrm>
            <a:off x="2357397" y="2377331"/>
            <a:ext cx="7625833" cy="4165070"/>
            <a:chOff x="1132327" y="1533473"/>
            <a:chExt cx="7625833" cy="4165070"/>
          </a:xfrm>
        </p:grpSpPr>
        <p:grpSp>
          <p:nvGrpSpPr>
            <p:cNvPr id="220" name="Group"/>
            <p:cNvGrpSpPr/>
            <p:nvPr/>
          </p:nvGrpSpPr>
          <p:grpSpPr>
            <a:xfrm>
              <a:off x="1138660" y="1533473"/>
              <a:ext cx="7573655" cy="720187"/>
              <a:chOff x="1" y="0"/>
              <a:chExt cx="7573654" cy="720186"/>
            </a:xfrm>
          </p:grpSpPr>
          <p:sp>
            <p:nvSpPr>
              <p:cNvPr id="218" name="Rounded Rectangle"/>
              <p:cNvSpPr/>
              <p:nvPr/>
            </p:nvSpPr>
            <p:spPr>
              <a:xfrm>
                <a:off x="1858516" y="0"/>
                <a:ext cx="5715139" cy="720186"/>
              </a:xfrm>
              <a:prstGeom prst="roundRect">
                <a:avLst>
                  <a:gd name="adj" fmla="val 16197"/>
                </a:avLst>
              </a:prstGeom>
              <a:solidFill>
                <a:srgbClr val="F19C20">
                  <a:alpha val="7045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6" name="Rounded Rectangle"/>
              <p:cNvSpPr/>
              <p:nvPr/>
            </p:nvSpPr>
            <p:spPr>
              <a:xfrm>
                <a:off x="1" y="0"/>
                <a:ext cx="2362924" cy="720186"/>
              </a:xfrm>
              <a:prstGeom prst="roundRect">
                <a:avLst>
                  <a:gd name="adj" fmla="val 16197"/>
                </a:avLst>
              </a:prstGeom>
              <a:solidFill>
                <a:srgbClr val="F19C2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7" name="BRAND"/>
              <p:cNvSpPr txBox="1"/>
              <p:nvPr/>
            </p:nvSpPr>
            <p:spPr>
              <a:xfrm>
                <a:off x="149881" y="108743"/>
                <a:ext cx="2099274" cy="5026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200"/>
                  </a:spcBef>
                  <a:defRPr sz="1500" b="1">
                    <a:solidFill>
                      <a:srgbClr val="FFFFFF"/>
                    </a:solidFill>
                    <a:latin typeface="Arial"/>
                    <a:ea typeface="Arial"/>
                    <a:cs typeface="Arial"/>
                    <a:sym typeface="Arial"/>
                  </a:defRPr>
                </a:lvl1pPr>
              </a:lstStyle>
              <a:p>
                <a:r>
                  <a:rPr lang="en-AU" dirty="0"/>
                  <a:t>GENERAL FUND</a:t>
                </a:r>
              </a:p>
              <a:p>
                <a:r>
                  <a:rPr lang="en-AU" sz="1000" dirty="0"/>
                  <a:t>(balance $15.5M)</a:t>
                </a:r>
                <a:endParaRPr sz="1000" dirty="0"/>
              </a:p>
            </p:txBody>
          </p:sp>
          <p:sp>
            <p:nvSpPr>
              <p:cNvPr id="219" name="Provide opportunities for McCullough Robertson to expand its connection with identified target markets and the broader community through a trusted brand and marketing campaign"/>
              <p:cNvSpPr txBox="1"/>
              <p:nvPr/>
            </p:nvSpPr>
            <p:spPr>
              <a:xfrm>
                <a:off x="2502011" y="125083"/>
                <a:ext cx="4662239" cy="4847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spcBef>
                    <a:spcPts val="200"/>
                  </a:spcBef>
                  <a:defRPr sz="1300">
                    <a:latin typeface="Arial"/>
                    <a:ea typeface="Arial"/>
                    <a:cs typeface="Arial"/>
                    <a:sym typeface="Arial"/>
                  </a:defRPr>
                </a:lvl1pPr>
              </a:lstStyle>
              <a:p>
                <a:pPr>
                  <a:defRPr sz="1400">
                    <a:latin typeface="Arial"/>
                    <a:ea typeface="Arial"/>
                    <a:cs typeface="Arial"/>
                    <a:sym typeface="Arial"/>
                  </a:defRPr>
                </a:pPr>
                <a:r>
                  <a:rPr lang="en-US" sz="1050" dirty="0">
                    <a:solidFill>
                      <a:schemeClr val="bg2">
                        <a:lumMod val="75000"/>
                      </a:schemeClr>
                    </a:solidFill>
                  </a:rPr>
                  <a:t>The purpose of the General Fund is to provide enduring support to Queensland charities through an annual grants program.  DGR1 Queensland charities can apply for grants of up to $30,000 for capacity building projects</a:t>
                </a:r>
              </a:p>
            </p:txBody>
          </p:sp>
        </p:grpSp>
        <p:grpSp>
          <p:nvGrpSpPr>
            <p:cNvPr id="225" name="Group"/>
            <p:cNvGrpSpPr/>
            <p:nvPr/>
          </p:nvGrpSpPr>
          <p:grpSpPr>
            <a:xfrm>
              <a:off x="1132327" y="2407532"/>
              <a:ext cx="7625833" cy="720187"/>
              <a:chOff x="0" y="0"/>
              <a:chExt cx="7625832" cy="720186"/>
            </a:xfrm>
            <a:solidFill>
              <a:srgbClr val="EB2D41"/>
            </a:solidFill>
          </p:grpSpPr>
          <p:sp>
            <p:nvSpPr>
              <p:cNvPr id="223" name="Rounded Rectangle"/>
              <p:cNvSpPr/>
              <p:nvPr/>
            </p:nvSpPr>
            <p:spPr>
              <a:xfrm>
                <a:off x="1910693" y="0"/>
                <a:ext cx="5715139" cy="720186"/>
              </a:xfrm>
              <a:prstGeom prst="roundRect">
                <a:avLst>
                  <a:gd name="adj" fmla="val 16197"/>
                </a:avLst>
              </a:prstGeom>
              <a:solidFill>
                <a:srgbClr val="51003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21" name="Rounded Rectangle"/>
              <p:cNvSpPr/>
              <p:nvPr/>
            </p:nvSpPr>
            <p:spPr>
              <a:xfrm>
                <a:off x="0" y="0"/>
                <a:ext cx="2369257" cy="720186"/>
              </a:xfrm>
              <a:prstGeom prst="roundRect">
                <a:avLst>
                  <a:gd name="adj" fmla="val 16197"/>
                </a:avLst>
              </a:prstGeom>
              <a:solidFill>
                <a:srgbClr val="51003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22" name="ENGAGE"/>
              <p:cNvSpPr txBox="1"/>
              <p:nvPr/>
            </p:nvSpPr>
            <p:spPr>
              <a:xfrm>
                <a:off x="8784" y="108743"/>
                <a:ext cx="2414033" cy="502699"/>
              </a:xfrm>
              <a:prstGeom prst="rect">
                <a:avLst/>
              </a:prstGeom>
              <a:solidFill>
                <a:srgbClr val="510037"/>
              </a:solid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200"/>
                  </a:spcBef>
                  <a:defRPr sz="1500" b="1">
                    <a:solidFill>
                      <a:srgbClr val="FFFFFF"/>
                    </a:solidFill>
                    <a:latin typeface="Arial"/>
                    <a:ea typeface="Arial"/>
                    <a:cs typeface="Arial"/>
                    <a:sym typeface="Arial"/>
                  </a:defRPr>
                </a:lvl1pPr>
              </a:lstStyle>
              <a:p>
                <a:r>
                  <a:rPr lang="en-AU" dirty="0"/>
                  <a:t>REGIONAL SUB-FUNDS</a:t>
                </a:r>
              </a:p>
              <a:p>
                <a:r>
                  <a:rPr lang="en-AU" sz="1000" dirty="0"/>
                  <a:t>(10 across QLD)</a:t>
                </a:r>
                <a:endParaRPr sz="1000" dirty="0"/>
              </a:p>
            </p:txBody>
          </p:sp>
          <p:sp>
            <p:nvSpPr>
              <p:cNvPr id="224" name="Engage staff and customers in opportunities to further their understanding and contributing to giving back"/>
              <p:cNvSpPr txBox="1"/>
              <p:nvPr/>
            </p:nvSpPr>
            <p:spPr>
              <a:xfrm>
                <a:off x="2476378" y="73856"/>
                <a:ext cx="4949436" cy="646330"/>
              </a:xfrm>
              <a:prstGeom prst="rect">
                <a:avLst/>
              </a:prstGeom>
              <a:solidFill>
                <a:srgbClr val="510037"/>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spcBef>
                    <a:spcPts val="200"/>
                  </a:spcBef>
                  <a:defRPr sz="1300">
                    <a:latin typeface="Arial"/>
                    <a:ea typeface="Arial"/>
                    <a:cs typeface="Arial"/>
                    <a:sym typeface="Arial"/>
                  </a:defRPr>
                </a:lvl1pPr>
              </a:lstStyle>
              <a:p>
                <a:pPr>
                  <a:defRPr sz="1400">
                    <a:latin typeface="Arial"/>
                    <a:ea typeface="Arial"/>
                    <a:cs typeface="Arial"/>
                    <a:sym typeface="Arial"/>
                  </a:defRPr>
                </a:pPr>
                <a:r>
                  <a:rPr lang="en-US" sz="1050" dirty="0">
                    <a:solidFill>
                      <a:schemeClr val="bg1"/>
                    </a:solidFill>
                  </a:rPr>
                  <a:t>A regional sub-fund’s purpose is to encourage donors to “give where you live” – funds stay in the community it is given – forever.  Currently there are regional sub-funds in Toowoomba, Gold Coast, Sunshine Coast, North Queensland, The Gulf and Bayside (Lytton electorate). </a:t>
                </a:r>
              </a:p>
            </p:txBody>
          </p:sp>
        </p:grpSp>
        <p:grpSp>
          <p:nvGrpSpPr>
            <p:cNvPr id="230" name="Group"/>
            <p:cNvGrpSpPr/>
            <p:nvPr/>
          </p:nvGrpSpPr>
          <p:grpSpPr>
            <a:xfrm>
              <a:off x="1144986" y="4119568"/>
              <a:ext cx="7560998" cy="775085"/>
              <a:chOff x="-1" y="0"/>
              <a:chExt cx="7659242" cy="720186"/>
            </a:xfrm>
          </p:grpSpPr>
          <p:sp>
            <p:nvSpPr>
              <p:cNvPr id="226" name="Rounded Rectangle"/>
              <p:cNvSpPr/>
              <p:nvPr/>
            </p:nvSpPr>
            <p:spPr>
              <a:xfrm>
                <a:off x="-1" y="0"/>
                <a:ext cx="2362925" cy="720186"/>
              </a:xfrm>
              <a:prstGeom prst="roundRect">
                <a:avLst>
                  <a:gd name="adj" fmla="val 16197"/>
                </a:avLst>
              </a:prstGeom>
              <a:solidFill>
                <a:srgbClr val="51003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27" name="EXCLUSIVE"/>
              <p:cNvSpPr txBox="1"/>
              <p:nvPr/>
            </p:nvSpPr>
            <p:spPr>
              <a:xfrm>
                <a:off x="145418" y="178785"/>
                <a:ext cx="2016853" cy="3002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200"/>
                  </a:spcBef>
                  <a:defRPr sz="1500" b="1">
                    <a:solidFill>
                      <a:srgbClr val="FFFFFF"/>
                    </a:solidFill>
                    <a:latin typeface="Arial"/>
                    <a:ea typeface="Arial"/>
                    <a:cs typeface="Arial"/>
                    <a:sym typeface="Arial"/>
                  </a:defRPr>
                </a:lvl1pPr>
              </a:lstStyle>
              <a:p>
                <a:r>
                  <a:rPr lang="en-AU" dirty="0"/>
                  <a:t>NAMED SUB-FUNDS</a:t>
                </a:r>
                <a:endParaRPr dirty="0"/>
              </a:p>
            </p:txBody>
          </p:sp>
          <p:sp>
            <p:nvSpPr>
              <p:cNvPr id="229" name="Secure your exclusive category rights to be profiled across the QCF brand and audience. Profiling McCullough Robertson at the forefront of philanthropy in Queensland."/>
              <p:cNvSpPr txBox="1"/>
              <p:nvPr/>
            </p:nvSpPr>
            <p:spPr>
              <a:xfrm>
                <a:off x="2495519" y="61138"/>
                <a:ext cx="5163722" cy="624383"/>
              </a:xfrm>
              <a:prstGeom prst="rect">
                <a:avLst/>
              </a:prstGeom>
              <a:solidFill>
                <a:srgbClr val="510037"/>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spcBef>
                    <a:spcPts val="200"/>
                  </a:spcBef>
                  <a:defRPr sz="1300">
                    <a:latin typeface="Arial"/>
                    <a:ea typeface="Arial"/>
                    <a:cs typeface="Arial"/>
                    <a:sym typeface="Arial"/>
                  </a:defRPr>
                </a:lvl1pPr>
              </a:lstStyle>
              <a:p>
                <a:pPr>
                  <a:defRPr sz="1400">
                    <a:latin typeface="Arial"/>
                    <a:ea typeface="Arial"/>
                    <a:cs typeface="Arial"/>
                    <a:sym typeface="Arial"/>
                  </a:defRPr>
                </a:pPr>
                <a:r>
                  <a:rPr lang="en-US" sz="1050" dirty="0">
                    <a:solidFill>
                      <a:schemeClr val="bg1"/>
                    </a:solidFill>
                  </a:rPr>
                  <a:t>Any individual or business can to create a named sub-fund to create a perpetual income stream for a charity, cause or region. </a:t>
                </a:r>
              </a:p>
              <a:p>
                <a:pPr>
                  <a:defRPr sz="1400">
                    <a:latin typeface="Arial"/>
                    <a:ea typeface="Arial"/>
                    <a:cs typeface="Arial"/>
                    <a:sym typeface="Arial"/>
                  </a:defRPr>
                </a:pPr>
                <a:r>
                  <a:rPr lang="en-US" sz="1050" dirty="0">
                    <a:solidFill>
                      <a:schemeClr val="bg1"/>
                    </a:solidFill>
                  </a:rPr>
                  <a:t>A named sub-fund can be a living gift or named in a will.  In 2020, QIC set up an employee sub-fund to benefit the causes most important to their staff group</a:t>
                </a:r>
              </a:p>
            </p:txBody>
          </p:sp>
        </p:grpSp>
        <p:grpSp>
          <p:nvGrpSpPr>
            <p:cNvPr id="235" name="Group"/>
            <p:cNvGrpSpPr/>
            <p:nvPr/>
          </p:nvGrpSpPr>
          <p:grpSpPr>
            <a:xfrm>
              <a:off x="1138659" y="3285971"/>
              <a:ext cx="7573656" cy="872590"/>
              <a:chOff x="0" y="0"/>
              <a:chExt cx="7573655" cy="872589"/>
            </a:xfrm>
          </p:grpSpPr>
          <p:sp>
            <p:nvSpPr>
              <p:cNvPr id="233" name="Rounded Rectangle"/>
              <p:cNvSpPr/>
              <p:nvPr/>
            </p:nvSpPr>
            <p:spPr>
              <a:xfrm>
                <a:off x="1858516" y="0"/>
                <a:ext cx="5715139" cy="720186"/>
              </a:xfrm>
              <a:prstGeom prst="roundRect">
                <a:avLst>
                  <a:gd name="adj" fmla="val 16197"/>
                </a:avLst>
              </a:prstGeom>
              <a:solidFill>
                <a:srgbClr val="F19C20">
                  <a:alpha val="7045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31" name="Rounded Rectangle"/>
              <p:cNvSpPr/>
              <p:nvPr/>
            </p:nvSpPr>
            <p:spPr>
              <a:xfrm>
                <a:off x="0" y="0"/>
                <a:ext cx="2362925" cy="720186"/>
              </a:xfrm>
              <a:prstGeom prst="roundRect">
                <a:avLst>
                  <a:gd name="adj" fmla="val 16197"/>
                </a:avLst>
              </a:prstGeom>
              <a:solidFill>
                <a:srgbClr val="F19C2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32" name="IMPACT"/>
              <p:cNvSpPr txBox="1"/>
              <p:nvPr/>
            </p:nvSpPr>
            <p:spPr>
              <a:xfrm>
                <a:off x="43899" y="113410"/>
                <a:ext cx="2194462" cy="7591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200"/>
                  </a:spcBef>
                  <a:defRPr sz="1500" b="1">
                    <a:solidFill>
                      <a:srgbClr val="FFFFFF"/>
                    </a:solidFill>
                    <a:latin typeface="Arial"/>
                    <a:ea typeface="Arial"/>
                    <a:cs typeface="Arial"/>
                    <a:sym typeface="Arial"/>
                  </a:defRPr>
                </a:lvl1pPr>
              </a:lstStyle>
              <a:p>
                <a:r>
                  <a:rPr lang="en-AU" dirty="0"/>
                  <a:t>CHARITY SUB-FUNDS</a:t>
                </a:r>
              </a:p>
              <a:p>
                <a:r>
                  <a:rPr lang="en-AU" sz="1000" dirty="0"/>
                  <a:t>(124 charity specific funds)</a:t>
                </a:r>
              </a:p>
              <a:p>
                <a:endParaRPr dirty="0"/>
              </a:p>
            </p:txBody>
          </p:sp>
          <p:sp>
            <p:nvSpPr>
              <p:cNvPr id="234" name="Aligning McCullough Robertson with the contribution and impact of QCF sub-funds, grants and philanthropy campaigns"/>
              <p:cNvSpPr txBox="1"/>
              <p:nvPr/>
            </p:nvSpPr>
            <p:spPr>
              <a:xfrm>
                <a:off x="2435634" y="53391"/>
                <a:ext cx="5131689" cy="646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spcBef>
                    <a:spcPts val="200"/>
                  </a:spcBef>
                  <a:defRPr sz="1300">
                    <a:latin typeface="Arial"/>
                    <a:ea typeface="Arial"/>
                    <a:cs typeface="Arial"/>
                    <a:sym typeface="Arial"/>
                  </a:defRPr>
                </a:lvl1pPr>
              </a:lstStyle>
              <a:p>
                <a:r>
                  <a:rPr lang="en-US" sz="1050" dirty="0">
                    <a:solidFill>
                      <a:schemeClr val="bg2">
                        <a:lumMod val="75000"/>
                      </a:schemeClr>
                    </a:solidFill>
                  </a:rPr>
                  <a:t>Any Queensland charity, small or large, can set up their own charitable sub-fund, with income supporting their cause now and forever.  Existing charity sub-funds include: Cancer Council Queensland, RSPCA, QLD Library Foundation, The Prince Charles Hospital, Royal Flying Doctor Service, National Parks Assoc of Queensland and more.</a:t>
                </a:r>
                <a:endParaRPr sz="1050" dirty="0">
                  <a:solidFill>
                    <a:schemeClr val="bg2">
                      <a:lumMod val="75000"/>
                    </a:schemeClr>
                  </a:solidFill>
                </a:endParaRPr>
              </a:p>
            </p:txBody>
          </p:sp>
        </p:grpSp>
        <p:grpSp>
          <p:nvGrpSpPr>
            <p:cNvPr id="240" name="Group"/>
            <p:cNvGrpSpPr/>
            <p:nvPr/>
          </p:nvGrpSpPr>
          <p:grpSpPr>
            <a:xfrm>
              <a:off x="1132327" y="4978356"/>
              <a:ext cx="7573656" cy="720187"/>
              <a:chOff x="0" y="0"/>
              <a:chExt cx="7573655" cy="720186"/>
            </a:xfrm>
          </p:grpSpPr>
          <p:sp>
            <p:nvSpPr>
              <p:cNvPr id="238" name="Rounded Rectangle"/>
              <p:cNvSpPr/>
              <p:nvPr/>
            </p:nvSpPr>
            <p:spPr>
              <a:xfrm>
                <a:off x="1858516" y="0"/>
                <a:ext cx="5715139" cy="720186"/>
              </a:xfrm>
              <a:prstGeom prst="roundRect">
                <a:avLst>
                  <a:gd name="adj" fmla="val 16197"/>
                </a:avLst>
              </a:prstGeom>
              <a:solidFill>
                <a:srgbClr val="F19C20">
                  <a:alpha val="7045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36" name="Rounded Rectangle"/>
              <p:cNvSpPr/>
              <p:nvPr/>
            </p:nvSpPr>
            <p:spPr>
              <a:xfrm>
                <a:off x="0" y="0"/>
                <a:ext cx="2362925" cy="720186"/>
              </a:xfrm>
              <a:prstGeom prst="roundRect">
                <a:avLst>
                  <a:gd name="adj" fmla="val 16197"/>
                </a:avLst>
              </a:prstGeom>
              <a:solidFill>
                <a:srgbClr val="F19C2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37" name="INSPIRE"/>
              <p:cNvSpPr txBox="1"/>
              <p:nvPr/>
            </p:nvSpPr>
            <p:spPr>
              <a:xfrm>
                <a:off x="240737" y="83095"/>
                <a:ext cx="1617779" cy="553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200"/>
                  </a:spcBef>
                  <a:defRPr sz="1500" b="1">
                    <a:solidFill>
                      <a:srgbClr val="FFFFFF"/>
                    </a:solidFill>
                    <a:latin typeface="Arial"/>
                    <a:ea typeface="Arial"/>
                    <a:cs typeface="Arial"/>
                    <a:sym typeface="Arial"/>
                  </a:defRPr>
                </a:lvl1pPr>
              </a:lstStyle>
              <a:p>
                <a:pPr algn="l"/>
                <a:r>
                  <a:rPr lang="en-AU" dirty="0"/>
                  <a:t>SUB-FUNDS IN MEMORIAM</a:t>
                </a:r>
                <a:endParaRPr dirty="0"/>
              </a:p>
            </p:txBody>
          </p:sp>
          <p:sp>
            <p:nvSpPr>
              <p:cNvPr id="239" name="Inspire our next generation of philanthropists"/>
              <p:cNvSpPr txBox="1"/>
              <p:nvPr/>
            </p:nvSpPr>
            <p:spPr>
              <a:xfrm>
                <a:off x="2441966" y="23006"/>
                <a:ext cx="5015813" cy="646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spcBef>
                    <a:spcPts val="200"/>
                  </a:spcBef>
                  <a:defRPr sz="1300">
                    <a:latin typeface="Arial"/>
                    <a:ea typeface="Arial"/>
                    <a:cs typeface="Arial"/>
                    <a:sym typeface="Arial"/>
                  </a:defRPr>
                </a:lvl1pPr>
              </a:lstStyle>
              <a:p>
                <a:r>
                  <a:rPr lang="en-US" sz="1050" dirty="0">
                    <a:solidFill>
                      <a:schemeClr val="bg2">
                        <a:lumMod val="75000"/>
                      </a:schemeClr>
                    </a:solidFill>
                  </a:rPr>
                  <a:t>A sub-fund in memoriam </a:t>
                </a:r>
                <a:r>
                  <a:rPr lang="en-US" sz="1050" dirty="0" err="1">
                    <a:solidFill>
                      <a:schemeClr val="bg2">
                        <a:lumMod val="75000"/>
                      </a:schemeClr>
                    </a:solidFill>
                  </a:rPr>
                  <a:t>honours</a:t>
                </a:r>
                <a:r>
                  <a:rPr lang="en-US" sz="1050" dirty="0">
                    <a:solidFill>
                      <a:schemeClr val="bg2">
                        <a:lumMod val="75000"/>
                      </a:schemeClr>
                    </a:solidFill>
                  </a:rPr>
                  <a:t> a loved one, leaving a perpetual legacy in their name.  In 2006, Anglo American set up The Greg Garrick Foundation in memory of their HR staff member. This fund provides a scholarship for a student at James Cook University distributing approximately $1,500 each year</a:t>
                </a:r>
                <a:endParaRPr sz="1050" dirty="0">
                  <a:solidFill>
                    <a:schemeClr val="bg2">
                      <a:lumMod val="75000"/>
                    </a:schemeClr>
                  </a:solidFill>
                </a:endParaRPr>
              </a:p>
            </p:txBody>
          </p:sp>
        </p:grpSp>
      </p:grpSp>
      <p:sp>
        <p:nvSpPr>
          <p:cNvPr id="2" name="Rectangle 1">
            <a:extLst>
              <a:ext uri="{FF2B5EF4-FFF2-40B4-BE49-F238E27FC236}">
                <a16:creationId xmlns:a16="http://schemas.microsoft.com/office/drawing/2014/main" id="{39950E33-FD44-47A9-8BB7-DE881EC1F514}"/>
              </a:ext>
            </a:extLst>
          </p:cNvPr>
          <p:cNvSpPr/>
          <p:nvPr/>
        </p:nvSpPr>
        <p:spPr>
          <a:xfrm>
            <a:off x="2213705" y="2019844"/>
            <a:ext cx="7764591" cy="292388"/>
          </a:xfrm>
          <a:prstGeom prst="rect">
            <a:avLst/>
          </a:prstGeom>
        </p:spPr>
        <p:txBody>
          <a:bodyPr wrap="square" lIns="91440" tIns="45720" rIns="91440" bIns="45720" anchor="t">
            <a:spAutoFit/>
          </a:bodyPr>
          <a:lstStyle/>
          <a:p>
            <a:pPr>
              <a:spcBef>
                <a:spcPts val="200"/>
              </a:spcBef>
              <a:defRPr sz="1400" b="1">
                <a:solidFill>
                  <a:srgbClr val="EB2D41"/>
                </a:solidFill>
                <a:latin typeface="Arial"/>
                <a:ea typeface="Arial"/>
                <a:cs typeface="Arial"/>
                <a:sym typeface="Arial"/>
              </a:defRPr>
            </a:pPr>
            <a:r>
              <a:rPr lang="en-US" sz="1300" dirty="0">
                <a:solidFill>
                  <a:schemeClr val="bg2">
                    <a:lumMod val="75000"/>
                  </a:schemeClr>
                </a:solidFill>
              </a:rPr>
              <a:t>Queensland Gives is made up of the following funds:</a:t>
            </a:r>
            <a:endParaRPr lang="en-US" sz="1400" dirty="0">
              <a:solidFill>
                <a:schemeClr val="bg2">
                  <a:lumMod val="75000"/>
                </a:schemeClr>
              </a:solidFill>
            </a:endParaRPr>
          </a:p>
        </p:txBody>
      </p:sp>
      <p:sp>
        <p:nvSpPr>
          <p:cNvPr id="4" name="TextBox 3">
            <a:extLst>
              <a:ext uri="{FF2B5EF4-FFF2-40B4-BE49-F238E27FC236}">
                <a16:creationId xmlns:a16="http://schemas.microsoft.com/office/drawing/2014/main" id="{0BBBD371-408B-4A3C-993F-7EE305990650}"/>
              </a:ext>
            </a:extLst>
          </p:cNvPr>
          <p:cNvSpPr txBox="1"/>
          <p:nvPr/>
        </p:nvSpPr>
        <p:spPr>
          <a:xfrm>
            <a:off x="2276294" y="964262"/>
            <a:ext cx="7558311"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300" dirty="0">
                <a:solidFill>
                  <a:schemeClr val="bg2">
                    <a:lumMod val="75000"/>
                  </a:schemeClr>
                </a:solidFill>
                <a:latin typeface="Arial"/>
                <a:cs typeface="Arial"/>
              </a:rPr>
              <a:t>Queensland Gives provides a philanthropic vehicle, with no set-up administrative costs for those making a gift, thanks to our Founding Partners QIC and Anglo American, covering staff and administrative costs.  </a:t>
            </a:r>
          </a:p>
          <a:p>
            <a:r>
              <a:rPr lang="en-US" sz="1300" dirty="0">
                <a:solidFill>
                  <a:schemeClr val="bg2">
                    <a:lumMod val="75000"/>
                  </a:schemeClr>
                </a:solidFill>
                <a:latin typeface="Arial"/>
                <a:cs typeface="Arial"/>
              </a:rPr>
              <a:t>Queensland Gives handles the tax, audit and governance issues of all donations large and small.</a:t>
            </a:r>
            <a:endParaRPr lang="en-US" dirty="0">
              <a:solidFill>
                <a:schemeClr val="bg2">
                  <a:lumMod val="75000"/>
                </a:schemeClr>
              </a:solidFill>
            </a:endParaRPr>
          </a:p>
        </p:txBody>
      </p:sp>
    </p:spTree>
    <p:extLst>
      <p:ext uri="{BB962C8B-B14F-4D97-AF65-F5344CB8AC3E}">
        <p14:creationId xmlns:p14="http://schemas.microsoft.com/office/powerpoint/2010/main" val="454522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5BC73-65CB-2346-B861-3791CBDE879B}"/>
              </a:ext>
            </a:extLst>
          </p:cNvPr>
          <p:cNvPicPr>
            <a:picLocks noChangeAspect="1"/>
          </p:cNvPicPr>
          <p:nvPr/>
        </p:nvPicPr>
        <p:blipFill>
          <a:blip r:embed="rId2"/>
          <a:stretch>
            <a:fillRect/>
          </a:stretch>
        </p:blipFill>
        <p:spPr>
          <a:xfrm>
            <a:off x="4573093" y="1230068"/>
            <a:ext cx="5410945" cy="4228313"/>
          </a:xfrm>
          <a:prstGeom prst="rect">
            <a:avLst/>
          </a:prstGeom>
        </p:spPr>
      </p:pic>
      <p:sp>
        <p:nvSpPr>
          <p:cNvPr id="6" name="About…">
            <a:extLst>
              <a:ext uri="{FF2B5EF4-FFF2-40B4-BE49-F238E27FC236}">
                <a16:creationId xmlns:a16="http://schemas.microsoft.com/office/drawing/2014/main" id="{FC7149FD-8ED6-9865-8DF3-1291023B2129}"/>
              </a:ext>
            </a:extLst>
          </p:cNvPr>
          <p:cNvSpPr txBox="1">
            <a:spLocks noGrp="1"/>
          </p:cNvSpPr>
          <p:nvPr>
            <p:ph type="title"/>
          </p:nvPr>
        </p:nvSpPr>
        <p:spPr>
          <a:xfrm>
            <a:off x="2536372" y="56865"/>
            <a:ext cx="7327693" cy="1173203"/>
          </a:xfrm>
          <a:prstGeom prst="rect">
            <a:avLst/>
          </a:prstGeom>
        </p:spPr>
        <p:txBody>
          <a:bodyPr>
            <a:normAutofit/>
          </a:bodyPr>
          <a:lstStyle/>
          <a:p>
            <a:pPr algn="l">
              <a:defRPr sz="3200" b="1">
                <a:solidFill>
                  <a:srgbClr val="FFFFFF"/>
                </a:solidFill>
                <a:latin typeface="Arial"/>
                <a:ea typeface="Arial"/>
                <a:cs typeface="Arial"/>
                <a:sym typeface="Arial"/>
              </a:defRPr>
            </a:pPr>
            <a:r>
              <a:rPr lang="en-AU" sz="2800" dirty="0">
                <a:solidFill>
                  <a:srgbClr val="510037"/>
                </a:solidFill>
              </a:rPr>
              <a:t>Queensland Gives General Fund</a:t>
            </a:r>
            <a:br>
              <a:rPr lang="en-AU" dirty="0">
                <a:solidFill>
                  <a:srgbClr val="C00000"/>
                </a:solidFill>
              </a:rPr>
            </a:br>
            <a:r>
              <a:rPr lang="en-AU" sz="2400" dirty="0">
                <a:solidFill>
                  <a:schemeClr val="bg2">
                    <a:lumMod val="75000"/>
                  </a:schemeClr>
                </a:solidFill>
              </a:rPr>
              <a:t>Impact across the state in the 2023 grant round</a:t>
            </a:r>
            <a:endParaRPr sz="2400" dirty="0">
              <a:solidFill>
                <a:schemeClr val="bg2">
                  <a:lumMod val="75000"/>
                </a:schemeClr>
              </a:solidFill>
            </a:endParaRPr>
          </a:p>
        </p:txBody>
      </p:sp>
      <p:sp>
        <p:nvSpPr>
          <p:cNvPr id="4" name="TextBox 7">
            <a:extLst>
              <a:ext uri="{FF2B5EF4-FFF2-40B4-BE49-F238E27FC236}">
                <a16:creationId xmlns:a16="http://schemas.microsoft.com/office/drawing/2014/main" id="{8808EB63-76E3-63FB-D531-911931EB4A13}"/>
              </a:ext>
            </a:extLst>
          </p:cNvPr>
          <p:cNvSpPr txBox="1"/>
          <p:nvPr/>
        </p:nvSpPr>
        <p:spPr>
          <a:xfrm>
            <a:off x="2572152" y="5757112"/>
            <a:ext cx="6662703" cy="755271"/>
          </a:xfrm>
          <a:prstGeom prst="rect">
            <a:avLst/>
          </a:prstGeom>
          <a:solidFill>
            <a:srgbClr val="F19C2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105000"/>
              </a:lnSpc>
              <a:spcBef>
                <a:spcPts val="600"/>
              </a:spcBef>
              <a:spcAft>
                <a:spcPts val="600"/>
              </a:spcAft>
            </a:pPr>
            <a:r>
              <a:rPr lang="en-AU" sz="1400" dirty="0">
                <a:solidFill>
                  <a:schemeClr val="bg2"/>
                </a:solidFill>
                <a:latin typeface="Arial" panose="020B0604020202020204" pitchFamily="34" charset="0"/>
                <a:ea typeface="Arial" panose="020B0604020202020204" pitchFamily="34" charset="0"/>
                <a:cs typeface="Times New Roman" panose="02020603050405020304" pitchFamily="18" charset="0"/>
              </a:rPr>
              <a:t>In 2023, the General Fund grant program focussed on mid-tier charitable organisations strengthening community through collaboration. 20 grants totally $651,497 from the General Fund were awarded to organisations across the state.</a:t>
            </a:r>
          </a:p>
        </p:txBody>
      </p:sp>
      <p:sp>
        <p:nvSpPr>
          <p:cNvPr id="2" name="TextBox 7">
            <a:extLst>
              <a:ext uri="{FF2B5EF4-FFF2-40B4-BE49-F238E27FC236}">
                <a16:creationId xmlns:a16="http://schemas.microsoft.com/office/drawing/2014/main" id="{3BD5776F-4F1E-E5D9-F834-EFB13F7D6BB3}"/>
              </a:ext>
            </a:extLst>
          </p:cNvPr>
          <p:cNvSpPr txBox="1"/>
          <p:nvPr/>
        </p:nvSpPr>
        <p:spPr>
          <a:xfrm>
            <a:off x="2572151" y="1186206"/>
            <a:ext cx="5286707" cy="529056"/>
          </a:xfrm>
          <a:prstGeom prst="rect">
            <a:avLst/>
          </a:prstGeom>
          <a:solidFill>
            <a:srgbClr val="F19C2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105000"/>
              </a:lnSpc>
              <a:spcBef>
                <a:spcPts val="600"/>
              </a:spcBef>
              <a:spcAft>
                <a:spcPts val="600"/>
              </a:spcAft>
            </a:pPr>
            <a:r>
              <a:rPr lang="en-AU" sz="1400" dirty="0">
                <a:solidFill>
                  <a:schemeClr val="bg2"/>
                </a:solidFill>
                <a:latin typeface="Arial" panose="020B0604020202020204" pitchFamily="34" charset="0"/>
                <a:ea typeface="Arial" panose="020B0604020202020204" pitchFamily="34" charset="0"/>
                <a:cs typeface="Times New Roman" panose="02020603050405020304" pitchFamily="18" charset="0"/>
              </a:rPr>
              <a:t>From $3,000 to $30,000, Queensland Gives General Fund grants have a profound and long-lasting impact in our communities.</a:t>
            </a:r>
          </a:p>
        </p:txBody>
      </p:sp>
    </p:spTree>
    <p:extLst>
      <p:ext uri="{BB962C8B-B14F-4D97-AF65-F5344CB8AC3E}">
        <p14:creationId xmlns:p14="http://schemas.microsoft.com/office/powerpoint/2010/main" val="1929942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out…">
            <a:extLst>
              <a:ext uri="{FF2B5EF4-FFF2-40B4-BE49-F238E27FC236}">
                <a16:creationId xmlns:a16="http://schemas.microsoft.com/office/drawing/2014/main" id="{9D5D46BC-6A7E-66A5-F38B-998EE1BBBF3F}"/>
              </a:ext>
            </a:extLst>
          </p:cNvPr>
          <p:cNvSpPr txBox="1">
            <a:spLocks noGrp="1"/>
          </p:cNvSpPr>
          <p:nvPr>
            <p:ph type="title"/>
          </p:nvPr>
        </p:nvSpPr>
        <p:spPr>
          <a:xfrm>
            <a:off x="2210865" y="58669"/>
            <a:ext cx="7566021" cy="1173203"/>
          </a:xfrm>
          <a:prstGeom prst="rect">
            <a:avLst/>
          </a:prstGeom>
        </p:spPr>
        <p:txBody>
          <a:bodyPr>
            <a:normAutofit/>
          </a:bodyPr>
          <a:lstStyle/>
          <a:p>
            <a:pPr algn="l">
              <a:defRPr sz="3200" b="1">
                <a:solidFill>
                  <a:srgbClr val="FFFFFF"/>
                </a:solidFill>
                <a:latin typeface="Arial"/>
                <a:ea typeface="Arial"/>
                <a:cs typeface="Arial"/>
                <a:sym typeface="Arial"/>
              </a:defRPr>
            </a:pPr>
            <a:r>
              <a:rPr lang="en-AU" sz="2800" dirty="0">
                <a:solidFill>
                  <a:srgbClr val="510037"/>
                </a:solidFill>
              </a:rPr>
              <a:t>Queensland Gives Regional Funds</a:t>
            </a:r>
            <a:br>
              <a:rPr lang="en-AU" dirty="0">
                <a:solidFill>
                  <a:srgbClr val="C00000"/>
                </a:solidFill>
              </a:rPr>
            </a:br>
            <a:r>
              <a:rPr lang="en-AU" sz="2400" dirty="0">
                <a:solidFill>
                  <a:schemeClr val="bg2">
                    <a:lumMod val="75000"/>
                  </a:schemeClr>
                </a:solidFill>
              </a:rPr>
              <a:t>Impact across the state in the 2023 grant round</a:t>
            </a:r>
            <a:endParaRPr sz="2400" dirty="0">
              <a:solidFill>
                <a:schemeClr val="bg2">
                  <a:lumMod val="75000"/>
                </a:schemeClr>
              </a:solidFill>
            </a:endParaRPr>
          </a:p>
        </p:txBody>
      </p:sp>
      <p:sp>
        <p:nvSpPr>
          <p:cNvPr id="3" name="TextBox 2">
            <a:extLst>
              <a:ext uri="{FF2B5EF4-FFF2-40B4-BE49-F238E27FC236}">
                <a16:creationId xmlns:a16="http://schemas.microsoft.com/office/drawing/2014/main" id="{ECA284C4-737C-4F7D-87FC-16D0B94B30E1}"/>
              </a:ext>
            </a:extLst>
          </p:cNvPr>
          <p:cNvSpPr txBox="1"/>
          <p:nvPr/>
        </p:nvSpPr>
        <p:spPr>
          <a:xfrm>
            <a:off x="2105196" y="1563188"/>
            <a:ext cx="3356170" cy="42934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1300" dirty="0">
                <a:solidFill>
                  <a:schemeClr val="bg2">
                    <a:lumMod val="75000"/>
                  </a:schemeClr>
                </a:solidFill>
                <a:latin typeface="Arial" panose="020B0604020202020204" pitchFamily="34" charset="0"/>
                <a:cs typeface="Arial" panose="020B0604020202020204" pitchFamily="34" charset="0"/>
              </a:rPr>
              <a:t>Queensland Gives regional grants program supports Northern Queensland, Gold Coast, Sunshine Coast, Toowoomba, and the Lower Gulf Region which services the communities of Burke Shire Council, Carpentaria Shire Council, Doomadgee Aboriginal Shire Council and Mornington Shire Council. </a:t>
            </a:r>
          </a:p>
          <a:p>
            <a:endParaRPr lang="en-AU" sz="1300" dirty="0">
              <a:solidFill>
                <a:schemeClr val="bg2">
                  <a:lumMod val="75000"/>
                </a:schemeClr>
              </a:solidFill>
              <a:latin typeface="Arial" panose="020B0604020202020204" pitchFamily="34" charset="0"/>
              <a:cs typeface="Arial" panose="020B0604020202020204" pitchFamily="34" charset="0"/>
            </a:endParaRPr>
          </a:p>
          <a:p>
            <a:r>
              <a:rPr lang="en-AU" sz="1300" b="1"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Charities and causes that receive support through a regional grant demonstrate the following: </a:t>
            </a:r>
          </a:p>
          <a:p>
            <a:endParaRPr lang="en-AU" sz="1300" b="1"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300"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A one-off project for a specific purpose</a:t>
            </a:r>
          </a:p>
          <a:p>
            <a:pPr marL="285750" indent="-285750">
              <a:buFont typeface="Arial" panose="020B0604020202020204" pitchFamily="34" charset="0"/>
              <a:buChar char="•"/>
            </a:pPr>
            <a:r>
              <a:rPr lang="en-AU" sz="1300"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Demonstrated sustainability beyond funding period </a:t>
            </a:r>
          </a:p>
          <a:p>
            <a:pPr marL="285750" indent="-285750">
              <a:buFont typeface="Arial" panose="020B0604020202020204" pitchFamily="34" charset="0"/>
              <a:buChar char="•"/>
            </a:pPr>
            <a:r>
              <a:rPr lang="en-AU" sz="1300"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Strengthening the community </a:t>
            </a:r>
          </a:p>
          <a:p>
            <a:pPr marL="285750" indent="-285750">
              <a:buFont typeface="Arial" panose="020B0604020202020204" pitchFamily="34" charset="0"/>
              <a:buChar char="•"/>
            </a:pPr>
            <a:r>
              <a:rPr lang="en-AU" sz="1300"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Reducing social disadvantage</a:t>
            </a:r>
          </a:p>
          <a:p>
            <a:pPr marL="285750" indent="-285750">
              <a:buFont typeface="Arial" panose="020B0604020202020204" pitchFamily="34" charset="0"/>
              <a:buChar char="•"/>
            </a:pPr>
            <a:r>
              <a:rPr lang="en-AU" sz="1300"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Helping find solutions to community problems </a:t>
            </a:r>
          </a:p>
          <a:p>
            <a:pPr marL="285750" indent="-285750">
              <a:buFont typeface="Arial" panose="020B0604020202020204" pitchFamily="34" charset="0"/>
              <a:buChar char="•"/>
            </a:pPr>
            <a:r>
              <a:rPr lang="en-AU" sz="1300" dirty="0">
                <a:solidFill>
                  <a:schemeClr val="bg2">
                    <a:lumMod val="75000"/>
                  </a:schemeClr>
                </a:solidFill>
                <a:latin typeface="Arial" panose="020B0604020202020204" pitchFamily="34" charset="0"/>
                <a:ea typeface="Arial" panose="020B0604020202020204" pitchFamily="34" charset="0"/>
                <a:cs typeface="Arial" panose="020B0604020202020204" pitchFamily="34" charset="0"/>
              </a:rPr>
              <a:t>Benefiting as many people as possible</a:t>
            </a:r>
          </a:p>
        </p:txBody>
      </p:sp>
      <p:pic>
        <p:nvPicPr>
          <p:cNvPr id="4" name="Picture 3">
            <a:extLst>
              <a:ext uri="{FF2B5EF4-FFF2-40B4-BE49-F238E27FC236}">
                <a16:creationId xmlns:a16="http://schemas.microsoft.com/office/drawing/2014/main" id="{86121485-D4DA-84F9-A092-E26030BA5703}"/>
              </a:ext>
            </a:extLst>
          </p:cNvPr>
          <p:cNvPicPr>
            <a:picLocks noChangeAspect="1"/>
          </p:cNvPicPr>
          <p:nvPr/>
        </p:nvPicPr>
        <p:blipFill>
          <a:blip r:embed="rId2"/>
          <a:stretch>
            <a:fillRect/>
          </a:stretch>
        </p:blipFill>
        <p:spPr>
          <a:xfrm>
            <a:off x="5747689" y="1112940"/>
            <a:ext cx="3698180" cy="5800643"/>
          </a:xfrm>
          <a:prstGeom prst="rect">
            <a:avLst/>
          </a:prstGeom>
        </p:spPr>
      </p:pic>
    </p:spTree>
    <p:extLst>
      <p:ext uri="{BB962C8B-B14F-4D97-AF65-F5344CB8AC3E}">
        <p14:creationId xmlns:p14="http://schemas.microsoft.com/office/powerpoint/2010/main" val="37826917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1C27-2D0F-FDC0-BAED-1385471263AC}"/>
              </a:ext>
            </a:extLst>
          </p:cNvPr>
          <p:cNvSpPr>
            <a:spLocks noGrp="1"/>
          </p:cNvSpPr>
          <p:nvPr>
            <p:ph type="title"/>
          </p:nvPr>
        </p:nvSpPr>
        <p:spPr>
          <a:xfrm>
            <a:off x="1661160" y="201923"/>
            <a:ext cx="8229600" cy="1143001"/>
          </a:xfrm>
        </p:spPr>
        <p:txBody>
          <a:bodyPr>
            <a:normAutofit/>
          </a:bodyPr>
          <a:lstStyle/>
          <a:p>
            <a:r>
              <a:rPr lang="en-AU" sz="3600" dirty="0">
                <a:solidFill>
                  <a:srgbClr val="510037"/>
                </a:solidFill>
              </a:rPr>
              <a:t>Top </a:t>
            </a:r>
            <a:r>
              <a:rPr lang="en-AU" sz="3600" dirty="0">
                <a:solidFill>
                  <a:srgbClr val="510037"/>
                </a:solidFill>
                <a:latin typeface="Arial" panose="020B0604020202020204" pitchFamily="34" charset="0"/>
                <a:cs typeface="Arial" panose="020B0604020202020204" pitchFamily="34" charset="0"/>
              </a:rPr>
              <a:t>ten</a:t>
            </a:r>
            <a:r>
              <a:rPr lang="en-AU" sz="3600" dirty="0">
                <a:solidFill>
                  <a:srgbClr val="510037"/>
                </a:solidFill>
              </a:rPr>
              <a:t> Queensland charities supported</a:t>
            </a:r>
          </a:p>
        </p:txBody>
      </p:sp>
      <p:pic>
        <p:nvPicPr>
          <p:cNvPr id="4" name="Picture 3">
            <a:extLst>
              <a:ext uri="{FF2B5EF4-FFF2-40B4-BE49-F238E27FC236}">
                <a16:creationId xmlns:a16="http://schemas.microsoft.com/office/drawing/2014/main" id="{EE0B82C8-7A3C-8D51-D479-9D2653B51459}"/>
              </a:ext>
            </a:extLst>
          </p:cNvPr>
          <p:cNvPicPr>
            <a:picLocks noChangeAspect="1"/>
          </p:cNvPicPr>
          <p:nvPr/>
        </p:nvPicPr>
        <p:blipFill>
          <a:blip r:embed="rId2"/>
          <a:stretch>
            <a:fillRect/>
          </a:stretch>
        </p:blipFill>
        <p:spPr>
          <a:xfrm>
            <a:off x="2616444" y="1041221"/>
            <a:ext cx="6959112" cy="5470747"/>
          </a:xfrm>
          <a:prstGeom prst="rect">
            <a:avLst/>
          </a:prstGeom>
        </p:spPr>
      </p:pic>
    </p:spTree>
    <p:extLst>
      <p:ext uri="{BB962C8B-B14F-4D97-AF65-F5344CB8AC3E}">
        <p14:creationId xmlns:p14="http://schemas.microsoft.com/office/powerpoint/2010/main" val="81074750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a:extLst>
              <a:ext uri="{FF2B5EF4-FFF2-40B4-BE49-F238E27FC236}">
                <a16:creationId xmlns:a16="http://schemas.microsoft.com/office/drawing/2014/main" id="{24B0380B-FFE7-8890-E19C-9DAB087DB019}"/>
              </a:ext>
            </a:extLst>
          </p:cNvPr>
          <p:cNvSpPr/>
          <p:nvPr/>
        </p:nvSpPr>
        <p:spPr>
          <a:xfrm>
            <a:off x="3738045" y="4435384"/>
            <a:ext cx="2230084" cy="2372366"/>
          </a:xfrm>
          <a:prstGeom prst="roundRect">
            <a:avLst>
              <a:gd name="adj" fmla="val 5200"/>
            </a:avLst>
          </a:prstGeom>
          <a:solidFill>
            <a:srgbClr val="F19C20">
              <a:alpha val="95147"/>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2" name="Rounded Rectangle">
            <a:extLst>
              <a:ext uri="{FF2B5EF4-FFF2-40B4-BE49-F238E27FC236}">
                <a16:creationId xmlns:a16="http://schemas.microsoft.com/office/drawing/2014/main" id="{2FE2C0D5-17CD-BE43-B426-865EFCEC0EE6}"/>
              </a:ext>
            </a:extLst>
          </p:cNvPr>
          <p:cNvSpPr/>
          <p:nvPr/>
        </p:nvSpPr>
        <p:spPr>
          <a:xfrm>
            <a:off x="6249572" y="4440616"/>
            <a:ext cx="2230084" cy="2387748"/>
          </a:xfrm>
          <a:prstGeom prst="roundRect">
            <a:avLst>
              <a:gd name="adj" fmla="val 5200"/>
            </a:avLst>
          </a:prstGeom>
          <a:solidFill>
            <a:srgbClr val="F19C20">
              <a:alpha val="95147"/>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3" name="Rounded Rectangle">
            <a:extLst>
              <a:ext uri="{FF2B5EF4-FFF2-40B4-BE49-F238E27FC236}">
                <a16:creationId xmlns:a16="http://schemas.microsoft.com/office/drawing/2014/main" id="{A6A82A81-4887-4952-7E8B-1FCEC1F3FC62}"/>
              </a:ext>
            </a:extLst>
          </p:cNvPr>
          <p:cNvSpPr/>
          <p:nvPr/>
        </p:nvSpPr>
        <p:spPr>
          <a:xfrm>
            <a:off x="7364614" y="1692857"/>
            <a:ext cx="2230084" cy="2702562"/>
          </a:xfrm>
          <a:prstGeom prst="roundRect">
            <a:avLst>
              <a:gd name="adj" fmla="val 5200"/>
            </a:avLst>
          </a:prstGeom>
          <a:solidFill>
            <a:srgbClr val="F19C20">
              <a:alpha val="95147"/>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62" name="QCT Philanthropy Week…"/>
          <p:cNvSpPr txBox="1">
            <a:spLocks noGrp="1"/>
          </p:cNvSpPr>
          <p:nvPr>
            <p:ph type="title"/>
          </p:nvPr>
        </p:nvSpPr>
        <p:spPr>
          <a:xfrm>
            <a:off x="2209730" y="84234"/>
            <a:ext cx="7772401" cy="1470026"/>
          </a:xfrm>
          <a:prstGeom prst="rect">
            <a:avLst/>
          </a:prstGeom>
        </p:spPr>
        <p:txBody>
          <a:bodyPr/>
          <a:lstStyle/>
          <a:p>
            <a:pPr algn="l">
              <a:defRPr sz="3200" b="1">
                <a:solidFill>
                  <a:srgbClr val="FFFFFF"/>
                </a:solidFill>
                <a:latin typeface="Arial"/>
                <a:ea typeface="Arial"/>
                <a:cs typeface="Arial"/>
                <a:sym typeface="Arial"/>
              </a:defRPr>
            </a:pPr>
            <a:r>
              <a:rPr lang="en-AU" dirty="0">
                <a:solidFill>
                  <a:srgbClr val="510037"/>
                </a:solidFill>
              </a:rPr>
              <a:t>Queensland Gives </a:t>
            </a:r>
            <a:br>
              <a:rPr lang="en-AU" dirty="0">
                <a:solidFill>
                  <a:srgbClr val="510037"/>
                </a:solidFill>
              </a:rPr>
            </a:br>
            <a:r>
              <a:rPr lang="en-AU" sz="1500" dirty="0">
                <a:solidFill>
                  <a:srgbClr val="510037"/>
                </a:solidFill>
              </a:rPr>
              <a:t>by Queensland Community Foundation</a:t>
            </a:r>
            <a:br>
              <a:rPr lang="en-AU" dirty="0">
                <a:solidFill>
                  <a:srgbClr val="ED3F50"/>
                </a:solidFill>
              </a:rPr>
            </a:br>
            <a:r>
              <a:rPr lang="en-AU" sz="2400" dirty="0">
                <a:solidFill>
                  <a:schemeClr val="bg2">
                    <a:lumMod val="75000"/>
                  </a:schemeClr>
                </a:solidFill>
              </a:rPr>
              <a:t>Events and Campaigns in 2024</a:t>
            </a:r>
            <a:endParaRPr sz="2400" dirty="0">
              <a:solidFill>
                <a:schemeClr val="bg2">
                  <a:lumMod val="75000"/>
                </a:schemeClr>
              </a:solidFill>
            </a:endParaRPr>
          </a:p>
        </p:txBody>
      </p:sp>
      <p:grpSp>
        <p:nvGrpSpPr>
          <p:cNvPr id="4" name="Group 3">
            <a:extLst>
              <a:ext uri="{FF2B5EF4-FFF2-40B4-BE49-F238E27FC236}">
                <a16:creationId xmlns:a16="http://schemas.microsoft.com/office/drawing/2014/main" id="{72030B79-3CD2-EDD9-0F64-27E74A75018A}"/>
              </a:ext>
            </a:extLst>
          </p:cNvPr>
          <p:cNvGrpSpPr/>
          <p:nvPr/>
        </p:nvGrpSpPr>
        <p:grpSpPr>
          <a:xfrm>
            <a:off x="2369996" y="1698431"/>
            <a:ext cx="7442830" cy="5367497"/>
            <a:chOff x="1235925" y="1912456"/>
            <a:chExt cx="7442830" cy="5367497"/>
          </a:xfrm>
        </p:grpSpPr>
        <p:grpSp>
          <p:nvGrpSpPr>
            <p:cNvPr id="5" name="Group">
              <a:extLst>
                <a:ext uri="{FF2B5EF4-FFF2-40B4-BE49-F238E27FC236}">
                  <a16:creationId xmlns:a16="http://schemas.microsoft.com/office/drawing/2014/main" id="{B15ADEEF-81C6-9604-1236-3367F399DA13}"/>
                </a:ext>
              </a:extLst>
            </p:cNvPr>
            <p:cNvGrpSpPr/>
            <p:nvPr/>
          </p:nvGrpSpPr>
          <p:grpSpPr>
            <a:xfrm>
              <a:off x="2661503" y="1912456"/>
              <a:ext cx="3308643" cy="5104995"/>
              <a:chOff x="1666900" y="-26596"/>
              <a:chExt cx="3308640" cy="5104991"/>
            </a:xfrm>
          </p:grpSpPr>
          <p:sp>
            <p:nvSpPr>
              <p:cNvPr id="19" name="Rounded Rectangle">
                <a:extLst>
                  <a:ext uri="{FF2B5EF4-FFF2-40B4-BE49-F238E27FC236}">
                    <a16:creationId xmlns:a16="http://schemas.microsoft.com/office/drawing/2014/main" id="{1A7E3286-BAAE-1A81-6E43-C3CA2FEC282D}"/>
                  </a:ext>
                </a:extLst>
              </p:cNvPr>
              <p:cNvSpPr/>
              <p:nvPr/>
            </p:nvSpPr>
            <p:spPr>
              <a:xfrm>
                <a:off x="2745458" y="-26596"/>
                <a:ext cx="2230082" cy="2696987"/>
              </a:xfrm>
              <a:prstGeom prst="roundRect">
                <a:avLst>
                  <a:gd name="adj" fmla="val 5200"/>
                </a:avLst>
              </a:prstGeom>
              <a:solidFill>
                <a:srgbClr val="F19C20">
                  <a:alpha val="95147"/>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0" name="A VIP launch for special guests and media hosted by the QCF Board outlining the Week">
                <a:extLst>
                  <a:ext uri="{FF2B5EF4-FFF2-40B4-BE49-F238E27FC236}">
                    <a16:creationId xmlns:a16="http://schemas.microsoft.com/office/drawing/2014/main" id="{E9502EA0-2691-7624-8DCE-6C10C7A4E5E5}"/>
                  </a:ext>
                </a:extLst>
              </p:cNvPr>
              <p:cNvSpPr txBox="1"/>
              <p:nvPr/>
            </p:nvSpPr>
            <p:spPr>
              <a:xfrm>
                <a:off x="1791275" y="3493349"/>
                <a:ext cx="2048178" cy="1585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t">
                <a:spAutoFit/>
              </a:bodyPr>
              <a:lstStyle/>
              <a:p>
                <a:pPr lvl="1">
                  <a:spcBef>
                    <a:spcPts val="200"/>
                  </a:spcBef>
                  <a:defRPr sz="1200">
                    <a:latin typeface="Arial"/>
                    <a:ea typeface="Arial"/>
                    <a:cs typeface="Arial"/>
                    <a:sym typeface="Arial"/>
                  </a:defRPr>
                </a:pPr>
                <a:r>
                  <a:rPr sz="1200" dirty="0">
                    <a:solidFill>
                      <a:schemeClr val="bg2">
                        <a:lumMod val="75000"/>
                      </a:schemeClr>
                    </a:solidFill>
                  </a:rPr>
                  <a:t>A VIP launch </a:t>
                </a:r>
                <a:r>
                  <a:rPr lang="en-AU" sz="1200" dirty="0">
                    <a:solidFill>
                      <a:schemeClr val="bg2">
                        <a:lumMod val="75000"/>
                      </a:schemeClr>
                    </a:solidFill>
                  </a:rPr>
                  <a:t>at Parliament House </a:t>
                </a:r>
                <a:r>
                  <a:rPr sz="1200" dirty="0">
                    <a:solidFill>
                      <a:schemeClr val="bg2">
                        <a:lumMod val="75000"/>
                      </a:schemeClr>
                    </a:solidFill>
                  </a:rPr>
                  <a:t>for </a:t>
                </a:r>
                <a:r>
                  <a:rPr lang="en-AU" sz="1200" dirty="0">
                    <a:solidFill>
                      <a:schemeClr val="bg2">
                        <a:lumMod val="75000"/>
                      </a:schemeClr>
                    </a:solidFill>
                  </a:rPr>
                  <a:t>partners, </a:t>
                </a:r>
                <a:r>
                  <a:rPr sz="1200" dirty="0">
                    <a:solidFill>
                      <a:schemeClr val="bg2">
                        <a:lumMod val="75000"/>
                      </a:schemeClr>
                    </a:solidFill>
                  </a:rPr>
                  <a:t>special guests and media hosted by </a:t>
                </a:r>
                <a:r>
                  <a:rPr lang="en-AU" sz="1200" dirty="0">
                    <a:solidFill>
                      <a:schemeClr val="bg2">
                        <a:lumMod val="75000"/>
                      </a:schemeClr>
                    </a:solidFill>
                  </a:rPr>
                  <a:t>Speaker of the House Hon. Curtis Pitt MP and</a:t>
                </a:r>
                <a:r>
                  <a:rPr sz="1200" dirty="0">
                    <a:solidFill>
                      <a:schemeClr val="bg2">
                        <a:lumMod val="75000"/>
                      </a:schemeClr>
                    </a:solidFill>
                  </a:rPr>
                  <a:t> QCF Board</a:t>
                </a:r>
              </a:p>
            </p:txBody>
          </p:sp>
          <p:sp>
            <p:nvSpPr>
              <p:cNvPr id="21" name="QCF Philanthropy Week Launch">
                <a:extLst>
                  <a:ext uri="{FF2B5EF4-FFF2-40B4-BE49-F238E27FC236}">
                    <a16:creationId xmlns:a16="http://schemas.microsoft.com/office/drawing/2014/main" id="{67C4CCD2-DDC9-7D8A-B62C-4934C9947239}"/>
                  </a:ext>
                </a:extLst>
              </p:cNvPr>
              <p:cNvSpPr txBox="1"/>
              <p:nvPr/>
            </p:nvSpPr>
            <p:spPr>
              <a:xfrm>
                <a:off x="1666900" y="2904022"/>
                <a:ext cx="2085477" cy="8822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200"/>
                  </a:spcBef>
                  <a:defRPr sz="1500" b="1">
                    <a:solidFill>
                      <a:srgbClr val="FFFFFF"/>
                    </a:solidFill>
                    <a:latin typeface="Arial"/>
                    <a:ea typeface="Arial"/>
                    <a:cs typeface="Arial"/>
                    <a:sym typeface="Arial"/>
                  </a:defRPr>
                </a:lvl1pPr>
              </a:lstStyle>
              <a:p>
                <a:pPr algn="ctr"/>
                <a:r>
                  <a:rPr lang="en-AU" sz="1200" dirty="0"/>
                  <a:t>Queensland </a:t>
                </a:r>
                <a:r>
                  <a:rPr sz="1200" dirty="0"/>
                  <a:t>Philanthropy Week Launch</a:t>
                </a:r>
                <a:r>
                  <a:rPr lang="en-AU" sz="1200" dirty="0"/>
                  <a:t> - 3 June</a:t>
                </a:r>
              </a:p>
              <a:p>
                <a:pPr algn="ctr"/>
                <a:r>
                  <a:rPr lang="en-AU" sz="1200" dirty="0">
                    <a:solidFill>
                      <a:srgbClr val="FF0000"/>
                    </a:solidFill>
                  </a:rPr>
                  <a:t>Parliament House</a:t>
                </a:r>
              </a:p>
              <a:p>
                <a:pPr algn="ctr"/>
                <a:endParaRPr sz="1200" dirty="0"/>
              </a:p>
            </p:txBody>
          </p:sp>
        </p:grpSp>
        <p:grpSp>
          <p:nvGrpSpPr>
            <p:cNvPr id="6" name="Group">
              <a:extLst>
                <a:ext uri="{FF2B5EF4-FFF2-40B4-BE49-F238E27FC236}">
                  <a16:creationId xmlns:a16="http://schemas.microsoft.com/office/drawing/2014/main" id="{376362D4-C49F-028A-5498-00D2D208ECF1}"/>
                </a:ext>
              </a:extLst>
            </p:cNvPr>
            <p:cNvGrpSpPr/>
            <p:nvPr/>
          </p:nvGrpSpPr>
          <p:grpSpPr>
            <a:xfrm>
              <a:off x="1235925" y="1922412"/>
              <a:ext cx="2230084" cy="2914786"/>
              <a:chOff x="-2325468" y="-10636"/>
              <a:chExt cx="2230082" cy="2914781"/>
            </a:xfrm>
          </p:grpSpPr>
          <p:sp>
            <p:nvSpPr>
              <p:cNvPr id="16" name="Rounded Rectangle">
                <a:extLst>
                  <a:ext uri="{FF2B5EF4-FFF2-40B4-BE49-F238E27FC236}">
                    <a16:creationId xmlns:a16="http://schemas.microsoft.com/office/drawing/2014/main" id="{4B3ABDB7-6FAE-5239-8FCF-B34682E9F846}"/>
                  </a:ext>
                </a:extLst>
              </p:cNvPr>
              <p:cNvSpPr/>
              <p:nvPr/>
            </p:nvSpPr>
            <p:spPr>
              <a:xfrm>
                <a:off x="-2325468" y="-10636"/>
                <a:ext cx="2230082" cy="2696985"/>
              </a:xfrm>
              <a:prstGeom prst="roundRect">
                <a:avLst>
                  <a:gd name="adj" fmla="val 5200"/>
                </a:avLst>
              </a:prstGeom>
              <a:solidFill>
                <a:srgbClr val="F19C20">
                  <a:alpha val="95147"/>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Grants Presentation - Brisbane">
                <a:extLst>
                  <a:ext uri="{FF2B5EF4-FFF2-40B4-BE49-F238E27FC236}">
                    <a16:creationId xmlns:a16="http://schemas.microsoft.com/office/drawing/2014/main" id="{A9BFCACF-E2BD-10F0-2D52-FCB2215AE7B5}"/>
                  </a:ext>
                </a:extLst>
              </p:cNvPr>
              <p:cNvSpPr txBox="1"/>
              <p:nvPr/>
            </p:nvSpPr>
            <p:spPr>
              <a:xfrm>
                <a:off x="-2210508" y="74529"/>
                <a:ext cx="1897490" cy="8822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200"/>
                  </a:spcBef>
                  <a:defRPr sz="1500" b="1">
                    <a:solidFill>
                      <a:srgbClr val="FFFFFF"/>
                    </a:solidFill>
                    <a:latin typeface="Arial"/>
                    <a:ea typeface="Arial"/>
                    <a:cs typeface="Arial"/>
                    <a:sym typeface="Arial"/>
                  </a:defRPr>
                </a:lvl1pPr>
              </a:lstStyle>
              <a:p>
                <a:pPr algn="ctr"/>
                <a:r>
                  <a:rPr lang="en-AU" sz="1200" dirty="0"/>
                  <a:t>2023 Grants Presentations</a:t>
                </a:r>
              </a:p>
              <a:p>
                <a:pPr algn="ctr"/>
                <a:r>
                  <a:rPr lang="en-AU" sz="1200" dirty="0">
                    <a:solidFill>
                      <a:srgbClr val="FF0000"/>
                    </a:solidFill>
                  </a:rPr>
                  <a:t>CLOSES 15 DEC</a:t>
                </a:r>
              </a:p>
              <a:p>
                <a:pPr algn="ctr"/>
                <a:endParaRPr lang="en-AU" sz="1200" dirty="0"/>
              </a:p>
            </p:txBody>
          </p:sp>
          <p:sp>
            <p:nvSpPr>
              <p:cNvPr id="18" name="Distribution of around grants to charities including a grant ceremony for Brisbane based charities">
                <a:extLst>
                  <a:ext uri="{FF2B5EF4-FFF2-40B4-BE49-F238E27FC236}">
                    <a16:creationId xmlns:a16="http://schemas.microsoft.com/office/drawing/2014/main" id="{D89DF9D5-C99B-E7C9-C3CA-E565A3D0ACA2}"/>
                  </a:ext>
                </a:extLst>
              </p:cNvPr>
              <p:cNvSpPr txBox="1"/>
              <p:nvPr/>
            </p:nvSpPr>
            <p:spPr>
              <a:xfrm>
                <a:off x="-2135238" y="739456"/>
                <a:ext cx="1897490" cy="21646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t">
                <a:spAutoFit/>
              </a:bodyPr>
              <a:lstStyle/>
              <a:p>
                <a:pPr lvl="1">
                  <a:spcBef>
                    <a:spcPts val="200"/>
                  </a:spcBef>
                  <a:defRPr sz="1200">
                    <a:latin typeface="Arial"/>
                    <a:ea typeface="Arial"/>
                    <a:cs typeface="Arial"/>
                    <a:sym typeface="Arial"/>
                  </a:defRPr>
                </a:pPr>
                <a:r>
                  <a:rPr lang="en-AU" sz="1200" dirty="0">
                    <a:solidFill>
                      <a:schemeClr val="bg2">
                        <a:lumMod val="75000"/>
                      </a:schemeClr>
                    </a:solidFill>
                  </a:rPr>
                  <a:t>Our biggest distribution in our history! </a:t>
                </a:r>
              </a:p>
              <a:p>
                <a:pPr lvl="1">
                  <a:spcBef>
                    <a:spcPts val="200"/>
                  </a:spcBef>
                  <a:defRPr sz="1200">
                    <a:latin typeface="Arial"/>
                    <a:ea typeface="Arial"/>
                    <a:cs typeface="Arial"/>
                    <a:sym typeface="Arial"/>
                  </a:defRPr>
                </a:pPr>
                <a:r>
                  <a:rPr lang="en-AU" sz="1200" dirty="0">
                    <a:solidFill>
                      <a:schemeClr val="bg2">
                        <a:lumMod val="75000"/>
                      </a:schemeClr>
                    </a:solidFill>
                  </a:rPr>
                  <a:t>General Fund and Regional Funds grant round: Toowoomba, Gold Coast, Sunshine Coast, Bayside and Northern Queensland.</a:t>
                </a:r>
              </a:p>
            </p:txBody>
          </p:sp>
        </p:grpSp>
        <p:grpSp>
          <p:nvGrpSpPr>
            <p:cNvPr id="7" name="Group">
              <a:extLst>
                <a:ext uri="{FF2B5EF4-FFF2-40B4-BE49-F238E27FC236}">
                  <a16:creationId xmlns:a16="http://schemas.microsoft.com/office/drawing/2014/main" id="{0D84E126-B8FB-A267-2395-894420E33E07}"/>
                </a:ext>
              </a:extLst>
            </p:cNvPr>
            <p:cNvGrpSpPr/>
            <p:nvPr/>
          </p:nvGrpSpPr>
          <p:grpSpPr>
            <a:xfrm>
              <a:off x="5327777" y="1973218"/>
              <a:ext cx="3350978" cy="5306735"/>
              <a:chOff x="-769391" y="34614"/>
              <a:chExt cx="3350975" cy="5306731"/>
            </a:xfrm>
          </p:grpSpPr>
          <p:sp>
            <p:nvSpPr>
              <p:cNvPr id="14" name="QCF Philanthropist…">
                <a:extLst>
                  <a:ext uri="{FF2B5EF4-FFF2-40B4-BE49-F238E27FC236}">
                    <a16:creationId xmlns:a16="http://schemas.microsoft.com/office/drawing/2014/main" id="{E3D03079-F657-1A0D-B040-D78156C365EF}"/>
                  </a:ext>
                </a:extLst>
              </p:cNvPr>
              <p:cNvSpPr txBox="1"/>
              <p:nvPr/>
            </p:nvSpPr>
            <p:spPr>
              <a:xfrm>
                <a:off x="45814" y="34614"/>
                <a:ext cx="2535770" cy="9079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200"/>
                  </a:spcBef>
                  <a:defRPr sz="1500" b="1">
                    <a:solidFill>
                      <a:srgbClr val="FFFFFF"/>
                    </a:solidFill>
                    <a:latin typeface="Arial"/>
                    <a:ea typeface="Arial"/>
                    <a:cs typeface="Arial"/>
                    <a:sym typeface="Arial"/>
                  </a:defRPr>
                </a:pPr>
                <a:r>
                  <a:rPr lang="en-AU" sz="1200" dirty="0"/>
                  <a:t>Queensland Philanthropy</a:t>
                </a:r>
                <a:endParaRPr sz="1200" dirty="0"/>
              </a:p>
              <a:p>
                <a:pPr algn="ctr">
                  <a:spcBef>
                    <a:spcPts val="200"/>
                  </a:spcBef>
                  <a:defRPr sz="1500" b="1">
                    <a:solidFill>
                      <a:srgbClr val="FFFFFF"/>
                    </a:solidFill>
                    <a:latin typeface="Arial"/>
                    <a:ea typeface="Arial"/>
                    <a:cs typeface="Arial"/>
                    <a:sym typeface="Arial"/>
                  </a:defRPr>
                </a:pPr>
                <a:r>
                  <a:rPr sz="1200" dirty="0"/>
                  <a:t>Award</a:t>
                </a:r>
                <a:r>
                  <a:rPr lang="en-AU" sz="1200" dirty="0"/>
                  <a:t> nominations</a:t>
                </a:r>
              </a:p>
              <a:p>
                <a:pPr algn="ctr">
                  <a:spcBef>
                    <a:spcPts val="200"/>
                  </a:spcBef>
                  <a:defRPr sz="1500" b="1">
                    <a:solidFill>
                      <a:srgbClr val="FFFFFF"/>
                    </a:solidFill>
                    <a:latin typeface="Arial"/>
                    <a:ea typeface="Arial"/>
                    <a:cs typeface="Arial"/>
                    <a:sym typeface="Arial"/>
                  </a:defRPr>
                </a:pPr>
                <a:r>
                  <a:rPr lang="en-AU" sz="1200" dirty="0">
                    <a:solidFill>
                      <a:srgbClr val="FF0000"/>
                    </a:solidFill>
                  </a:rPr>
                  <a:t>OPENS MARCH 2024</a:t>
                </a:r>
              </a:p>
              <a:p>
                <a:pPr algn="ctr">
                  <a:spcBef>
                    <a:spcPts val="200"/>
                  </a:spcBef>
                  <a:defRPr sz="1500" b="1">
                    <a:solidFill>
                      <a:srgbClr val="FFFFFF"/>
                    </a:solidFill>
                    <a:latin typeface="Arial"/>
                    <a:ea typeface="Arial"/>
                    <a:cs typeface="Arial"/>
                    <a:sym typeface="Arial"/>
                  </a:defRPr>
                </a:pPr>
                <a:endParaRPr sz="1200" dirty="0"/>
              </a:p>
            </p:txBody>
          </p:sp>
          <p:sp>
            <p:nvSpPr>
              <p:cNvPr id="15" name="Premiere corporate event with over 400 guests featuring the Philanthropist of the  Year Awards">
                <a:extLst>
                  <a:ext uri="{FF2B5EF4-FFF2-40B4-BE49-F238E27FC236}">
                    <a16:creationId xmlns:a16="http://schemas.microsoft.com/office/drawing/2014/main" id="{8DC8497A-9E01-C156-BAF9-E67A684B9FF1}"/>
                  </a:ext>
                </a:extLst>
              </p:cNvPr>
              <p:cNvSpPr txBox="1"/>
              <p:nvPr/>
            </p:nvSpPr>
            <p:spPr>
              <a:xfrm>
                <a:off x="-769391" y="3520337"/>
                <a:ext cx="2222022" cy="18210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t">
                <a:spAutoFit/>
              </a:bodyPr>
              <a:lstStyle/>
              <a:p>
                <a:pPr lvl="1">
                  <a:spcBef>
                    <a:spcPts val="200"/>
                  </a:spcBef>
                  <a:buFont typeface="Arial"/>
                  <a:defRPr sz="1200">
                    <a:latin typeface="Arial"/>
                    <a:ea typeface="Arial"/>
                    <a:cs typeface="Arial"/>
                    <a:sym typeface="Arial"/>
                  </a:defRPr>
                </a:pPr>
                <a:r>
                  <a:rPr sz="1200" dirty="0">
                    <a:solidFill>
                      <a:schemeClr val="bg2">
                        <a:lumMod val="75000"/>
                      </a:schemeClr>
                    </a:solidFill>
                  </a:rPr>
                  <a:t>Prem</a:t>
                </a:r>
                <a:r>
                  <a:rPr lang="en-US" sz="1200" dirty="0">
                    <a:solidFill>
                      <a:schemeClr val="bg2">
                        <a:lumMod val="75000"/>
                      </a:schemeClr>
                    </a:solidFill>
                  </a:rPr>
                  <a:t>ium</a:t>
                </a:r>
                <a:r>
                  <a:rPr sz="1200" dirty="0">
                    <a:solidFill>
                      <a:schemeClr val="bg2">
                        <a:lumMod val="75000"/>
                      </a:schemeClr>
                    </a:solidFill>
                  </a:rPr>
                  <a:t> corporate event </a:t>
                </a:r>
                <a:r>
                  <a:rPr lang="en-AU" sz="1200" dirty="0">
                    <a:solidFill>
                      <a:schemeClr val="bg2">
                        <a:lumMod val="75000"/>
                      </a:schemeClr>
                    </a:solidFill>
                  </a:rPr>
                  <a:t>celebrating community members and organisations who make outstanding philanthropic contributions.</a:t>
                </a:r>
              </a:p>
              <a:p>
                <a:pPr lvl="1">
                  <a:spcBef>
                    <a:spcPts val="200"/>
                  </a:spcBef>
                  <a:buFont typeface="Arial"/>
                  <a:defRPr sz="1200">
                    <a:latin typeface="Arial"/>
                    <a:ea typeface="Arial"/>
                    <a:cs typeface="Arial"/>
                    <a:sym typeface="Arial"/>
                  </a:defRPr>
                </a:pPr>
                <a:r>
                  <a:rPr lang="en-AU" sz="1200" b="1" dirty="0">
                    <a:solidFill>
                      <a:schemeClr val="bg2">
                        <a:lumMod val="75000"/>
                      </a:schemeClr>
                    </a:solidFill>
                  </a:rPr>
                  <a:t>Ash Barty </a:t>
                </a:r>
                <a:r>
                  <a:rPr lang="en-AU" sz="1200" dirty="0">
                    <a:solidFill>
                      <a:schemeClr val="bg2">
                        <a:lumMod val="75000"/>
                      </a:schemeClr>
                    </a:solidFill>
                  </a:rPr>
                  <a:t>is our special </a:t>
                </a:r>
              </a:p>
              <a:p>
                <a:pPr lvl="1">
                  <a:spcBef>
                    <a:spcPts val="200"/>
                  </a:spcBef>
                  <a:buFont typeface="Arial"/>
                  <a:defRPr sz="1200">
                    <a:latin typeface="Arial"/>
                    <a:ea typeface="Arial"/>
                    <a:cs typeface="Arial"/>
                    <a:sym typeface="Arial"/>
                  </a:defRPr>
                </a:pPr>
                <a:r>
                  <a:rPr lang="en-AU" sz="1200" dirty="0">
                    <a:solidFill>
                      <a:schemeClr val="bg2">
                        <a:lumMod val="75000"/>
                      </a:schemeClr>
                    </a:solidFill>
                  </a:rPr>
                  <a:t>guest speaker</a:t>
                </a:r>
                <a:endParaRPr sz="1200" dirty="0">
                  <a:solidFill>
                    <a:schemeClr val="bg2">
                      <a:lumMod val="75000"/>
                    </a:schemeClr>
                  </a:solidFill>
                </a:endParaRPr>
              </a:p>
            </p:txBody>
          </p:sp>
        </p:grpSp>
        <p:grpSp>
          <p:nvGrpSpPr>
            <p:cNvPr id="8" name="Group">
              <a:extLst>
                <a:ext uri="{FF2B5EF4-FFF2-40B4-BE49-F238E27FC236}">
                  <a16:creationId xmlns:a16="http://schemas.microsoft.com/office/drawing/2014/main" id="{728EFA86-C85B-8665-FCE3-132727AF8BE4}"/>
                </a:ext>
              </a:extLst>
            </p:cNvPr>
            <p:cNvGrpSpPr/>
            <p:nvPr/>
          </p:nvGrpSpPr>
          <p:grpSpPr>
            <a:xfrm>
              <a:off x="3880517" y="2000528"/>
              <a:ext cx="2044338" cy="2679030"/>
              <a:chOff x="3400499" y="-1589086"/>
              <a:chExt cx="2044336" cy="2679029"/>
            </a:xfrm>
            <a:solidFill>
              <a:srgbClr val="F2A12A"/>
            </a:solidFill>
          </p:grpSpPr>
          <p:sp>
            <p:nvSpPr>
              <p:cNvPr id="11" name="Philanthropy Week Photo Challenge">
                <a:extLst>
                  <a:ext uri="{FF2B5EF4-FFF2-40B4-BE49-F238E27FC236}">
                    <a16:creationId xmlns:a16="http://schemas.microsoft.com/office/drawing/2014/main" id="{001F72D2-CDED-99E9-2DAD-11BD90A6E4F7}"/>
                  </a:ext>
                </a:extLst>
              </p:cNvPr>
              <p:cNvSpPr txBox="1"/>
              <p:nvPr/>
            </p:nvSpPr>
            <p:spPr>
              <a:xfrm>
                <a:off x="3417444" y="-1589086"/>
                <a:ext cx="1907081" cy="671977"/>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200"/>
                  </a:spcBef>
                  <a:defRPr sz="1500" b="1">
                    <a:solidFill>
                      <a:srgbClr val="FFFFFF"/>
                    </a:solidFill>
                    <a:latin typeface="Arial"/>
                    <a:ea typeface="Arial"/>
                    <a:cs typeface="Arial"/>
                    <a:sym typeface="Arial"/>
                  </a:defRPr>
                </a:lvl1pPr>
              </a:lstStyle>
              <a:p>
                <a:pPr algn="ctr"/>
                <a:r>
                  <a:rPr sz="1200" dirty="0"/>
                  <a:t>Philanthropy </a:t>
                </a:r>
                <a:r>
                  <a:rPr lang="en-AU" sz="1200" dirty="0"/>
                  <a:t>in Focus</a:t>
                </a:r>
                <a:r>
                  <a:rPr sz="1200" dirty="0"/>
                  <a:t> Photo Challenge</a:t>
                </a:r>
                <a:endParaRPr lang="en-AU" sz="1200" dirty="0"/>
              </a:p>
              <a:p>
                <a:pPr algn="ctr"/>
                <a:r>
                  <a:rPr lang="en-AU" sz="1200" dirty="0">
                    <a:solidFill>
                      <a:srgbClr val="FF0000"/>
                    </a:solidFill>
                  </a:rPr>
                  <a:t>OPENS FEBRUARY 2024</a:t>
                </a:r>
                <a:endParaRPr sz="1200" dirty="0">
                  <a:solidFill>
                    <a:srgbClr val="FF0000"/>
                  </a:solidFill>
                </a:endParaRPr>
              </a:p>
            </p:txBody>
          </p:sp>
          <p:sp>
            <p:nvSpPr>
              <p:cNvPr id="12" name="Photographers and nonprofit organisations unite to connect, to tell their stories and share their work using the power of photography to reflect philanthropy in Queensland.">
                <a:extLst>
                  <a:ext uri="{FF2B5EF4-FFF2-40B4-BE49-F238E27FC236}">
                    <a16:creationId xmlns:a16="http://schemas.microsoft.com/office/drawing/2014/main" id="{6330B221-B070-293E-C9BA-7FC73DDCE443}"/>
                  </a:ext>
                </a:extLst>
              </p:cNvPr>
              <p:cNvSpPr txBox="1"/>
              <p:nvPr/>
            </p:nvSpPr>
            <p:spPr>
              <a:xfrm>
                <a:off x="3400499" y="-864435"/>
                <a:ext cx="2044336" cy="195437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t">
                <a:spAutoFit/>
              </a:bodyPr>
              <a:lstStyle/>
              <a:p>
                <a:pPr lvl="1">
                  <a:spcBef>
                    <a:spcPts val="200"/>
                  </a:spcBef>
                  <a:buFont typeface="Arial"/>
                  <a:defRPr sz="1200">
                    <a:latin typeface="Arial"/>
                    <a:ea typeface="Arial"/>
                    <a:cs typeface="Arial"/>
                    <a:sym typeface="Arial"/>
                  </a:defRPr>
                </a:pPr>
                <a:r>
                  <a:rPr lang="en-AU" sz="1200" dirty="0">
                    <a:solidFill>
                      <a:schemeClr val="bg2">
                        <a:lumMod val="75000"/>
                      </a:schemeClr>
                    </a:solidFill>
                  </a:rPr>
                  <a:t>Enter a photo to win your favourite charity $2000.  </a:t>
                </a:r>
                <a:r>
                  <a:rPr sz="1200" dirty="0">
                    <a:solidFill>
                      <a:schemeClr val="bg2">
                        <a:lumMod val="75000"/>
                      </a:schemeClr>
                    </a:solidFill>
                  </a:rPr>
                  <a:t>Photographers and </a:t>
                </a:r>
                <a:r>
                  <a:rPr lang="en-AU" sz="1200" dirty="0">
                    <a:solidFill>
                      <a:schemeClr val="bg2">
                        <a:lumMod val="75000"/>
                      </a:schemeClr>
                    </a:solidFill>
                  </a:rPr>
                  <a:t>NFPs</a:t>
                </a:r>
                <a:r>
                  <a:rPr sz="1200" dirty="0">
                    <a:solidFill>
                      <a:schemeClr val="bg2">
                        <a:lumMod val="75000"/>
                      </a:schemeClr>
                    </a:solidFill>
                  </a:rPr>
                  <a:t> tell their stories using the power of photography to reflect</a:t>
                </a:r>
                <a:r>
                  <a:rPr lang="en-AU" sz="1200" dirty="0">
                    <a:solidFill>
                      <a:schemeClr val="bg2">
                        <a:lumMod val="75000"/>
                      </a:schemeClr>
                    </a:solidFill>
                  </a:rPr>
                  <a:t> kindness and </a:t>
                </a:r>
                <a:r>
                  <a:rPr sz="1200" dirty="0">
                    <a:solidFill>
                      <a:schemeClr val="bg2">
                        <a:lumMod val="75000"/>
                      </a:schemeClr>
                    </a:solidFill>
                  </a:rPr>
                  <a:t> philanthropy in</a:t>
                </a:r>
                <a:r>
                  <a:rPr lang="en-AU" sz="1200" dirty="0">
                    <a:solidFill>
                      <a:schemeClr val="bg2">
                        <a:lumMod val="75000"/>
                      </a:schemeClr>
                    </a:solidFill>
                  </a:rPr>
                  <a:t> Queensland.</a:t>
                </a:r>
                <a:endParaRPr sz="1200" dirty="0">
                  <a:solidFill>
                    <a:schemeClr val="bg2">
                      <a:lumMod val="75000"/>
                    </a:schemeClr>
                  </a:solidFill>
                </a:endParaRPr>
              </a:p>
            </p:txBody>
          </p:sp>
        </p:grpSp>
        <p:pic>
          <p:nvPicPr>
            <p:cNvPr id="9" name="icons-01.png" descr="icons-01.png">
              <a:extLst>
                <a:ext uri="{FF2B5EF4-FFF2-40B4-BE49-F238E27FC236}">
                  <a16:creationId xmlns:a16="http://schemas.microsoft.com/office/drawing/2014/main" id="{ECF11F57-A1CC-0A49-4E8A-933A70B26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8377" y="6235340"/>
              <a:ext cx="911729" cy="916311"/>
            </a:xfrm>
            <a:prstGeom prst="rect">
              <a:avLst/>
            </a:prstGeom>
            <a:ln w="12700">
              <a:miter lim="400000"/>
            </a:ln>
          </p:spPr>
        </p:pic>
      </p:grpSp>
      <p:pic>
        <p:nvPicPr>
          <p:cNvPr id="195" name="icons-02.png" descr="icons-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4340" y="3729621"/>
            <a:ext cx="674946" cy="678338"/>
          </a:xfrm>
          <a:prstGeom prst="rect">
            <a:avLst/>
          </a:prstGeom>
          <a:ln w="12700">
            <a:miter lim="400000"/>
          </a:ln>
        </p:spPr>
      </p:pic>
      <p:sp>
        <p:nvSpPr>
          <p:cNvPr id="23" name="QCF Philanthropist…">
            <a:extLst>
              <a:ext uri="{FF2B5EF4-FFF2-40B4-BE49-F238E27FC236}">
                <a16:creationId xmlns:a16="http://schemas.microsoft.com/office/drawing/2014/main" id="{AE47E6CB-B964-0AB0-35A4-963D7F26F2D7}"/>
              </a:ext>
            </a:extLst>
          </p:cNvPr>
          <p:cNvSpPr txBox="1"/>
          <p:nvPr/>
        </p:nvSpPr>
        <p:spPr>
          <a:xfrm>
            <a:off x="6136889" y="4552676"/>
            <a:ext cx="2535772" cy="9079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200"/>
              </a:spcBef>
              <a:defRPr sz="1500" b="1">
                <a:solidFill>
                  <a:srgbClr val="FFFFFF"/>
                </a:solidFill>
                <a:latin typeface="Arial"/>
                <a:ea typeface="Arial"/>
                <a:cs typeface="Arial"/>
                <a:sym typeface="Arial"/>
              </a:defRPr>
            </a:pPr>
            <a:r>
              <a:rPr lang="en-AU" sz="1200" dirty="0"/>
              <a:t>Queensland Philanthropy</a:t>
            </a:r>
            <a:endParaRPr sz="1200" dirty="0"/>
          </a:p>
          <a:p>
            <a:pPr algn="ctr">
              <a:spcBef>
                <a:spcPts val="200"/>
              </a:spcBef>
              <a:defRPr sz="1500" b="1">
                <a:solidFill>
                  <a:srgbClr val="FFFFFF"/>
                </a:solidFill>
                <a:latin typeface="Arial"/>
                <a:ea typeface="Arial"/>
                <a:cs typeface="Arial"/>
                <a:sym typeface="Arial"/>
              </a:defRPr>
            </a:pPr>
            <a:r>
              <a:rPr sz="1200" dirty="0"/>
              <a:t>Award</a:t>
            </a:r>
            <a:r>
              <a:rPr lang="en-AU" sz="1200" dirty="0"/>
              <a:t> Lunch – 7 June</a:t>
            </a:r>
          </a:p>
          <a:p>
            <a:pPr algn="ctr">
              <a:spcBef>
                <a:spcPts val="200"/>
              </a:spcBef>
              <a:defRPr sz="1500" b="1">
                <a:solidFill>
                  <a:srgbClr val="FFFFFF"/>
                </a:solidFill>
                <a:latin typeface="Arial"/>
                <a:ea typeface="Arial"/>
                <a:cs typeface="Arial"/>
                <a:sym typeface="Arial"/>
              </a:defRPr>
            </a:pPr>
            <a:r>
              <a:rPr lang="en-AU" sz="1200" dirty="0">
                <a:solidFill>
                  <a:srgbClr val="FF0000"/>
                </a:solidFill>
              </a:rPr>
              <a:t>Brisbane City Hall</a:t>
            </a:r>
          </a:p>
          <a:p>
            <a:pPr algn="ctr">
              <a:spcBef>
                <a:spcPts val="200"/>
              </a:spcBef>
              <a:defRPr sz="1500" b="1">
                <a:solidFill>
                  <a:srgbClr val="FFFFFF"/>
                </a:solidFill>
                <a:latin typeface="Arial"/>
                <a:ea typeface="Arial"/>
                <a:cs typeface="Arial"/>
                <a:sym typeface="Arial"/>
              </a:defRPr>
            </a:pPr>
            <a:endParaRPr sz="1200" dirty="0"/>
          </a:p>
        </p:txBody>
      </p:sp>
      <p:sp>
        <p:nvSpPr>
          <p:cNvPr id="25" name="Photographers and nonprofit organisations unite to connect, to tell their stories and share their work using the power of photography to reflect philanthropy in Queensland.">
            <a:extLst>
              <a:ext uri="{FF2B5EF4-FFF2-40B4-BE49-F238E27FC236}">
                <a16:creationId xmlns:a16="http://schemas.microsoft.com/office/drawing/2014/main" id="{4B8F0D09-D12E-41CE-582F-9B119E7E573E}"/>
              </a:ext>
            </a:extLst>
          </p:cNvPr>
          <p:cNvSpPr txBox="1"/>
          <p:nvPr/>
        </p:nvSpPr>
        <p:spPr>
          <a:xfrm>
            <a:off x="7526115" y="2442953"/>
            <a:ext cx="1907083" cy="2139045"/>
          </a:xfrm>
          <a:prstGeom prst="rect">
            <a:avLst/>
          </a:prstGeom>
          <a:solidFill>
            <a:srgbClr val="F2A12A"/>
          </a:solid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t">
            <a:spAutoFit/>
          </a:bodyPr>
          <a:lstStyle/>
          <a:p>
            <a:pPr lvl="1">
              <a:spcBef>
                <a:spcPts val="200"/>
              </a:spcBef>
              <a:buFont typeface="Arial"/>
              <a:defRPr sz="1200">
                <a:latin typeface="Arial"/>
                <a:ea typeface="Arial"/>
                <a:cs typeface="Arial"/>
                <a:sym typeface="Arial"/>
              </a:defRPr>
            </a:pPr>
            <a:r>
              <a:rPr lang="en-AU" sz="1200" dirty="0">
                <a:solidFill>
                  <a:schemeClr val="bg2">
                    <a:lumMod val="75000"/>
                  </a:schemeClr>
                </a:solidFill>
              </a:rPr>
              <a:t>Nominate an inspiring Queensland philanthropist in seven categories: corporate, community, emerging, innovation, foundations, SME and environment.</a:t>
            </a:r>
            <a:endParaRPr sz="1200" dirty="0">
              <a:solidFill>
                <a:schemeClr val="bg2">
                  <a:lumMod val="75000"/>
                </a:schemeClr>
              </a:solidFill>
            </a:endParaRPr>
          </a:p>
        </p:txBody>
      </p:sp>
      <p:pic>
        <p:nvPicPr>
          <p:cNvPr id="198" name="icons-05.png" descr="icons-0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9021" y="3375176"/>
            <a:ext cx="1044176" cy="1044176"/>
          </a:xfrm>
          <a:prstGeom prst="rect">
            <a:avLst/>
          </a:prstGeom>
          <a:ln w="12700">
            <a:miter lim="400000"/>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p:nvPr/>
        </p:nvSpPr>
        <p:spPr>
          <a:xfrm>
            <a:off x="2449167" y="-155802"/>
            <a:ext cx="9144000" cy="14700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defRPr sz="4200" b="1">
                <a:solidFill>
                  <a:srgbClr val="FFFFFF"/>
                </a:solidFill>
                <a:latin typeface="Arial"/>
                <a:ea typeface="Arial"/>
                <a:cs typeface="Arial"/>
                <a:sym typeface="Arial"/>
              </a:defRPr>
            </a:lvl1pPr>
          </a:lstStyle>
          <a:p>
            <a:r>
              <a:rPr lang="en-AU" sz="3200" dirty="0">
                <a:solidFill>
                  <a:srgbClr val="510037"/>
                </a:solidFill>
              </a:rPr>
              <a:t>Queensland </a:t>
            </a:r>
            <a:r>
              <a:rPr sz="3200" dirty="0">
                <a:solidFill>
                  <a:srgbClr val="510037"/>
                </a:solidFill>
              </a:rPr>
              <a:t>Philanthropy Week</a:t>
            </a:r>
            <a:r>
              <a:rPr lang="en-AU" sz="3200" dirty="0">
                <a:solidFill>
                  <a:srgbClr val="510037"/>
                </a:solidFill>
              </a:rPr>
              <a:t> 2024 </a:t>
            </a:r>
            <a:endParaRPr sz="3200" dirty="0">
              <a:solidFill>
                <a:srgbClr val="510037"/>
              </a:solidFill>
            </a:endParaRPr>
          </a:p>
        </p:txBody>
      </p:sp>
      <p:pic>
        <p:nvPicPr>
          <p:cNvPr id="10" name="Picture 9">
            <a:extLst>
              <a:ext uri="{FF2B5EF4-FFF2-40B4-BE49-F238E27FC236}">
                <a16:creationId xmlns:a16="http://schemas.microsoft.com/office/drawing/2014/main" id="{DF9F612A-BD60-40E7-B3DD-521B4E04A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99"/>
          <a:stretch/>
        </p:blipFill>
        <p:spPr>
          <a:xfrm>
            <a:off x="1524000" y="1134408"/>
            <a:ext cx="9144000" cy="5748586"/>
          </a:xfrm>
          <a:prstGeom prst="rect">
            <a:avLst/>
          </a:prstGeom>
        </p:spPr>
      </p:pic>
      <p:sp>
        <p:nvSpPr>
          <p:cNvPr id="154" name="TextBox 1"/>
          <p:cNvSpPr txBox="1"/>
          <p:nvPr/>
        </p:nvSpPr>
        <p:spPr>
          <a:xfrm>
            <a:off x="6305364" y="1134408"/>
            <a:ext cx="4362637" cy="3067506"/>
          </a:xfrm>
          <a:prstGeom prst="rect">
            <a:avLst/>
          </a:prstGeom>
          <a:solidFill>
            <a:srgbClr val="F19C20">
              <a:alpha val="88000"/>
            </a:srgbClr>
          </a:solidFill>
          <a:ln>
            <a:noFill/>
          </a:ln>
          <a:extLst>
            <a:ext uri="{C572A759-6A51-4108-AA02-DFA0A04FC94B}">
              <ma14:wrappingTextBoxFlag xmlns="" xmlns:ma14="http://schemas.microsoft.com/office/mac/drawingml/2011/main" val="1"/>
            </a:ext>
          </a:extLst>
        </p:spPr>
        <p:style>
          <a:lnRef idx="3">
            <a:schemeClr val="lt1"/>
          </a:lnRef>
          <a:fillRef idx="1">
            <a:schemeClr val="accent6"/>
          </a:fillRef>
          <a:effectRef idx="1">
            <a:schemeClr val="accent6"/>
          </a:effectRef>
          <a:fontRef idx="minor">
            <a:schemeClr val="lt1"/>
          </a:fontRef>
        </p:style>
        <p:txBody>
          <a:bodyPr wrap="square" lIns="45719" tIns="45720" rIns="45719" bIns="45720" anchor="t">
            <a:spAutoFit/>
          </a:bodyPr>
          <a:lstStyle/>
          <a:p>
            <a:pPr algn="ctr">
              <a:spcBef>
                <a:spcPts val="200"/>
              </a:spcBef>
              <a:defRPr sz="1500">
                <a:latin typeface="Arial"/>
                <a:ea typeface="Arial"/>
                <a:cs typeface="Arial"/>
                <a:sym typeface="Arial"/>
              </a:defRPr>
            </a:pPr>
            <a:endParaRPr lang="en-AU" sz="1500" b="1" dirty="0">
              <a:solidFill>
                <a:schemeClr val="bg2">
                  <a:lumMod val="75000"/>
                </a:schemeClr>
              </a:solidFill>
            </a:endParaRPr>
          </a:p>
          <a:p>
            <a:pPr algn="ctr">
              <a:spcBef>
                <a:spcPts val="200"/>
              </a:spcBef>
              <a:defRPr sz="1500">
                <a:latin typeface="Arial"/>
                <a:ea typeface="Arial"/>
                <a:cs typeface="Arial"/>
                <a:sym typeface="Arial"/>
              </a:defRPr>
            </a:pPr>
            <a:r>
              <a:rPr lang="en-AU" sz="1500" b="1" dirty="0">
                <a:solidFill>
                  <a:schemeClr val="bg2">
                    <a:lumMod val="75000"/>
                  </a:schemeClr>
                </a:solidFill>
              </a:rPr>
              <a:t>7 June 2024 marks the 14</a:t>
            </a:r>
            <a:r>
              <a:rPr lang="en-AU" sz="1500" b="1" baseline="30000" dirty="0">
                <a:solidFill>
                  <a:schemeClr val="bg2">
                    <a:lumMod val="75000"/>
                  </a:schemeClr>
                </a:solidFill>
              </a:rPr>
              <a:t>th</a:t>
            </a:r>
            <a:r>
              <a:rPr lang="en-AU" sz="1500" b="1" dirty="0">
                <a:solidFill>
                  <a:schemeClr val="bg2">
                    <a:lumMod val="75000"/>
                  </a:schemeClr>
                </a:solidFill>
              </a:rPr>
              <a:t> Annual </a:t>
            </a:r>
            <a:endParaRPr lang="en-AU" sz="1500" dirty="0">
              <a:solidFill>
                <a:schemeClr val="bg2">
                  <a:lumMod val="75000"/>
                </a:schemeClr>
              </a:solidFill>
            </a:endParaRPr>
          </a:p>
          <a:p>
            <a:pPr algn="ctr">
              <a:spcBef>
                <a:spcPts val="200"/>
              </a:spcBef>
              <a:defRPr sz="1500">
                <a:latin typeface="Arial"/>
                <a:ea typeface="Arial"/>
                <a:cs typeface="Arial"/>
                <a:sym typeface="Arial"/>
              </a:defRPr>
            </a:pPr>
            <a:r>
              <a:rPr lang="en-AU" sz="1500" b="1" dirty="0">
                <a:solidFill>
                  <a:schemeClr val="bg2">
                    <a:lumMod val="75000"/>
                  </a:schemeClr>
                </a:solidFill>
              </a:rPr>
              <a:t>Queensland Philanthropy Awards              </a:t>
            </a:r>
            <a:endParaRPr lang="en-AU" sz="1500" dirty="0">
              <a:solidFill>
                <a:schemeClr val="bg2">
                  <a:lumMod val="75000"/>
                </a:schemeClr>
              </a:solidFill>
            </a:endParaRPr>
          </a:p>
          <a:p>
            <a:pPr algn="ctr">
              <a:spcBef>
                <a:spcPts val="200"/>
              </a:spcBef>
              <a:defRPr sz="1500">
                <a:latin typeface="Arial"/>
                <a:ea typeface="Arial"/>
                <a:cs typeface="Arial"/>
                <a:sym typeface="Arial"/>
              </a:defRPr>
            </a:pPr>
            <a:endParaRPr lang="en-AU" sz="1400" dirty="0">
              <a:solidFill>
                <a:schemeClr val="bg2">
                  <a:lumMod val="75000"/>
                </a:schemeClr>
              </a:solidFill>
            </a:endParaRPr>
          </a:p>
          <a:p>
            <a:pPr algn="ctr">
              <a:spcBef>
                <a:spcPts val="200"/>
              </a:spcBef>
              <a:defRPr sz="1500">
                <a:latin typeface="Arial"/>
                <a:ea typeface="Arial"/>
                <a:cs typeface="Arial"/>
                <a:sym typeface="Arial"/>
              </a:defRPr>
            </a:pPr>
            <a:r>
              <a:rPr lang="en-AU" sz="1400" dirty="0">
                <a:solidFill>
                  <a:schemeClr val="bg2">
                    <a:lumMod val="75000"/>
                  </a:schemeClr>
                </a:solidFill>
              </a:rPr>
              <a:t>Queensland Philanthropy Week is an annual celebration of philanthropy. It is a high-profile week where we honour community members and organisations who make outstanding philanthropic contributions.</a:t>
            </a:r>
          </a:p>
          <a:p>
            <a:pPr algn="ctr">
              <a:spcBef>
                <a:spcPts val="200"/>
              </a:spcBef>
              <a:defRPr sz="1500">
                <a:latin typeface="Arial"/>
                <a:ea typeface="Arial"/>
                <a:cs typeface="Arial"/>
                <a:sym typeface="Arial"/>
              </a:defRPr>
            </a:pPr>
            <a:r>
              <a:rPr lang="en-AU" sz="1400" dirty="0">
                <a:solidFill>
                  <a:schemeClr val="bg2">
                    <a:lumMod val="75000"/>
                  </a:schemeClr>
                </a:solidFill>
              </a:rPr>
              <a:t>Queensland Philanthropy Awards presents an inspiring  and engaging opportunity to align with hundreds of like-minded philanthropists, charities, corporations and community causes across the state.</a:t>
            </a:r>
          </a:p>
        </p:txBody>
      </p:sp>
    </p:spTree>
    <p:extLst>
      <p:ext uri="{BB962C8B-B14F-4D97-AF65-F5344CB8AC3E}">
        <p14:creationId xmlns:p14="http://schemas.microsoft.com/office/powerpoint/2010/main" val="197002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B654-4BEB-8F2E-6089-8CD983B7C9B7}"/>
              </a:ext>
            </a:extLst>
          </p:cNvPr>
          <p:cNvSpPr>
            <a:spLocks noGrp="1"/>
          </p:cNvSpPr>
          <p:nvPr>
            <p:ph type="title"/>
          </p:nvPr>
        </p:nvSpPr>
        <p:spPr>
          <a:xfrm>
            <a:off x="630390" y="1183604"/>
            <a:ext cx="10795501" cy="4490792"/>
          </a:xfrm>
        </p:spPr>
        <p:txBody>
          <a:bodyPr>
            <a:noAutofit/>
          </a:bodyPr>
          <a:lstStyle/>
          <a:p>
            <a:r>
              <a:rPr lang="en-AU" sz="2000" b="1" i="0" u="none" strike="noStrike" baseline="0" dirty="0">
                <a:latin typeface="Arial" panose="020B0604020202020204" pitchFamily="34" charset="0"/>
              </a:rPr>
              <a:t>Applicant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a:t>
            </a:r>
            <a:r>
              <a:rPr lang="en-US" sz="2000" b="0" i="0" u="none" strike="noStrike" baseline="0" dirty="0">
                <a:latin typeface="Arial" panose="020B0604020202020204" pitchFamily="34" charset="0"/>
              </a:rPr>
              <a:t>Must have ABN (or Auspice) </a:t>
            </a:r>
            <a:br>
              <a:rPr lang="en-US" sz="2000" b="0" i="0" u="none" strike="noStrike" baseline="0" dirty="0">
                <a:latin typeface="Arial" panose="020B0604020202020204" pitchFamily="34" charset="0"/>
              </a:rPr>
            </a:br>
            <a:r>
              <a:rPr lang="en-US" sz="2000" b="0" i="0" u="none" strike="noStrike" baseline="0" dirty="0">
                <a:latin typeface="Arial" panose="020B0604020202020204" pitchFamily="34" charset="0"/>
              </a:rPr>
              <a:t>- Over 18 (or with parental support) </a:t>
            </a:r>
            <a:br>
              <a:rPr lang="en-US" sz="2000" b="0" i="0" u="none" strike="noStrike" baseline="0" dirty="0">
                <a:latin typeface="Arial" panose="020B0604020202020204" pitchFamily="34" charset="0"/>
              </a:rPr>
            </a:br>
            <a:br>
              <a:rPr lang="en-AU" sz="2000" b="0" i="0" u="none" strike="noStrike" baseline="0" dirty="0">
                <a:latin typeface="Arial" panose="020B0604020202020204" pitchFamily="34" charset="0"/>
              </a:rPr>
            </a:br>
            <a:r>
              <a:rPr lang="en-AU" sz="2000" b="1" i="0" u="none" strike="noStrike" baseline="0" dirty="0">
                <a:latin typeface="Arial" panose="020B0604020202020204" pitchFamily="34" charset="0"/>
              </a:rPr>
              <a:t>Project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a:t>
            </a:r>
            <a:r>
              <a:rPr lang="en-US" sz="2000" b="0" i="0" u="none" strike="noStrike" baseline="0" dirty="0">
                <a:latin typeface="Arial" panose="020B0604020202020204" pitchFamily="34" charset="0"/>
              </a:rPr>
              <a:t>Must provide quality arts outcome </a:t>
            </a:r>
            <a:br>
              <a:rPr lang="en-US" sz="2000" b="0" i="0" u="none" strike="noStrike" baseline="0" dirty="0">
                <a:latin typeface="Arial" panose="020B0604020202020204" pitchFamily="34" charset="0"/>
              </a:rPr>
            </a:br>
            <a:r>
              <a:rPr lang="en-US" sz="2000" b="0" i="0" u="none" strike="noStrike" baseline="0" dirty="0">
                <a:latin typeface="Arial" panose="020B0604020202020204" pitchFamily="34" charset="0"/>
              </a:rPr>
              <a:t>- Must provide opportunities for artists, audiences and communities </a:t>
            </a:r>
            <a:br>
              <a:rPr lang="en-US" sz="2000" b="0" i="0" u="none" strike="noStrike" baseline="0" dirty="0">
                <a:latin typeface="Arial" panose="020B0604020202020204" pitchFamily="34" charset="0"/>
              </a:rPr>
            </a:br>
            <a:br>
              <a:rPr lang="en-AU" sz="2000" b="0" i="0" u="none" strike="noStrike" baseline="0" dirty="0">
                <a:latin typeface="Arial" panose="020B0604020202020204" pitchFamily="34" charset="0"/>
              </a:rPr>
            </a:br>
            <a:r>
              <a:rPr lang="en-AU" sz="2000" b="1" i="0" u="none" strike="noStrike" baseline="0" dirty="0">
                <a:latin typeface="Arial" panose="020B0604020202020204" pitchFamily="34" charset="0"/>
              </a:rPr>
              <a:t>Suitable expenditure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a:t>
            </a:r>
            <a:r>
              <a:rPr lang="en-US" sz="2000" b="0" i="0" u="none" strike="noStrike" baseline="0" dirty="0">
                <a:latin typeface="Arial" panose="020B0604020202020204" pitchFamily="34" charset="0"/>
              </a:rPr>
              <a:t>Artist fees (industry rates), venue hire, material costs, some travel costs, some marketing and documentation costs </a:t>
            </a:r>
            <a:br>
              <a:rPr lang="en-US" sz="2000" b="0" i="0" u="none" strike="noStrike" baseline="0" dirty="0">
                <a:latin typeface="Arial" panose="020B0604020202020204" pitchFamily="34" charset="0"/>
              </a:rPr>
            </a:br>
            <a:br>
              <a:rPr lang="en-AU" sz="2000" b="0" i="0" u="none" strike="noStrike" baseline="0" dirty="0">
                <a:latin typeface="Arial" panose="020B0604020202020204" pitchFamily="34" charset="0"/>
              </a:rPr>
            </a:br>
            <a:r>
              <a:rPr lang="en-AU" sz="2000" b="1" i="0" u="none" strike="noStrike" baseline="0" dirty="0">
                <a:latin typeface="Arial" panose="020B0604020202020204" pitchFamily="34" charset="0"/>
              </a:rPr>
              <a:t>Ineligible expenditure </a:t>
            </a:r>
            <a:br>
              <a:rPr lang="en-AU" sz="2000" b="0" i="0" u="none" strike="noStrike" baseline="0" dirty="0">
                <a:latin typeface="Arial" panose="020B0604020202020204" pitchFamily="34" charset="0"/>
              </a:rPr>
            </a:br>
            <a:r>
              <a:rPr lang="en-AU" sz="2000" b="0" i="0" u="none" strike="noStrike" baseline="0" dirty="0">
                <a:latin typeface="Arial" panose="020B0604020202020204" pitchFamily="34" charset="0"/>
              </a:rPr>
              <a:t>- </a:t>
            </a:r>
            <a:r>
              <a:rPr lang="en-US" sz="2000" b="0" i="0" u="none" strike="noStrike" baseline="0" dirty="0">
                <a:latin typeface="Arial" panose="020B0604020202020204" pitchFamily="34" charset="0"/>
              </a:rPr>
              <a:t>Amateur art activities, entertainment, publishing, catering, framing and freight, operational costs, prizes and fundraising, administration costs </a:t>
            </a:r>
          </a:p>
        </p:txBody>
      </p:sp>
      <p:pic>
        <p:nvPicPr>
          <p:cNvPr id="6" name="Picture 5" descr="A white emblem with a crown and deer&#10;&#10;Description automatically generated">
            <a:extLst>
              <a:ext uri="{FF2B5EF4-FFF2-40B4-BE49-F238E27FC236}">
                <a16:creationId xmlns:a16="http://schemas.microsoft.com/office/drawing/2014/main" id="{B8426E10-C790-48EA-8B03-12E68112D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5157192"/>
            <a:ext cx="1159715" cy="1455812"/>
          </a:xfrm>
          <a:prstGeom prst="rect">
            <a:avLst/>
          </a:prstGeom>
        </p:spPr>
      </p:pic>
      <p:sp>
        <p:nvSpPr>
          <p:cNvPr id="4" name="Title 1">
            <a:extLst>
              <a:ext uri="{FF2B5EF4-FFF2-40B4-BE49-F238E27FC236}">
                <a16:creationId xmlns:a16="http://schemas.microsoft.com/office/drawing/2014/main" id="{71EDF998-F0FF-41C1-BC93-227C567050B7}"/>
              </a:ext>
            </a:extLst>
          </p:cNvPr>
          <p:cNvSpPr txBox="1">
            <a:spLocks/>
          </p:cNvSpPr>
          <p:nvPr/>
        </p:nvSpPr>
        <p:spPr>
          <a:xfrm>
            <a:off x="630390" y="404664"/>
            <a:ext cx="8961437" cy="73151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en-US" dirty="0"/>
              <a:t>RADF Eligibility</a:t>
            </a:r>
            <a:endParaRPr lang="en-AU" dirty="0"/>
          </a:p>
        </p:txBody>
      </p:sp>
    </p:spTree>
    <p:extLst>
      <p:ext uri="{BB962C8B-B14F-4D97-AF65-F5344CB8AC3E}">
        <p14:creationId xmlns:p14="http://schemas.microsoft.com/office/powerpoint/2010/main" val="2509866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955C69-ED3A-89CE-022F-D5D6967A10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134"/>
          <a:stretch/>
        </p:blipFill>
        <p:spPr bwMode="auto">
          <a:xfrm>
            <a:off x="1524000" y="1192420"/>
            <a:ext cx="9144000" cy="5665580"/>
          </a:xfrm>
          <a:prstGeom prst="rect">
            <a:avLst/>
          </a:prstGeom>
          <a:noFill/>
          <a:extLst>
            <a:ext uri="{909E8E84-426E-40DD-AFC4-6F175D3DCCD1}">
              <a14:hiddenFill xmlns:a14="http://schemas.microsoft.com/office/drawing/2010/main">
                <a:solidFill>
                  <a:srgbClr val="FFFFFF"/>
                </a:solidFill>
              </a14:hiddenFill>
            </a:ext>
          </a:extLst>
        </p:spPr>
      </p:pic>
      <p:sp>
        <p:nvSpPr>
          <p:cNvPr id="202" name="Partnership Objectives"/>
          <p:cNvSpPr txBox="1">
            <a:spLocks noGrp="1"/>
          </p:cNvSpPr>
          <p:nvPr>
            <p:ph type="title"/>
          </p:nvPr>
        </p:nvSpPr>
        <p:spPr>
          <a:xfrm>
            <a:off x="1997848" y="372481"/>
            <a:ext cx="6794364" cy="605613"/>
          </a:xfrm>
          <a:prstGeom prst="rect">
            <a:avLst/>
          </a:prstGeom>
        </p:spPr>
        <p:txBody>
          <a:bodyPr>
            <a:normAutofit/>
          </a:bodyPr>
          <a:lstStyle>
            <a:lvl1pPr algn="l">
              <a:defRPr sz="3200" b="1">
                <a:solidFill>
                  <a:srgbClr val="EB2D41"/>
                </a:solidFill>
                <a:latin typeface="Arial"/>
                <a:ea typeface="Arial"/>
                <a:cs typeface="Arial"/>
                <a:sym typeface="Arial"/>
              </a:defRPr>
            </a:lvl1pPr>
          </a:lstStyle>
          <a:p>
            <a:pPr>
              <a:defRPr>
                <a:solidFill>
                  <a:srgbClr val="FFFFFF"/>
                </a:solidFill>
              </a:defRPr>
            </a:pPr>
            <a:r>
              <a:rPr lang="en-AU" sz="2800" dirty="0">
                <a:solidFill>
                  <a:srgbClr val="510037"/>
                </a:solidFill>
              </a:rPr>
              <a:t>From little things big things grow</a:t>
            </a:r>
            <a:endParaRPr sz="2800" dirty="0">
              <a:solidFill>
                <a:srgbClr val="510037"/>
              </a:solidFill>
            </a:endParaRPr>
          </a:p>
        </p:txBody>
      </p:sp>
      <p:sp>
        <p:nvSpPr>
          <p:cNvPr id="6" name="TextBox 5">
            <a:extLst>
              <a:ext uri="{FF2B5EF4-FFF2-40B4-BE49-F238E27FC236}">
                <a16:creationId xmlns:a16="http://schemas.microsoft.com/office/drawing/2014/main" id="{DB29AA80-69F4-9B31-F310-883064938CF9}"/>
              </a:ext>
            </a:extLst>
          </p:cNvPr>
          <p:cNvSpPr txBox="1"/>
          <p:nvPr/>
        </p:nvSpPr>
        <p:spPr>
          <a:xfrm>
            <a:off x="6742132" y="6485520"/>
            <a:ext cx="392586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AU" sz="800" dirty="0">
                <a:solidFill>
                  <a:schemeClr val="bg1"/>
                </a:solidFill>
                <a:latin typeface="Arial" panose="020B0604020202020204" pitchFamily="34" charset="0"/>
                <a:cs typeface="Arial" panose="020B0604020202020204" pitchFamily="34" charset="0"/>
              </a:rPr>
              <a:t>“A man and his dog” by Lachlan Robertson 2019 QCF Photo Challenge entry</a:t>
            </a:r>
          </a:p>
        </p:txBody>
      </p:sp>
      <p:sp>
        <p:nvSpPr>
          <p:cNvPr id="10" name="Investment">
            <a:extLst>
              <a:ext uri="{FF2B5EF4-FFF2-40B4-BE49-F238E27FC236}">
                <a16:creationId xmlns:a16="http://schemas.microsoft.com/office/drawing/2014/main" id="{2B7FB152-4740-023F-8940-E371C38CA4FB}"/>
              </a:ext>
            </a:extLst>
          </p:cNvPr>
          <p:cNvSpPr txBox="1">
            <a:spLocks/>
          </p:cNvSpPr>
          <p:nvPr/>
        </p:nvSpPr>
        <p:spPr>
          <a:xfrm>
            <a:off x="1524001" y="5357191"/>
            <a:ext cx="3925869" cy="1500809"/>
          </a:xfrm>
          <a:prstGeom prst="rect">
            <a:avLst/>
          </a:prstGeom>
          <a:solidFill>
            <a:srgbClr val="510037"/>
          </a:solidFill>
          <a:ln w="12700">
            <a:miter lim="400000"/>
          </a:ln>
          <a:extLst>
            <a:ext uri="{C572A759-6A51-4108-AA02-DFA0A04FC94B}">
              <ma14:wrappingTextBoxFlag xmlns="" xmlns:ma14="http://schemas.microsoft.com/office/mac/drawingml/2011/main" val="1"/>
            </a:ext>
          </a:extLst>
        </p:spPr>
        <p:txBody>
          <a:bodyPr lIns="45719" tIns="45720" rIns="45719" bIns="45720" anchor="ctr">
            <a:noAutofit/>
          </a:bodyPr>
          <a:lstStyle>
            <a:lvl1pPr marL="0" marR="0" indent="0" algn="l" defTabSz="457200" rtl="0" latinLnBrk="0">
              <a:lnSpc>
                <a:spcPct val="100000"/>
              </a:lnSpc>
              <a:spcBef>
                <a:spcPts val="0"/>
              </a:spcBef>
              <a:spcAft>
                <a:spcPts val="0"/>
              </a:spcAft>
              <a:buClrTx/>
              <a:buSzTx/>
              <a:buFontTx/>
              <a:buNone/>
              <a:tabLst/>
              <a:defRPr sz="3200" b="1" i="0" u="none" strike="noStrike" cap="none" spc="0" baseline="0">
                <a:ln>
                  <a:noFill/>
                </a:ln>
                <a:solidFill>
                  <a:srgbClr val="EB2D41"/>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algn="l"/>
            <a:r>
              <a:rPr lang="en-AU" sz="1600" b="0" dirty="0">
                <a:solidFill>
                  <a:schemeClr val="bg1"/>
                </a:solidFill>
              </a:rPr>
              <a:t>Questions?</a:t>
            </a:r>
            <a:endParaRPr lang="en-AU" sz="1600" b="0" dirty="0">
              <a:solidFill>
                <a:schemeClr val="bg1"/>
              </a:solidFill>
              <a:latin typeface="Arial" panose="020B0604020202020204" pitchFamily="34" charset="0"/>
              <a:cs typeface="Arial" panose="020B0604020202020204" pitchFamily="34" charset="0"/>
            </a:endParaRPr>
          </a:p>
          <a:p>
            <a:pPr algn="l"/>
            <a:endParaRPr lang="en-AU" sz="1600" b="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en-AU" sz="1600" dirty="0">
                <a:solidFill>
                  <a:schemeClr val="bg1"/>
                </a:solidFill>
                <a:ea typeface="Times New Roman" panose="02020603050405020304" pitchFamily="18" charset="0"/>
              </a:rPr>
              <a:t>Tara Castle</a:t>
            </a:r>
          </a:p>
          <a:p>
            <a:r>
              <a:rPr lang="en-AU" sz="1600" b="0" dirty="0">
                <a:solidFill>
                  <a:schemeClr val="bg1"/>
                </a:solidFill>
                <a:ea typeface="Times New Roman" panose="02020603050405020304" pitchFamily="18" charset="0"/>
              </a:rPr>
              <a:t>Chief Executive Officer </a:t>
            </a:r>
            <a:br>
              <a:rPr lang="en-AU" sz="1600" b="0" dirty="0">
                <a:latin typeface="Arial" panose="020B0604020202020204" pitchFamily="34" charset="0"/>
                <a:ea typeface="Times New Roman" panose="02020603050405020304" pitchFamily="18" charset="0"/>
                <a:cs typeface="Arial" panose="020B0604020202020204" pitchFamily="34" charset="0"/>
              </a:rPr>
            </a:br>
            <a:r>
              <a:rPr lang="en-AU" sz="1600" b="0" dirty="0">
                <a:solidFill>
                  <a:schemeClr val="bg1"/>
                </a:solidFill>
                <a:ea typeface="Times New Roman" panose="02020603050405020304" pitchFamily="18" charset="0"/>
              </a:rPr>
              <a:t>tara@qcf.org.au</a:t>
            </a:r>
            <a:endParaRPr lang="en-AU" sz="1600" b="0" dirty="0">
              <a:solidFill>
                <a:schemeClr val="bg1"/>
              </a:solidFill>
            </a:endParaRPr>
          </a:p>
        </p:txBody>
      </p:sp>
    </p:spTree>
    <p:extLst>
      <p:ext uri="{BB962C8B-B14F-4D97-AF65-F5344CB8AC3E}">
        <p14:creationId xmlns:p14="http://schemas.microsoft.com/office/powerpoint/2010/main" val="36610053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559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92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emblem with a crown and deer&#10;&#10;Description automatically generated">
            <a:extLst>
              <a:ext uri="{FF2B5EF4-FFF2-40B4-BE49-F238E27FC236}">
                <a16:creationId xmlns:a16="http://schemas.microsoft.com/office/drawing/2014/main" id="{B8426E10-C790-48EA-8B03-12E68112D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5157192"/>
            <a:ext cx="1159715" cy="1455812"/>
          </a:xfrm>
          <a:prstGeom prst="rect">
            <a:avLst/>
          </a:prstGeom>
        </p:spPr>
      </p:pic>
      <p:sp>
        <p:nvSpPr>
          <p:cNvPr id="4" name="Title 1">
            <a:extLst>
              <a:ext uri="{FF2B5EF4-FFF2-40B4-BE49-F238E27FC236}">
                <a16:creationId xmlns:a16="http://schemas.microsoft.com/office/drawing/2014/main" id="{71EDF998-F0FF-41C1-BC93-227C567050B7}"/>
              </a:ext>
            </a:extLst>
          </p:cNvPr>
          <p:cNvSpPr txBox="1">
            <a:spLocks/>
          </p:cNvSpPr>
          <p:nvPr/>
        </p:nvSpPr>
        <p:spPr>
          <a:xfrm>
            <a:off x="630390" y="404664"/>
            <a:ext cx="8961437" cy="73151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en-US" dirty="0"/>
              <a:t>RADF Key Dates</a:t>
            </a:r>
            <a:endParaRPr lang="en-AU" dirty="0"/>
          </a:p>
        </p:txBody>
      </p:sp>
      <p:graphicFrame>
        <p:nvGraphicFramePr>
          <p:cNvPr id="3" name="Table 4">
            <a:extLst>
              <a:ext uri="{FF2B5EF4-FFF2-40B4-BE49-F238E27FC236}">
                <a16:creationId xmlns:a16="http://schemas.microsoft.com/office/drawing/2014/main" id="{2ED73660-EED2-4262-A101-A5957B990D03}"/>
              </a:ext>
            </a:extLst>
          </p:cNvPr>
          <p:cNvGraphicFramePr>
            <a:graphicFrameLocks noGrp="1"/>
          </p:cNvGraphicFramePr>
          <p:nvPr/>
        </p:nvGraphicFramePr>
        <p:xfrm>
          <a:off x="1775520" y="1916832"/>
          <a:ext cx="8128000" cy="2952330"/>
        </p:xfrm>
        <a:graphic>
          <a:graphicData uri="http://schemas.openxmlformats.org/drawingml/2006/table">
            <a:tbl>
              <a:tblPr firstRow="1" bandRow="1">
                <a:tableStyleId>{073A0DAA-6AF3-43AB-8588-CEC1D06C72B9}</a:tableStyleId>
              </a:tblPr>
              <a:tblGrid>
                <a:gridCol w="3312368">
                  <a:extLst>
                    <a:ext uri="{9D8B030D-6E8A-4147-A177-3AD203B41FA5}">
                      <a16:colId xmlns:a16="http://schemas.microsoft.com/office/drawing/2014/main" val="307199292"/>
                    </a:ext>
                  </a:extLst>
                </a:gridCol>
                <a:gridCol w="4815632">
                  <a:extLst>
                    <a:ext uri="{9D8B030D-6E8A-4147-A177-3AD203B41FA5}">
                      <a16:colId xmlns:a16="http://schemas.microsoft.com/office/drawing/2014/main" val="3015598017"/>
                    </a:ext>
                  </a:extLst>
                </a:gridCol>
              </a:tblGrid>
              <a:tr h="590466">
                <a:tc>
                  <a:txBody>
                    <a:bodyPr/>
                    <a:lstStyle/>
                    <a:p>
                      <a:r>
                        <a:rPr lang="en-US" dirty="0"/>
                        <a:t>RADF Round 21</a:t>
                      </a:r>
                      <a:endParaRPr lang="en-AU" dirty="0"/>
                    </a:p>
                  </a:txBody>
                  <a:tcPr/>
                </a:tc>
                <a:tc>
                  <a:txBody>
                    <a:bodyPr/>
                    <a:lstStyle/>
                    <a:p>
                      <a:endParaRPr lang="en-AU"/>
                    </a:p>
                  </a:txBody>
                  <a:tcPr/>
                </a:tc>
                <a:extLst>
                  <a:ext uri="{0D108BD9-81ED-4DB2-BD59-A6C34878D82A}">
                    <a16:rowId xmlns:a16="http://schemas.microsoft.com/office/drawing/2014/main" val="166766671"/>
                  </a:ext>
                </a:extLst>
              </a:tr>
              <a:tr h="590466">
                <a:tc>
                  <a:txBody>
                    <a:bodyPr/>
                    <a:lstStyle/>
                    <a:p>
                      <a:r>
                        <a:rPr lang="en-US" dirty="0"/>
                        <a:t>Accepting applications</a:t>
                      </a:r>
                      <a:endParaRPr lang="en-AU" dirty="0"/>
                    </a:p>
                  </a:txBody>
                  <a:tcPr/>
                </a:tc>
                <a:tc>
                  <a:txBody>
                    <a:bodyPr/>
                    <a:lstStyle/>
                    <a:p>
                      <a:r>
                        <a:rPr lang="en-US" dirty="0"/>
                        <a:t>1</a:t>
                      </a:r>
                      <a:r>
                        <a:rPr lang="en-US" baseline="30000" dirty="0"/>
                        <a:t>st</a:t>
                      </a:r>
                      <a:r>
                        <a:rPr lang="en-US" dirty="0"/>
                        <a:t> February to 14</a:t>
                      </a:r>
                      <a:r>
                        <a:rPr lang="en-US" baseline="30000" dirty="0"/>
                        <a:t>th</a:t>
                      </a:r>
                      <a:r>
                        <a:rPr lang="en-US" dirty="0"/>
                        <a:t> March</a:t>
                      </a:r>
                      <a:endParaRPr lang="en-AU" dirty="0"/>
                    </a:p>
                  </a:txBody>
                  <a:tcPr/>
                </a:tc>
                <a:extLst>
                  <a:ext uri="{0D108BD9-81ED-4DB2-BD59-A6C34878D82A}">
                    <a16:rowId xmlns:a16="http://schemas.microsoft.com/office/drawing/2014/main" val="360057006"/>
                  </a:ext>
                </a:extLst>
              </a:tr>
              <a:tr h="590466">
                <a:tc>
                  <a:txBody>
                    <a:bodyPr/>
                    <a:lstStyle/>
                    <a:p>
                      <a:r>
                        <a:rPr lang="en-US" dirty="0"/>
                        <a:t>Results announced</a:t>
                      </a:r>
                      <a:endParaRPr lang="en-AU" dirty="0"/>
                    </a:p>
                  </a:txBody>
                  <a:tcPr/>
                </a:tc>
                <a:tc>
                  <a:txBody>
                    <a:bodyPr/>
                    <a:lstStyle/>
                    <a:p>
                      <a:r>
                        <a:rPr lang="en-US" dirty="0"/>
                        <a:t>The day after the June Council meeting</a:t>
                      </a:r>
                      <a:endParaRPr lang="en-AU" dirty="0"/>
                    </a:p>
                  </a:txBody>
                  <a:tcPr/>
                </a:tc>
                <a:extLst>
                  <a:ext uri="{0D108BD9-81ED-4DB2-BD59-A6C34878D82A}">
                    <a16:rowId xmlns:a16="http://schemas.microsoft.com/office/drawing/2014/main" val="1488849785"/>
                  </a:ext>
                </a:extLst>
              </a:tr>
              <a:tr h="590466">
                <a:tc>
                  <a:txBody>
                    <a:bodyPr/>
                    <a:lstStyle/>
                    <a:p>
                      <a:r>
                        <a:rPr lang="en-US" dirty="0"/>
                        <a:t>Project delivery period</a:t>
                      </a:r>
                      <a:endParaRPr lang="en-AU" dirty="0"/>
                    </a:p>
                  </a:txBody>
                  <a:tcPr/>
                </a:tc>
                <a:tc>
                  <a:txBody>
                    <a:bodyPr/>
                    <a:lstStyle/>
                    <a:p>
                      <a:r>
                        <a:rPr lang="en-US" dirty="0"/>
                        <a:t>1</a:t>
                      </a:r>
                      <a:r>
                        <a:rPr lang="en-US" baseline="30000" dirty="0"/>
                        <a:t>st</a:t>
                      </a:r>
                      <a:r>
                        <a:rPr lang="en-US" dirty="0"/>
                        <a:t> July 2024 to 30 June 2025</a:t>
                      </a:r>
                      <a:endParaRPr lang="en-AU" dirty="0"/>
                    </a:p>
                  </a:txBody>
                  <a:tcPr/>
                </a:tc>
                <a:extLst>
                  <a:ext uri="{0D108BD9-81ED-4DB2-BD59-A6C34878D82A}">
                    <a16:rowId xmlns:a16="http://schemas.microsoft.com/office/drawing/2014/main" val="1547677876"/>
                  </a:ext>
                </a:extLst>
              </a:tr>
              <a:tr h="590466">
                <a:tc>
                  <a:txBody>
                    <a:bodyPr/>
                    <a:lstStyle/>
                    <a:p>
                      <a:r>
                        <a:rPr lang="en-US" dirty="0"/>
                        <a:t>Acquittal due</a:t>
                      </a:r>
                      <a:endParaRPr lang="en-AU" dirty="0"/>
                    </a:p>
                  </a:txBody>
                  <a:tcPr/>
                </a:tc>
                <a:tc>
                  <a:txBody>
                    <a:bodyPr/>
                    <a:lstStyle/>
                    <a:p>
                      <a:r>
                        <a:rPr lang="en-US" dirty="0"/>
                        <a:t>Within 30 days of project completion</a:t>
                      </a:r>
                      <a:endParaRPr lang="en-AU" dirty="0"/>
                    </a:p>
                  </a:txBody>
                  <a:tcPr/>
                </a:tc>
                <a:extLst>
                  <a:ext uri="{0D108BD9-81ED-4DB2-BD59-A6C34878D82A}">
                    <a16:rowId xmlns:a16="http://schemas.microsoft.com/office/drawing/2014/main" val="2255993902"/>
                  </a:ext>
                </a:extLst>
              </a:tr>
            </a:tbl>
          </a:graphicData>
        </a:graphic>
      </p:graphicFrame>
    </p:spTree>
    <p:extLst>
      <p:ext uri="{BB962C8B-B14F-4D97-AF65-F5344CB8AC3E}">
        <p14:creationId xmlns:p14="http://schemas.microsoft.com/office/powerpoint/2010/main" val="2364228002"/>
      </p:ext>
    </p:extLst>
  </p:cSld>
  <p:clrMapOvr>
    <a:masterClrMapping/>
  </p:clrMapOvr>
</p:sld>
</file>

<file path=ppt/theme/theme1.xml><?xml version="1.0" encoding="utf-8"?>
<a:theme xmlns:a="http://schemas.openxmlformats.org/drawingml/2006/main" name="NOOSA_COUNCIL">
  <a:themeElements>
    <a:clrScheme name="NOOSA COUNCIL">
      <a:dk1>
        <a:sysClr val="windowText" lastClr="000000"/>
      </a:dk1>
      <a:lt1>
        <a:srgbClr val="FFFFFF"/>
      </a:lt1>
      <a:dk2>
        <a:srgbClr val="000000"/>
      </a:dk2>
      <a:lt2>
        <a:srgbClr val="FFFFFF"/>
      </a:lt2>
      <a:accent1>
        <a:srgbClr val="627244"/>
      </a:accent1>
      <a:accent2>
        <a:srgbClr val="478B41"/>
      </a:accent2>
      <a:accent3>
        <a:srgbClr val="39A36D"/>
      </a:accent3>
      <a:accent4>
        <a:srgbClr val="14BAB0"/>
      </a:accent4>
      <a:accent5>
        <a:srgbClr val="057B9F"/>
      </a:accent5>
      <a:accent6>
        <a:srgbClr val="013E64"/>
      </a:accent6>
      <a:hlink>
        <a:srgbClr val="627244"/>
      </a:hlink>
      <a:folHlink>
        <a:srgbClr val="954F72"/>
      </a:folHlink>
    </a:clrScheme>
    <a:fontScheme name="Custom 1">
      <a:majorFont>
        <a:latin typeface="helvetica now display"/>
        <a:ea typeface=""/>
        <a:cs typeface=""/>
      </a:majorFont>
      <a:minorFont>
        <a:latin typeface="helvetica no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osa Council Powerpoint_NEW-2  -  Read-Only" id="{FEB2BAB5-1D6E-41F1-9465-F3AF1A6BBE82}" vid="{6E540259-6287-4981-B2A0-C2EE84CC041F}"/>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Custom 2">
      <a:dk1>
        <a:srgbClr val="2A5010"/>
      </a:dk1>
      <a:lt1>
        <a:sysClr val="window" lastClr="FFFFFF"/>
      </a:lt1>
      <a:dk2>
        <a:srgbClr val="2A5010"/>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10549</TotalTime>
  <Words>5097</Words>
  <Application>Microsoft Office PowerPoint</Application>
  <PresentationFormat>Widescreen</PresentationFormat>
  <Paragraphs>610</Paragraphs>
  <Slides>82</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82</vt:i4>
      </vt:variant>
    </vt:vector>
  </HeadingPairs>
  <TitlesOfParts>
    <vt:vector size="94" baseType="lpstr">
      <vt:lpstr>Arial</vt:lpstr>
      <vt:lpstr>Calibri</vt:lpstr>
      <vt:lpstr>helvetica now display</vt:lpstr>
      <vt:lpstr>Lato</vt:lpstr>
      <vt:lpstr>Oswald</vt:lpstr>
      <vt:lpstr>Oswald Medium</vt:lpstr>
      <vt:lpstr>Trebuchet MS</vt:lpstr>
      <vt:lpstr>Wingdings</vt:lpstr>
      <vt:lpstr>Wingdings 3</vt:lpstr>
      <vt:lpstr>NOOSA_COUNCIL</vt:lpstr>
      <vt:lpstr>Facet</vt:lpstr>
      <vt:lpstr>1_Facet</vt:lpstr>
      <vt:lpstr>PowerPoint Presentation</vt:lpstr>
      <vt:lpstr>Grants  Connect 2024</vt:lpstr>
      <vt:lpstr>PowerPoint Presentation</vt:lpstr>
      <vt:lpstr>Regional Arts Development Fund  Paul Brinkman Arts &amp; Culture Manager</vt:lpstr>
      <vt:lpstr>The Regional Arts Development Fund (RADF) is a partnership between the Queensland Government and Noosa Shire Council to support the development of local arts and culture in regional Queensland.   RADF supports local arts and cultural development opportunities by providing project-based financial assistance to groups, individuals and businesses.</vt:lpstr>
      <vt:lpstr>- Have a project idea  - Read guidelines and application form  - Talk to a grants officer  - Develop your idea and gather support information – quotes,  budget, commitment from partners etc.  - Fill out application form (online – SmartyGrants)  - Ask for help if you need it  - Submit application  - Await outcome </vt:lpstr>
      <vt:lpstr>Must  - employ an artist  - have a quality arts outcome  - have a development aspect  - provide benefit to Noosa shire   Funding Priority Areas (2023-24)  - Arts Makes Social Impact  - Arts Activates Spaces   How much? Up to $7500 </vt:lpstr>
      <vt:lpstr>Applicant  - Must have ABN (or Auspice)  - Over 18 (or with parental support)   Project  - Must provide quality arts outcome  - Must provide opportunities for artists, audiences and communities   Suitable expenditure  - Artist fees (industry rates), venue hire, material costs, some travel costs, some marketing and documentation costs   Ineligible expenditure  - Amateur art activities, entertainment, publishing, catering, framing and freight, operational costs, prizes and fundraising, administration costs </vt:lpstr>
      <vt:lpstr>PowerPoint Presentation</vt:lpstr>
      <vt:lpstr>Regional Arts Fund (Flying Arts) *only for hinterland areas of Noosa Shire  - Quick Response (monthly Feb – Nov)  - Community Projects  www.flyingarts.org.au/raf/   Arts Queensland  - Queensland Arts Showcase Program (QASP)  - Touring Queensland Fund  - Organisations Fund  - Strategic Partnerships Fund  www.arts.qld.gov.au/aq-funding   Australia Council  - Various  www.australiacouncil.gov.au/funding   Australian Cultural Fund – – crowd funding platform  www.australianculturalfund.org.au  </vt:lpstr>
      <vt:lpstr>Community Grants  Meagan Monk Grants Officer</vt:lpstr>
      <vt:lpstr>PowerPoint Presentation</vt:lpstr>
      <vt:lpstr>PowerPoint Presentation</vt:lpstr>
      <vt:lpstr>PowerPoint Presentation</vt:lpstr>
      <vt:lpstr>PowerPoint Presentation</vt:lpstr>
      <vt:lpstr>Youth Response Grant  Josiah Tharps Community Programs Officer</vt:lpstr>
      <vt:lpstr>Youth Response Grant </vt:lpstr>
      <vt:lpstr>Youth Response Grant</vt:lpstr>
      <vt:lpstr>Youth Grant Guidelines   </vt:lpstr>
      <vt:lpstr>Youth Grant Application portal</vt:lpstr>
      <vt:lpstr>Eligible organisations</vt:lpstr>
      <vt:lpstr>PowerPoint Presentation</vt:lpstr>
      <vt:lpstr>Auspicing</vt:lpstr>
      <vt:lpstr>Projects</vt:lpstr>
      <vt:lpstr>Funding</vt:lpstr>
      <vt:lpstr>Josiah Tharps  Community Programs Officer  Josiah.tharps@noosa.qld.gov.au</vt:lpstr>
      <vt:lpstr>Environment, Climate Change Grants   Ben Derrick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Development Grants   Lynne Banford </vt:lpstr>
      <vt:lpstr>PowerPoint Presentation</vt:lpstr>
      <vt:lpstr>PowerPoint Presentation</vt:lpstr>
      <vt:lpstr>PowerPoint Presentation</vt:lpstr>
      <vt:lpstr>PowerPoint Presentation</vt:lpstr>
      <vt:lpstr>PowerPoint Presentation</vt:lpstr>
      <vt:lpstr>PowerPoint Presentation</vt:lpstr>
      <vt:lpstr>Community Infrastructure Process   Margit Cruice </vt:lpstr>
      <vt:lpstr>PowerPoint Presentation</vt:lpstr>
      <vt:lpstr>PowerPoint Presentation</vt:lpstr>
      <vt:lpstr>   </vt:lpstr>
      <vt:lpstr>Mission</vt:lpstr>
      <vt:lpstr>Possibilities</vt:lpstr>
      <vt:lpstr>Support for charities</vt:lpstr>
      <vt:lpstr>PowerPoint Presentation</vt:lpstr>
      <vt:lpstr>PowerPoint Presentation</vt:lpstr>
      <vt:lpstr>PowerPoint Presentation</vt:lpstr>
      <vt:lpstr>PowerPoint Presentation</vt:lpstr>
      <vt:lpstr>Funding Rounds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Queensland Gives by Queensland Community Foundation</vt:lpstr>
      <vt:lpstr>How does Queensland Gives work?</vt:lpstr>
      <vt:lpstr>Queensland Gives General Fund Impact across the state in the 2023 grant round</vt:lpstr>
      <vt:lpstr>Queensland Gives Regional Funds Impact across the state in the 2023 grant round</vt:lpstr>
      <vt:lpstr>Top ten Queensland charities supported</vt:lpstr>
      <vt:lpstr>Queensland Gives  by Queensland Community Foundation Events and Campaigns in 2024</vt:lpstr>
      <vt:lpstr>PowerPoint Presentation</vt:lpstr>
      <vt:lpstr>From little things big things grow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Meagan Monk</dc:creator>
  <cp:lastModifiedBy>Meagan Monk</cp:lastModifiedBy>
  <cp:revision>3</cp:revision>
  <cp:lastPrinted>2024-02-08T04:43:03Z</cp:lastPrinted>
  <dcterms:created xsi:type="dcterms:W3CDTF">2024-01-24T05:51:33Z</dcterms:created>
  <dcterms:modified xsi:type="dcterms:W3CDTF">2024-02-20T02:39:12Z</dcterms:modified>
</cp:coreProperties>
</file>