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9" r:id="rId1"/>
  </p:sldMasterIdLst>
  <p:notesMasterIdLst>
    <p:notesMasterId r:id="rId22"/>
  </p:notesMasterIdLst>
  <p:handoutMasterIdLst>
    <p:handoutMasterId r:id="rId23"/>
  </p:handoutMasterIdLst>
  <p:sldIdLst>
    <p:sldId id="323" r:id="rId2"/>
    <p:sldId id="455" r:id="rId3"/>
    <p:sldId id="331" r:id="rId4"/>
    <p:sldId id="385" r:id="rId5"/>
    <p:sldId id="259" r:id="rId6"/>
    <p:sldId id="375" r:id="rId7"/>
    <p:sldId id="450" r:id="rId8"/>
    <p:sldId id="451" r:id="rId9"/>
    <p:sldId id="452" r:id="rId10"/>
    <p:sldId id="453" r:id="rId11"/>
    <p:sldId id="454" r:id="rId12"/>
    <p:sldId id="263" r:id="rId13"/>
    <p:sldId id="432" r:id="rId14"/>
    <p:sldId id="383" r:id="rId15"/>
    <p:sldId id="446" r:id="rId16"/>
    <p:sldId id="398" r:id="rId17"/>
    <p:sldId id="409" r:id="rId18"/>
    <p:sldId id="449" r:id="rId19"/>
    <p:sldId id="456" r:id="rId20"/>
    <p:sldId id="374" r:id="rId21"/>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00"/>
    <a:srgbClr val="33B3E4"/>
    <a:srgbClr val="001F4B"/>
    <a:srgbClr val="00A0DD"/>
    <a:srgbClr val="25408F"/>
    <a:srgbClr val="00A1DE"/>
    <a:srgbClr val="CC00FF"/>
    <a:srgbClr val="FFFFFF"/>
    <a:srgbClr val="89C1D4"/>
    <a:srgbClr val="6DA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9" autoAdjust="0"/>
    <p:restoredTop sz="90012" autoAdjust="0"/>
  </p:normalViewPr>
  <p:slideViewPr>
    <p:cSldViewPr>
      <p:cViewPr varScale="1">
        <p:scale>
          <a:sx n="100" d="100"/>
          <a:sy n="100" d="100"/>
        </p:scale>
        <p:origin x="990"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2b-dc\Data\rm%20Capital%20Projects\Research\Social%20Housing%20Waitlist%20Data\Needs%20Analysis-2024%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2b-dc\Data\rm%20Capital%20Projects\Research\Social%20Housing%20Waitlist%20Data\Needs%20Analysis-2024%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2b-dc\Data\rm%20Capital%20Projects\Research\Social%20Housing%20Waitlist%20Data\Needs%20Analysis-2024%20DAT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Franklin Gothic Book" panose="020B0503020102020204" pitchFamily="34" charset="0"/>
                <a:ea typeface="+mn-ea"/>
                <a:cs typeface="+mn-cs"/>
              </a:defRPr>
            </a:pPr>
            <a:r>
              <a:rPr lang="en-AU" dirty="0">
                <a:latin typeface="Franklin Gothic Demi" panose="020B0703020102020204" pitchFamily="34" charset="0"/>
              </a:rPr>
              <a:t>FAMILY TYPE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Franklin Gothic Book" panose="020B0503020102020204" pitchFamily="34" charset="0"/>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370-4D18-AE28-53E59F18BA7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370-4D18-AE28-53E59F18BA7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370-4D18-AE28-53E59F18BA7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370-4D18-AE28-53E59F18BA7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370-4D18-AE28-53E59F18BA7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370-4D18-AE28-53E59F18BA7A}"/>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dLblPos val="outEnd"/>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'All regions 2024'!$G$6:$G$11</c:f>
              <c:strCache>
                <c:ptCount val="6"/>
                <c:pt idx="0">
                  <c:v>Single Parent Family </c:v>
                </c:pt>
                <c:pt idx="1">
                  <c:v>Single Person </c:v>
                </c:pt>
                <c:pt idx="2">
                  <c:v>Single Person Over 55</c:v>
                </c:pt>
                <c:pt idx="3">
                  <c:v>Other </c:v>
                </c:pt>
                <c:pt idx="4">
                  <c:v>Couple Family </c:v>
                </c:pt>
                <c:pt idx="5">
                  <c:v>Couple Only (Incl. Over 55)</c:v>
                </c:pt>
              </c:strCache>
            </c:strRef>
          </c:cat>
          <c:val>
            <c:numRef>
              <c:f>'All regions 2024'!$H$6:$H$11</c:f>
              <c:numCache>
                <c:formatCode>General</c:formatCode>
                <c:ptCount val="6"/>
                <c:pt idx="0">
                  <c:v>1241</c:v>
                </c:pt>
                <c:pt idx="1">
                  <c:v>1488</c:v>
                </c:pt>
                <c:pt idx="2">
                  <c:v>1063</c:v>
                </c:pt>
                <c:pt idx="3">
                  <c:v>102</c:v>
                </c:pt>
                <c:pt idx="4">
                  <c:v>113</c:v>
                </c:pt>
                <c:pt idx="5">
                  <c:v>220</c:v>
                </c:pt>
              </c:numCache>
            </c:numRef>
          </c:val>
          <c:extLst>
            <c:ext xmlns:c16="http://schemas.microsoft.com/office/drawing/2014/chart" uri="{C3380CC4-5D6E-409C-BE32-E72D297353CC}">
              <c16:uniqueId val="{0000000C-5370-4D18-AE28-53E59F18BA7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Franklin Gothic Book" panose="020B05030201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00" b="0" i="0" u="none" strike="noStrike" kern="1200" spc="0" baseline="0">
                <a:solidFill>
                  <a:schemeClr val="tx1">
                    <a:lumMod val="65000"/>
                    <a:lumOff val="35000"/>
                  </a:schemeClr>
                </a:solidFill>
                <a:latin typeface="Franklin Gothic Demi" panose="020B0703020102020204" pitchFamily="34" charset="0"/>
                <a:ea typeface="+mn-ea"/>
                <a:cs typeface="+mn-cs"/>
              </a:defRPr>
            </a:pPr>
            <a:r>
              <a:rPr lang="en-US" dirty="0"/>
              <a:t>NO. BEDROOMS REQUIRED</a:t>
            </a:r>
          </a:p>
        </c:rich>
      </c:tx>
      <c:overlay val="0"/>
      <c:spPr>
        <a:noFill/>
        <a:ln>
          <a:noFill/>
        </a:ln>
        <a:effectLst/>
      </c:spPr>
      <c:txPr>
        <a:bodyPr rot="0" spcFirstLastPara="1" vertOverflow="ellipsis" vert="horz" wrap="square" anchor="ctr" anchorCtr="1"/>
        <a:lstStyle/>
        <a:p>
          <a:pPr algn="ctr" rtl="0">
            <a:defRPr sz="1400" b="0" i="0" u="none" strike="noStrike" kern="1200" spc="0" baseline="0">
              <a:solidFill>
                <a:schemeClr val="tx1">
                  <a:lumMod val="65000"/>
                  <a:lumOff val="35000"/>
                </a:schemeClr>
              </a:solidFill>
              <a:latin typeface="Franklin Gothic Demi" panose="020B0703020102020204" pitchFamily="34" charset="0"/>
              <a:ea typeface="+mn-ea"/>
              <a:cs typeface="+mn-cs"/>
            </a:defRPr>
          </a:pPr>
          <a:endParaRPr lang="en-US"/>
        </a:p>
      </c:txPr>
    </c:title>
    <c:autoTitleDeleted val="0"/>
    <c:plotArea>
      <c:layout/>
      <c:barChart>
        <c:barDir val="col"/>
        <c:grouping val="clustered"/>
        <c:varyColors val="0"/>
        <c:ser>
          <c:idx val="0"/>
          <c:order val="0"/>
          <c:tx>
            <c:strRef>
              <c:f>'All regions 2024'!$H$27</c:f>
              <c:strCache>
                <c:ptCount val="1"/>
                <c:pt idx="0">
                  <c:v>Count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regions 2024'!$G$28:$G$32</c:f>
              <c:strCache>
                <c:ptCount val="5"/>
                <c:pt idx="0">
                  <c:v>1</c:v>
                </c:pt>
                <c:pt idx="1">
                  <c:v>2</c:v>
                </c:pt>
                <c:pt idx="2">
                  <c:v>3</c:v>
                </c:pt>
                <c:pt idx="3">
                  <c:v>4</c:v>
                </c:pt>
                <c:pt idx="4">
                  <c:v>5+</c:v>
                </c:pt>
              </c:strCache>
            </c:strRef>
          </c:cat>
          <c:val>
            <c:numRef>
              <c:f>'All regions 2024'!$H$28:$H$32</c:f>
              <c:numCache>
                <c:formatCode>General</c:formatCode>
                <c:ptCount val="5"/>
                <c:pt idx="0">
                  <c:v>2370</c:v>
                </c:pt>
                <c:pt idx="1">
                  <c:v>863</c:v>
                </c:pt>
                <c:pt idx="2">
                  <c:v>745</c:v>
                </c:pt>
                <c:pt idx="3">
                  <c:v>228</c:v>
                </c:pt>
                <c:pt idx="4">
                  <c:v>21</c:v>
                </c:pt>
              </c:numCache>
            </c:numRef>
          </c:val>
          <c:extLst>
            <c:ext xmlns:c16="http://schemas.microsoft.com/office/drawing/2014/chart" uri="{C3380CC4-5D6E-409C-BE32-E72D297353CC}">
              <c16:uniqueId val="{00000000-8B71-4C7C-8260-3B7EBA5697AF}"/>
            </c:ext>
          </c:extLst>
        </c:ser>
        <c:dLbls>
          <c:showLegendKey val="0"/>
          <c:showVal val="0"/>
          <c:showCatName val="0"/>
          <c:showSerName val="0"/>
          <c:showPercent val="0"/>
          <c:showBubbleSize val="0"/>
        </c:dLbls>
        <c:gapWidth val="182"/>
        <c:axId val="613941240"/>
        <c:axId val="613939272"/>
      </c:barChart>
      <c:catAx>
        <c:axId val="6139412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613939272"/>
        <c:crosses val="autoZero"/>
        <c:auto val="1"/>
        <c:lblAlgn val="ctr"/>
        <c:lblOffset val="100"/>
        <c:noMultiLvlLbl val="0"/>
      </c:catAx>
      <c:valAx>
        <c:axId val="613939272"/>
        <c:scaling>
          <c:orientation val="minMax"/>
          <c:max val="3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61394124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Franklin Gothic Demi" panose="020B07030201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Franklin Gothic Book" panose="020B0503020102020204" pitchFamily="34" charset="0"/>
                <a:ea typeface="+mn-ea"/>
                <a:cs typeface="+mn-cs"/>
              </a:defRPr>
            </a:pPr>
            <a:r>
              <a:rPr lang="en-US" dirty="0">
                <a:latin typeface="Franklin Gothic Demi" panose="020B0703020102020204" pitchFamily="34" charset="0"/>
              </a:rPr>
              <a:t>% OF HOUSEHOLDS WITH DISABILITY, BY NO. BEDROOMS REQUIRED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Franklin Gothic Book" panose="020B0503020102020204" pitchFamily="34" charset="0"/>
              <a:ea typeface="+mn-ea"/>
              <a:cs typeface="+mn-cs"/>
            </a:defRPr>
          </a:pPr>
          <a:endParaRPr lang="en-US"/>
        </a:p>
      </c:txPr>
    </c:title>
    <c:autoTitleDeleted val="0"/>
    <c:plotArea>
      <c:layout/>
      <c:barChart>
        <c:barDir val="col"/>
        <c:grouping val="stacked"/>
        <c:varyColors val="0"/>
        <c:ser>
          <c:idx val="0"/>
          <c:order val="0"/>
          <c:tx>
            <c:strRef>
              <c:f>'All regions 2024'!$K$89</c:f>
              <c:strCache>
                <c:ptCount val="1"/>
                <c:pt idx="0">
                  <c:v>Yes </c:v>
                </c:pt>
              </c:strCache>
            </c:strRef>
          </c:tx>
          <c:spPr>
            <a:solidFill>
              <a:schemeClr val="accent2"/>
            </a:solidFill>
            <a:ln>
              <a:solidFill>
                <a:schemeClr val="accent2"/>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Franklin Gothic Book" panose="020B05030201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'All regions 2024'!$J$90:$J$93</c:f>
              <c:numCache>
                <c:formatCode>General</c:formatCode>
                <c:ptCount val="4"/>
                <c:pt idx="0">
                  <c:v>1</c:v>
                </c:pt>
                <c:pt idx="1">
                  <c:v>2</c:v>
                </c:pt>
                <c:pt idx="2">
                  <c:v>3</c:v>
                </c:pt>
                <c:pt idx="3">
                  <c:v>4</c:v>
                </c:pt>
              </c:numCache>
              <c:extLst/>
            </c:numRef>
          </c:cat>
          <c:val>
            <c:numRef>
              <c:f>'All regions 2024'!$K$90:$K$93</c:f>
              <c:numCache>
                <c:formatCode>0%</c:formatCode>
                <c:ptCount val="4"/>
                <c:pt idx="0">
                  <c:v>0.73094688221709003</c:v>
                </c:pt>
                <c:pt idx="1">
                  <c:v>0.27705627705627706</c:v>
                </c:pt>
                <c:pt idx="2">
                  <c:v>0.27705627705627706</c:v>
                </c:pt>
                <c:pt idx="3">
                  <c:v>0.30158730158730157</c:v>
                </c:pt>
              </c:numCache>
              <c:extLst/>
            </c:numRef>
          </c:val>
          <c:extLst>
            <c:ext xmlns:c16="http://schemas.microsoft.com/office/drawing/2014/chart" uri="{C3380CC4-5D6E-409C-BE32-E72D297353CC}">
              <c16:uniqueId val="{00000000-8910-49CD-B58F-321F280561A7}"/>
            </c:ext>
          </c:extLst>
        </c:ser>
        <c:dLbls>
          <c:showLegendKey val="0"/>
          <c:showVal val="0"/>
          <c:showCatName val="0"/>
          <c:showSerName val="0"/>
          <c:showPercent val="0"/>
          <c:showBubbleSize val="0"/>
        </c:dLbls>
        <c:gapWidth val="150"/>
        <c:overlap val="100"/>
        <c:axId val="882289720"/>
        <c:axId val="882294400"/>
        <c:extLst>
          <c:ext xmlns:c15="http://schemas.microsoft.com/office/drawing/2012/chart" uri="{02D57815-91ED-43cb-92C2-25804820EDAC}">
            <c15:filteredBarSeries>
              <c15:ser>
                <c:idx val="1"/>
                <c:order val="1"/>
                <c:tx>
                  <c:strRef>
                    <c:extLst>
                      <c:ext uri="{02D57815-91ED-43cb-92C2-25804820EDAC}">
                        <c15:formulaRef>
                          <c15:sqref>'All regions 2024'!$L$89</c15:sqref>
                        </c15:formulaRef>
                      </c:ext>
                    </c:extLst>
                    <c:strCache>
                      <c:ptCount val="1"/>
                      <c:pt idx="0">
                        <c:v>No </c:v>
                      </c:pt>
                    </c:strCache>
                  </c:strRef>
                </c:tx>
                <c:spPr>
                  <a:solidFill>
                    <a:schemeClr val="accent2"/>
                  </a:solidFill>
                  <a:ln>
                    <a:noFill/>
                  </a:ln>
                  <a:effectLst/>
                </c:spPr>
                <c:invertIfNegative val="0"/>
                <c:cat>
                  <c:numRef>
                    <c:extLst>
                      <c:ext uri="{02D57815-91ED-43cb-92C2-25804820EDAC}">
                        <c15:formulaRef>
                          <c15:sqref>'All regions 2024'!$J$90:$J$93</c15:sqref>
                        </c15:formulaRef>
                      </c:ext>
                    </c:extLst>
                    <c:numCache>
                      <c:formatCode>General</c:formatCode>
                      <c:ptCount val="4"/>
                      <c:pt idx="0">
                        <c:v>1</c:v>
                      </c:pt>
                      <c:pt idx="1">
                        <c:v>2</c:v>
                      </c:pt>
                      <c:pt idx="2">
                        <c:v>3</c:v>
                      </c:pt>
                      <c:pt idx="3">
                        <c:v>4</c:v>
                      </c:pt>
                    </c:numCache>
                  </c:numRef>
                </c:cat>
                <c:val>
                  <c:numRef>
                    <c:extLst>
                      <c:ext uri="{02D57815-91ED-43cb-92C2-25804820EDAC}">
                        <c15:formulaRef>
                          <c15:sqref>'All regions 2024'!$L$90:$L$93</c15:sqref>
                        </c15:formulaRef>
                      </c:ext>
                    </c:extLst>
                    <c:numCache>
                      <c:formatCode>0%</c:formatCode>
                      <c:ptCount val="4"/>
                      <c:pt idx="0">
                        <c:v>0.26905311778290991</c:v>
                      </c:pt>
                      <c:pt idx="1">
                        <c:v>0.58391608391608396</c:v>
                      </c:pt>
                      <c:pt idx="2">
                        <c:v>0.72294372294372289</c:v>
                      </c:pt>
                      <c:pt idx="3">
                        <c:v>0.69841269841269837</c:v>
                      </c:pt>
                    </c:numCache>
                  </c:numRef>
                </c:val>
                <c:extLst>
                  <c:ext xmlns:c16="http://schemas.microsoft.com/office/drawing/2014/chart" uri="{C3380CC4-5D6E-409C-BE32-E72D297353CC}">
                    <c16:uniqueId val="{00000001-8910-49CD-B58F-321F280561A7}"/>
                  </c:ext>
                </c:extLst>
              </c15:ser>
            </c15:filteredBarSeries>
          </c:ext>
        </c:extLst>
      </c:barChart>
      <c:catAx>
        <c:axId val="88228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882294400"/>
        <c:crosses val="autoZero"/>
        <c:auto val="1"/>
        <c:lblAlgn val="ctr"/>
        <c:lblOffset val="100"/>
        <c:noMultiLvlLbl val="0"/>
      </c:catAx>
      <c:valAx>
        <c:axId val="882294400"/>
        <c:scaling>
          <c:orientation val="minMax"/>
          <c:max val="1"/>
        </c:scaling>
        <c:delete val="0"/>
        <c:axPos val="l"/>
        <c:majorGridlines>
          <c:spPr>
            <a:ln w="9525" cap="flat" cmpd="sng" algn="ctr">
              <a:no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882289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Franklin Gothic Book" panose="020B05030201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B9E4F1-ECCD-42AE-891A-3F094BD9F1EE}"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AU"/>
        </a:p>
      </dgm:t>
    </dgm:pt>
    <dgm:pt modelId="{7CADD86E-5185-4173-9064-03E8F47A4D43}">
      <dgm:prSet phldrT="[Text]" custT="1"/>
      <dgm:spPr/>
      <dgm:t>
        <a:bodyPr/>
        <a:lstStyle/>
        <a:p>
          <a:r>
            <a:rPr lang="en-AU" sz="1400" dirty="0">
              <a:latin typeface="Franklin Gothic Medium Cond" panose="020B0606030402020204" pitchFamily="34" charset="0"/>
            </a:rPr>
            <a:t>Crisis Accommodation </a:t>
          </a:r>
        </a:p>
      </dgm:t>
    </dgm:pt>
    <dgm:pt modelId="{0182EF88-E169-4ADA-8B03-F02EE0644C5A}" type="parTrans" cxnId="{37E5B082-DBAD-48A9-A90D-F13E9AD70499}">
      <dgm:prSet/>
      <dgm:spPr/>
      <dgm:t>
        <a:bodyPr/>
        <a:lstStyle/>
        <a:p>
          <a:endParaRPr lang="en-AU" sz="1400">
            <a:latin typeface="Franklin Gothic Medium Cond" panose="020B0606030402020204" pitchFamily="34" charset="0"/>
          </a:endParaRPr>
        </a:p>
      </dgm:t>
    </dgm:pt>
    <dgm:pt modelId="{7C078DF9-BC79-4E47-8396-264DD4E16A24}" type="sibTrans" cxnId="{37E5B082-DBAD-48A9-A90D-F13E9AD70499}">
      <dgm:prSet/>
      <dgm:spPr/>
      <dgm:t>
        <a:bodyPr/>
        <a:lstStyle/>
        <a:p>
          <a:endParaRPr lang="en-AU" sz="1400">
            <a:latin typeface="Franklin Gothic Medium Cond" panose="020B0606030402020204" pitchFamily="34" charset="0"/>
          </a:endParaRPr>
        </a:p>
      </dgm:t>
    </dgm:pt>
    <dgm:pt modelId="{A82AC786-B066-4DFB-928C-2FEEFA3B25E3}">
      <dgm:prSet phldrT="[Text]" custT="1"/>
      <dgm:spPr/>
      <dgm:t>
        <a:bodyPr/>
        <a:lstStyle/>
        <a:p>
          <a:r>
            <a:rPr lang="en-AU" sz="1400" dirty="0">
              <a:latin typeface="Franklin Gothic Medium Cond" panose="020B0606030402020204" pitchFamily="34" charset="0"/>
            </a:rPr>
            <a:t>Transitional Housing </a:t>
          </a:r>
        </a:p>
      </dgm:t>
    </dgm:pt>
    <dgm:pt modelId="{D7A27067-1D82-4B4E-A856-9D1DB0076F97}" type="parTrans" cxnId="{F6956C4C-E048-483C-96DA-D0C2B1D019D4}">
      <dgm:prSet/>
      <dgm:spPr/>
      <dgm:t>
        <a:bodyPr/>
        <a:lstStyle/>
        <a:p>
          <a:endParaRPr lang="en-AU" sz="1400">
            <a:latin typeface="Franklin Gothic Medium Cond" panose="020B0606030402020204" pitchFamily="34" charset="0"/>
          </a:endParaRPr>
        </a:p>
      </dgm:t>
    </dgm:pt>
    <dgm:pt modelId="{7FC1B8D8-2163-49F1-B43C-3505A032B0F2}" type="sibTrans" cxnId="{F6956C4C-E048-483C-96DA-D0C2B1D019D4}">
      <dgm:prSet/>
      <dgm:spPr/>
      <dgm:t>
        <a:bodyPr/>
        <a:lstStyle/>
        <a:p>
          <a:endParaRPr lang="en-AU" sz="1400">
            <a:latin typeface="Franklin Gothic Medium Cond" panose="020B0606030402020204" pitchFamily="34" charset="0"/>
          </a:endParaRPr>
        </a:p>
      </dgm:t>
    </dgm:pt>
    <dgm:pt modelId="{93106312-D04D-496C-A6A7-4170A4B12C25}">
      <dgm:prSet phldrT="[Text]" custT="1"/>
      <dgm:spPr/>
      <dgm:t>
        <a:bodyPr/>
        <a:lstStyle/>
        <a:p>
          <a:r>
            <a:rPr lang="en-AU" sz="1400" dirty="0">
              <a:latin typeface="Franklin Gothic Medium Cond" panose="020B0606030402020204" pitchFamily="34" charset="0"/>
            </a:rPr>
            <a:t>Social Housing</a:t>
          </a:r>
        </a:p>
      </dgm:t>
    </dgm:pt>
    <dgm:pt modelId="{4F1C371B-28C1-4F87-865D-2DE717393CD4}" type="parTrans" cxnId="{CBC2E8B7-F7C4-4DED-A158-7E9A2AE0B924}">
      <dgm:prSet/>
      <dgm:spPr/>
      <dgm:t>
        <a:bodyPr/>
        <a:lstStyle/>
        <a:p>
          <a:endParaRPr lang="en-AU" sz="1400">
            <a:latin typeface="Franklin Gothic Medium Cond" panose="020B0606030402020204" pitchFamily="34" charset="0"/>
          </a:endParaRPr>
        </a:p>
      </dgm:t>
    </dgm:pt>
    <dgm:pt modelId="{73B7F8EF-D06B-4ACA-BA2F-999BAEB861F3}" type="sibTrans" cxnId="{CBC2E8B7-F7C4-4DED-A158-7E9A2AE0B924}">
      <dgm:prSet/>
      <dgm:spPr/>
      <dgm:t>
        <a:bodyPr/>
        <a:lstStyle/>
        <a:p>
          <a:endParaRPr lang="en-AU" sz="1400">
            <a:latin typeface="Franklin Gothic Medium Cond" panose="020B0606030402020204" pitchFamily="34" charset="0"/>
          </a:endParaRPr>
        </a:p>
      </dgm:t>
    </dgm:pt>
    <dgm:pt modelId="{1765F504-1BB8-4D6C-9D0F-9DBBA5870C1B}">
      <dgm:prSet custT="1"/>
      <dgm:spPr/>
      <dgm:t>
        <a:bodyPr/>
        <a:lstStyle/>
        <a:p>
          <a:r>
            <a:rPr lang="en-AU" sz="1400" dirty="0">
              <a:latin typeface="Franklin Gothic Medium Cond" panose="020B0606030402020204" pitchFamily="34" charset="0"/>
            </a:rPr>
            <a:t>Affordable Housing </a:t>
          </a:r>
        </a:p>
      </dgm:t>
    </dgm:pt>
    <dgm:pt modelId="{58096050-09DC-43DB-9C90-493F1AC3DF82}" type="parTrans" cxnId="{9CAD9577-88DB-4AB6-AF88-F0290282B8F2}">
      <dgm:prSet/>
      <dgm:spPr/>
      <dgm:t>
        <a:bodyPr/>
        <a:lstStyle/>
        <a:p>
          <a:endParaRPr lang="en-AU" sz="1400">
            <a:latin typeface="Franklin Gothic Medium Cond" panose="020B0606030402020204" pitchFamily="34" charset="0"/>
          </a:endParaRPr>
        </a:p>
      </dgm:t>
    </dgm:pt>
    <dgm:pt modelId="{7DA736CC-3F8A-43B2-8952-7101B158B4E1}" type="sibTrans" cxnId="{9CAD9577-88DB-4AB6-AF88-F0290282B8F2}">
      <dgm:prSet/>
      <dgm:spPr/>
      <dgm:t>
        <a:bodyPr/>
        <a:lstStyle/>
        <a:p>
          <a:endParaRPr lang="en-AU" sz="1400">
            <a:latin typeface="Franklin Gothic Medium Cond" panose="020B0606030402020204" pitchFamily="34" charset="0"/>
          </a:endParaRPr>
        </a:p>
      </dgm:t>
    </dgm:pt>
    <dgm:pt modelId="{D3CB1D4D-5073-4DE0-AC75-D0E691D81BED}">
      <dgm:prSet custT="1"/>
      <dgm:spPr/>
      <dgm:t>
        <a:bodyPr/>
        <a:lstStyle/>
        <a:p>
          <a:r>
            <a:rPr lang="en-AU" sz="1400" dirty="0">
              <a:latin typeface="Franklin Gothic Medium Cond" panose="020B0606030402020204" pitchFamily="34" charset="0"/>
            </a:rPr>
            <a:t>Private Rental </a:t>
          </a:r>
        </a:p>
      </dgm:t>
    </dgm:pt>
    <dgm:pt modelId="{CD727D74-28FF-43ED-821E-0E78FD18D6F6}" type="parTrans" cxnId="{F226989E-9392-4205-9017-E864FFE578E6}">
      <dgm:prSet/>
      <dgm:spPr/>
      <dgm:t>
        <a:bodyPr/>
        <a:lstStyle/>
        <a:p>
          <a:endParaRPr lang="en-AU" sz="1400">
            <a:latin typeface="Franklin Gothic Medium Cond" panose="020B0606030402020204" pitchFamily="34" charset="0"/>
          </a:endParaRPr>
        </a:p>
      </dgm:t>
    </dgm:pt>
    <dgm:pt modelId="{7485820B-402E-46A0-9C72-16CF6BFD4DAE}" type="sibTrans" cxnId="{F226989E-9392-4205-9017-E864FFE578E6}">
      <dgm:prSet/>
      <dgm:spPr/>
      <dgm:t>
        <a:bodyPr/>
        <a:lstStyle/>
        <a:p>
          <a:endParaRPr lang="en-AU" sz="1400">
            <a:latin typeface="Franklin Gothic Medium Cond" panose="020B0606030402020204" pitchFamily="34" charset="0"/>
          </a:endParaRPr>
        </a:p>
      </dgm:t>
    </dgm:pt>
    <dgm:pt modelId="{03E32338-48F7-485A-BFAC-6B5371271A85}">
      <dgm:prSet custT="1"/>
      <dgm:spPr/>
      <dgm:t>
        <a:bodyPr/>
        <a:lstStyle/>
        <a:p>
          <a:r>
            <a:rPr lang="en-AU" sz="1400" dirty="0">
              <a:latin typeface="Franklin Gothic Medium Cond" panose="020B0606030402020204" pitchFamily="34" charset="0"/>
            </a:rPr>
            <a:t>Home Ownership</a:t>
          </a:r>
        </a:p>
      </dgm:t>
    </dgm:pt>
    <dgm:pt modelId="{136090B9-D29C-4518-A2F1-9AC7E9EDA313}" type="parTrans" cxnId="{A506302A-0420-401F-B11D-640C45EE2AA5}">
      <dgm:prSet/>
      <dgm:spPr/>
      <dgm:t>
        <a:bodyPr/>
        <a:lstStyle/>
        <a:p>
          <a:endParaRPr lang="en-AU" sz="1400">
            <a:latin typeface="Franklin Gothic Medium Cond" panose="020B0606030402020204" pitchFamily="34" charset="0"/>
          </a:endParaRPr>
        </a:p>
      </dgm:t>
    </dgm:pt>
    <dgm:pt modelId="{27D7EF3A-B65A-44BA-8C95-23FC8223AE08}" type="sibTrans" cxnId="{A506302A-0420-401F-B11D-640C45EE2AA5}">
      <dgm:prSet/>
      <dgm:spPr/>
      <dgm:t>
        <a:bodyPr/>
        <a:lstStyle/>
        <a:p>
          <a:endParaRPr lang="en-AU" sz="1400">
            <a:latin typeface="Franklin Gothic Medium Cond" panose="020B0606030402020204" pitchFamily="34" charset="0"/>
          </a:endParaRPr>
        </a:p>
      </dgm:t>
    </dgm:pt>
    <dgm:pt modelId="{188EAC4C-58B0-4148-869A-D4A70EF35FAD}" type="pres">
      <dgm:prSet presAssocID="{58B9E4F1-ECCD-42AE-891A-3F094BD9F1EE}" presName="Name0" presStyleCnt="0">
        <dgm:presLayoutVars>
          <dgm:chMax val="11"/>
          <dgm:chPref val="11"/>
          <dgm:dir/>
          <dgm:resizeHandles/>
        </dgm:presLayoutVars>
      </dgm:prSet>
      <dgm:spPr/>
    </dgm:pt>
    <dgm:pt modelId="{EDBB3ED9-BC25-44CD-B765-B5E35A56993F}" type="pres">
      <dgm:prSet presAssocID="{03E32338-48F7-485A-BFAC-6B5371271A85}" presName="Accent6" presStyleCnt="0"/>
      <dgm:spPr/>
    </dgm:pt>
    <dgm:pt modelId="{CA960A7F-69C7-41AA-BEF7-9EC5E08CF7A7}" type="pres">
      <dgm:prSet presAssocID="{03E32338-48F7-485A-BFAC-6B5371271A85}" presName="Accent" presStyleLbl="node1" presStyleIdx="0" presStyleCnt="6"/>
      <dgm:spPr/>
    </dgm:pt>
    <dgm:pt modelId="{0CC46C1E-19D9-43C9-B9D9-AE171B306ABA}" type="pres">
      <dgm:prSet presAssocID="{03E32338-48F7-485A-BFAC-6B5371271A85}" presName="ParentBackground6" presStyleCnt="0"/>
      <dgm:spPr/>
    </dgm:pt>
    <dgm:pt modelId="{D97532C7-7349-44A0-9092-84D2A91544F3}" type="pres">
      <dgm:prSet presAssocID="{03E32338-48F7-485A-BFAC-6B5371271A85}" presName="ParentBackground" presStyleLbl="fgAcc1" presStyleIdx="0" presStyleCnt="6"/>
      <dgm:spPr/>
    </dgm:pt>
    <dgm:pt modelId="{FC65A594-BD51-4B95-90E4-92A9AFB95E1A}" type="pres">
      <dgm:prSet presAssocID="{03E32338-48F7-485A-BFAC-6B5371271A85}" presName="Parent6" presStyleLbl="revTx" presStyleIdx="0" presStyleCnt="0">
        <dgm:presLayoutVars>
          <dgm:chMax val="1"/>
          <dgm:chPref val="1"/>
          <dgm:bulletEnabled val="1"/>
        </dgm:presLayoutVars>
      </dgm:prSet>
      <dgm:spPr/>
    </dgm:pt>
    <dgm:pt modelId="{36D8E3D5-2D13-45FD-905E-98B61BBCCBFF}" type="pres">
      <dgm:prSet presAssocID="{D3CB1D4D-5073-4DE0-AC75-D0E691D81BED}" presName="Accent5" presStyleCnt="0"/>
      <dgm:spPr/>
    </dgm:pt>
    <dgm:pt modelId="{51CA22B5-6254-4324-983E-C1F402ACE71C}" type="pres">
      <dgm:prSet presAssocID="{D3CB1D4D-5073-4DE0-AC75-D0E691D81BED}" presName="Accent" presStyleLbl="node1" presStyleIdx="1" presStyleCnt="6"/>
      <dgm:spPr/>
    </dgm:pt>
    <dgm:pt modelId="{F7888C00-2E09-459C-97C6-6A2DF5FF4D9E}" type="pres">
      <dgm:prSet presAssocID="{D3CB1D4D-5073-4DE0-AC75-D0E691D81BED}" presName="ParentBackground5" presStyleCnt="0"/>
      <dgm:spPr/>
    </dgm:pt>
    <dgm:pt modelId="{BF24EB15-5CE8-4C83-A8E0-1BF53CFAECAD}" type="pres">
      <dgm:prSet presAssocID="{D3CB1D4D-5073-4DE0-AC75-D0E691D81BED}" presName="ParentBackground" presStyleLbl="fgAcc1" presStyleIdx="1" presStyleCnt="6"/>
      <dgm:spPr/>
    </dgm:pt>
    <dgm:pt modelId="{5BCAEBF9-7874-40CB-83D4-7FF38F25010E}" type="pres">
      <dgm:prSet presAssocID="{D3CB1D4D-5073-4DE0-AC75-D0E691D81BED}" presName="Parent5" presStyleLbl="revTx" presStyleIdx="0" presStyleCnt="0">
        <dgm:presLayoutVars>
          <dgm:chMax val="1"/>
          <dgm:chPref val="1"/>
          <dgm:bulletEnabled val="1"/>
        </dgm:presLayoutVars>
      </dgm:prSet>
      <dgm:spPr/>
    </dgm:pt>
    <dgm:pt modelId="{55697687-9D70-424C-A14C-07493D0F8EB2}" type="pres">
      <dgm:prSet presAssocID="{1765F504-1BB8-4D6C-9D0F-9DBBA5870C1B}" presName="Accent4" presStyleCnt="0"/>
      <dgm:spPr/>
    </dgm:pt>
    <dgm:pt modelId="{678DEC31-5F68-4D10-9A95-BB433B2554EE}" type="pres">
      <dgm:prSet presAssocID="{1765F504-1BB8-4D6C-9D0F-9DBBA5870C1B}" presName="Accent" presStyleLbl="node1" presStyleIdx="2" presStyleCnt="6"/>
      <dgm:spPr/>
    </dgm:pt>
    <dgm:pt modelId="{3E419880-6616-426E-9F2F-CD96D92243FE}" type="pres">
      <dgm:prSet presAssocID="{1765F504-1BB8-4D6C-9D0F-9DBBA5870C1B}" presName="ParentBackground4" presStyleCnt="0"/>
      <dgm:spPr/>
    </dgm:pt>
    <dgm:pt modelId="{EFDA713E-209D-4CE5-A880-14B96DC369B9}" type="pres">
      <dgm:prSet presAssocID="{1765F504-1BB8-4D6C-9D0F-9DBBA5870C1B}" presName="ParentBackground" presStyleLbl="fgAcc1" presStyleIdx="2" presStyleCnt="6"/>
      <dgm:spPr/>
    </dgm:pt>
    <dgm:pt modelId="{FC6E7DCB-7C66-4A2A-9B71-90B84837917B}" type="pres">
      <dgm:prSet presAssocID="{1765F504-1BB8-4D6C-9D0F-9DBBA5870C1B}" presName="Parent4" presStyleLbl="revTx" presStyleIdx="0" presStyleCnt="0">
        <dgm:presLayoutVars>
          <dgm:chMax val="1"/>
          <dgm:chPref val="1"/>
          <dgm:bulletEnabled val="1"/>
        </dgm:presLayoutVars>
      </dgm:prSet>
      <dgm:spPr/>
    </dgm:pt>
    <dgm:pt modelId="{41BAE6C8-7547-44D2-8307-B2A54F9D7776}" type="pres">
      <dgm:prSet presAssocID="{93106312-D04D-496C-A6A7-4170A4B12C25}" presName="Accent3" presStyleCnt="0"/>
      <dgm:spPr/>
    </dgm:pt>
    <dgm:pt modelId="{3D092329-74FF-4851-A778-48A90DA2D36C}" type="pres">
      <dgm:prSet presAssocID="{93106312-D04D-496C-A6A7-4170A4B12C25}" presName="Accent" presStyleLbl="node1" presStyleIdx="3" presStyleCnt="6"/>
      <dgm:spPr/>
    </dgm:pt>
    <dgm:pt modelId="{770F3A6B-334D-4FD3-A370-8B14172FC6E7}" type="pres">
      <dgm:prSet presAssocID="{93106312-D04D-496C-A6A7-4170A4B12C25}" presName="ParentBackground3" presStyleCnt="0"/>
      <dgm:spPr/>
    </dgm:pt>
    <dgm:pt modelId="{5409766F-3436-4608-BF18-B45212761916}" type="pres">
      <dgm:prSet presAssocID="{93106312-D04D-496C-A6A7-4170A4B12C25}" presName="ParentBackground" presStyleLbl="fgAcc1" presStyleIdx="3" presStyleCnt="6"/>
      <dgm:spPr/>
    </dgm:pt>
    <dgm:pt modelId="{482A0903-8B6C-4D13-9F34-1C36E66CC62A}" type="pres">
      <dgm:prSet presAssocID="{93106312-D04D-496C-A6A7-4170A4B12C25}" presName="Parent3" presStyleLbl="revTx" presStyleIdx="0" presStyleCnt="0">
        <dgm:presLayoutVars>
          <dgm:chMax val="1"/>
          <dgm:chPref val="1"/>
          <dgm:bulletEnabled val="1"/>
        </dgm:presLayoutVars>
      </dgm:prSet>
      <dgm:spPr/>
    </dgm:pt>
    <dgm:pt modelId="{C34AE6EE-3017-48BD-A6BF-7EF32464753D}" type="pres">
      <dgm:prSet presAssocID="{A82AC786-B066-4DFB-928C-2FEEFA3B25E3}" presName="Accent2" presStyleCnt="0"/>
      <dgm:spPr/>
    </dgm:pt>
    <dgm:pt modelId="{5178596E-331C-4547-897D-3CCDD3AC93B2}" type="pres">
      <dgm:prSet presAssocID="{A82AC786-B066-4DFB-928C-2FEEFA3B25E3}" presName="Accent" presStyleLbl="node1" presStyleIdx="4" presStyleCnt="6"/>
      <dgm:spPr/>
    </dgm:pt>
    <dgm:pt modelId="{8A97964D-2CA2-4D11-B3C6-983D42760CDC}" type="pres">
      <dgm:prSet presAssocID="{A82AC786-B066-4DFB-928C-2FEEFA3B25E3}" presName="ParentBackground2" presStyleCnt="0"/>
      <dgm:spPr/>
    </dgm:pt>
    <dgm:pt modelId="{B6169C74-5DFD-473A-83B5-3533C88B41B6}" type="pres">
      <dgm:prSet presAssocID="{A82AC786-B066-4DFB-928C-2FEEFA3B25E3}" presName="ParentBackground" presStyleLbl="fgAcc1" presStyleIdx="4" presStyleCnt="6"/>
      <dgm:spPr/>
    </dgm:pt>
    <dgm:pt modelId="{2A619326-376D-44EC-99C7-1D1CFA270D33}" type="pres">
      <dgm:prSet presAssocID="{A82AC786-B066-4DFB-928C-2FEEFA3B25E3}" presName="Parent2" presStyleLbl="revTx" presStyleIdx="0" presStyleCnt="0">
        <dgm:presLayoutVars>
          <dgm:chMax val="1"/>
          <dgm:chPref val="1"/>
          <dgm:bulletEnabled val="1"/>
        </dgm:presLayoutVars>
      </dgm:prSet>
      <dgm:spPr/>
    </dgm:pt>
    <dgm:pt modelId="{C57AEBD8-8137-49CA-AF2F-C959F7314B46}" type="pres">
      <dgm:prSet presAssocID="{7CADD86E-5185-4173-9064-03E8F47A4D43}" presName="Accent1" presStyleCnt="0"/>
      <dgm:spPr/>
    </dgm:pt>
    <dgm:pt modelId="{1274693F-74B7-450B-8A9E-09C6E21B3B24}" type="pres">
      <dgm:prSet presAssocID="{7CADD86E-5185-4173-9064-03E8F47A4D43}" presName="Accent" presStyleLbl="node1" presStyleIdx="5" presStyleCnt="6"/>
      <dgm:spPr/>
    </dgm:pt>
    <dgm:pt modelId="{3F68C0EA-6189-4752-B5D4-283FF294A145}" type="pres">
      <dgm:prSet presAssocID="{7CADD86E-5185-4173-9064-03E8F47A4D43}" presName="ParentBackground1" presStyleCnt="0"/>
      <dgm:spPr/>
    </dgm:pt>
    <dgm:pt modelId="{419975F6-54A5-4AF0-92F5-1361E170BD9C}" type="pres">
      <dgm:prSet presAssocID="{7CADD86E-5185-4173-9064-03E8F47A4D43}" presName="ParentBackground" presStyleLbl="fgAcc1" presStyleIdx="5" presStyleCnt="6"/>
      <dgm:spPr/>
    </dgm:pt>
    <dgm:pt modelId="{2E1FABC2-1F39-49CC-9B45-B456B8C004CB}" type="pres">
      <dgm:prSet presAssocID="{7CADD86E-5185-4173-9064-03E8F47A4D43}" presName="Parent1" presStyleLbl="revTx" presStyleIdx="0" presStyleCnt="0">
        <dgm:presLayoutVars>
          <dgm:chMax val="1"/>
          <dgm:chPref val="1"/>
          <dgm:bulletEnabled val="1"/>
        </dgm:presLayoutVars>
      </dgm:prSet>
      <dgm:spPr/>
    </dgm:pt>
  </dgm:ptLst>
  <dgm:cxnLst>
    <dgm:cxn modelId="{821D0C13-4441-43FE-A532-D56384EFFB1B}" type="presOf" srcId="{A82AC786-B066-4DFB-928C-2FEEFA3B25E3}" destId="{2A619326-376D-44EC-99C7-1D1CFA270D33}" srcOrd="1" destOrd="0" presId="urn:microsoft.com/office/officeart/2011/layout/CircleProcess"/>
    <dgm:cxn modelId="{A506302A-0420-401F-B11D-640C45EE2AA5}" srcId="{58B9E4F1-ECCD-42AE-891A-3F094BD9F1EE}" destId="{03E32338-48F7-485A-BFAC-6B5371271A85}" srcOrd="5" destOrd="0" parTransId="{136090B9-D29C-4518-A2F1-9AC7E9EDA313}" sibTransId="{27D7EF3A-B65A-44BA-8C95-23FC8223AE08}"/>
    <dgm:cxn modelId="{62253F40-866B-4098-B43D-06596B587218}" type="presOf" srcId="{A82AC786-B066-4DFB-928C-2FEEFA3B25E3}" destId="{B6169C74-5DFD-473A-83B5-3533C88B41B6}" srcOrd="0" destOrd="0" presId="urn:microsoft.com/office/officeart/2011/layout/CircleProcess"/>
    <dgm:cxn modelId="{B08F566A-BF92-4152-BEC0-9D074A2B3A2B}" type="presOf" srcId="{93106312-D04D-496C-A6A7-4170A4B12C25}" destId="{5409766F-3436-4608-BF18-B45212761916}" srcOrd="0" destOrd="0" presId="urn:microsoft.com/office/officeart/2011/layout/CircleProcess"/>
    <dgm:cxn modelId="{F6956C4C-E048-483C-96DA-D0C2B1D019D4}" srcId="{58B9E4F1-ECCD-42AE-891A-3F094BD9F1EE}" destId="{A82AC786-B066-4DFB-928C-2FEEFA3B25E3}" srcOrd="1" destOrd="0" parTransId="{D7A27067-1D82-4B4E-A856-9D1DB0076F97}" sibTransId="{7FC1B8D8-2163-49F1-B43C-3505A032B0F2}"/>
    <dgm:cxn modelId="{9CAD9577-88DB-4AB6-AF88-F0290282B8F2}" srcId="{58B9E4F1-ECCD-42AE-891A-3F094BD9F1EE}" destId="{1765F504-1BB8-4D6C-9D0F-9DBBA5870C1B}" srcOrd="3" destOrd="0" parTransId="{58096050-09DC-43DB-9C90-493F1AC3DF82}" sibTransId="{7DA736CC-3F8A-43B2-8952-7101B158B4E1}"/>
    <dgm:cxn modelId="{574D6C7F-C2E8-4B6C-B861-A8B6F8526C23}" type="presOf" srcId="{93106312-D04D-496C-A6A7-4170A4B12C25}" destId="{482A0903-8B6C-4D13-9F34-1C36E66CC62A}" srcOrd="1" destOrd="0" presId="urn:microsoft.com/office/officeart/2011/layout/CircleProcess"/>
    <dgm:cxn modelId="{37E5B082-DBAD-48A9-A90D-F13E9AD70499}" srcId="{58B9E4F1-ECCD-42AE-891A-3F094BD9F1EE}" destId="{7CADD86E-5185-4173-9064-03E8F47A4D43}" srcOrd="0" destOrd="0" parTransId="{0182EF88-E169-4ADA-8B03-F02EE0644C5A}" sibTransId="{7C078DF9-BC79-4E47-8396-264DD4E16A24}"/>
    <dgm:cxn modelId="{F226989E-9392-4205-9017-E864FFE578E6}" srcId="{58B9E4F1-ECCD-42AE-891A-3F094BD9F1EE}" destId="{D3CB1D4D-5073-4DE0-AC75-D0E691D81BED}" srcOrd="4" destOrd="0" parTransId="{CD727D74-28FF-43ED-821E-0E78FD18D6F6}" sibTransId="{7485820B-402E-46A0-9C72-16CF6BFD4DAE}"/>
    <dgm:cxn modelId="{2FA588AA-0C30-4B7B-A2D4-1E81336F663E}" type="presOf" srcId="{03E32338-48F7-485A-BFAC-6B5371271A85}" destId="{D97532C7-7349-44A0-9092-84D2A91544F3}" srcOrd="0" destOrd="0" presId="urn:microsoft.com/office/officeart/2011/layout/CircleProcess"/>
    <dgm:cxn modelId="{140407AF-4C3F-402B-8D3B-E293DA359719}" type="presOf" srcId="{7CADD86E-5185-4173-9064-03E8F47A4D43}" destId="{419975F6-54A5-4AF0-92F5-1361E170BD9C}" srcOrd="0" destOrd="0" presId="urn:microsoft.com/office/officeart/2011/layout/CircleProcess"/>
    <dgm:cxn modelId="{699ECBB3-1457-4503-8CBC-CD3DE63BA263}" type="presOf" srcId="{1765F504-1BB8-4D6C-9D0F-9DBBA5870C1B}" destId="{EFDA713E-209D-4CE5-A880-14B96DC369B9}" srcOrd="0" destOrd="0" presId="urn:microsoft.com/office/officeart/2011/layout/CircleProcess"/>
    <dgm:cxn modelId="{CBC2E8B7-F7C4-4DED-A158-7E9A2AE0B924}" srcId="{58B9E4F1-ECCD-42AE-891A-3F094BD9F1EE}" destId="{93106312-D04D-496C-A6A7-4170A4B12C25}" srcOrd="2" destOrd="0" parTransId="{4F1C371B-28C1-4F87-865D-2DE717393CD4}" sibTransId="{73B7F8EF-D06B-4ACA-BA2F-999BAEB861F3}"/>
    <dgm:cxn modelId="{A39B8FB8-7F3E-461F-B8C1-3D3F98535A9E}" type="presOf" srcId="{1765F504-1BB8-4D6C-9D0F-9DBBA5870C1B}" destId="{FC6E7DCB-7C66-4A2A-9B71-90B84837917B}" srcOrd="1" destOrd="0" presId="urn:microsoft.com/office/officeart/2011/layout/CircleProcess"/>
    <dgm:cxn modelId="{99D4D5C0-7890-48F8-9776-CF7A9B238D06}" type="presOf" srcId="{D3CB1D4D-5073-4DE0-AC75-D0E691D81BED}" destId="{5BCAEBF9-7874-40CB-83D4-7FF38F25010E}" srcOrd="1" destOrd="0" presId="urn:microsoft.com/office/officeart/2011/layout/CircleProcess"/>
    <dgm:cxn modelId="{3E7496C3-172B-4B17-85BC-710346C163F7}" type="presOf" srcId="{D3CB1D4D-5073-4DE0-AC75-D0E691D81BED}" destId="{BF24EB15-5CE8-4C83-A8E0-1BF53CFAECAD}" srcOrd="0" destOrd="0" presId="urn:microsoft.com/office/officeart/2011/layout/CircleProcess"/>
    <dgm:cxn modelId="{CD0C82C6-497C-437C-A8FF-65377E7D0BA5}" type="presOf" srcId="{03E32338-48F7-485A-BFAC-6B5371271A85}" destId="{FC65A594-BD51-4B95-90E4-92A9AFB95E1A}" srcOrd="1" destOrd="0" presId="urn:microsoft.com/office/officeart/2011/layout/CircleProcess"/>
    <dgm:cxn modelId="{C57779D0-92E4-4D82-8A38-FA18ECBF650D}" type="presOf" srcId="{58B9E4F1-ECCD-42AE-891A-3F094BD9F1EE}" destId="{188EAC4C-58B0-4148-869A-D4A70EF35FAD}" srcOrd="0" destOrd="0" presId="urn:microsoft.com/office/officeart/2011/layout/CircleProcess"/>
    <dgm:cxn modelId="{958ECEFC-46A6-4A59-8501-6A8E67A8B3E7}" type="presOf" srcId="{7CADD86E-5185-4173-9064-03E8F47A4D43}" destId="{2E1FABC2-1F39-49CC-9B45-B456B8C004CB}" srcOrd="1" destOrd="0" presId="urn:microsoft.com/office/officeart/2011/layout/CircleProcess"/>
    <dgm:cxn modelId="{00DAEB43-E3BD-46A1-8D2C-A0E59BAB808A}" type="presParOf" srcId="{188EAC4C-58B0-4148-869A-D4A70EF35FAD}" destId="{EDBB3ED9-BC25-44CD-B765-B5E35A56993F}" srcOrd="0" destOrd="0" presId="urn:microsoft.com/office/officeart/2011/layout/CircleProcess"/>
    <dgm:cxn modelId="{CD827A04-F44A-4644-84A0-FBF5D6117ECD}" type="presParOf" srcId="{EDBB3ED9-BC25-44CD-B765-B5E35A56993F}" destId="{CA960A7F-69C7-41AA-BEF7-9EC5E08CF7A7}" srcOrd="0" destOrd="0" presId="urn:microsoft.com/office/officeart/2011/layout/CircleProcess"/>
    <dgm:cxn modelId="{290D8151-B7B9-422C-974C-48406698D1D8}" type="presParOf" srcId="{188EAC4C-58B0-4148-869A-D4A70EF35FAD}" destId="{0CC46C1E-19D9-43C9-B9D9-AE171B306ABA}" srcOrd="1" destOrd="0" presId="urn:microsoft.com/office/officeart/2011/layout/CircleProcess"/>
    <dgm:cxn modelId="{0EB48484-C810-47AE-8956-194C8E728507}" type="presParOf" srcId="{0CC46C1E-19D9-43C9-B9D9-AE171B306ABA}" destId="{D97532C7-7349-44A0-9092-84D2A91544F3}" srcOrd="0" destOrd="0" presId="urn:microsoft.com/office/officeart/2011/layout/CircleProcess"/>
    <dgm:cxn modelId="{4C8473BD-783B-458E-A2EA-A1C1717969D7}" type="presParOf" srcId="{188EAC4C-58B0-4148-869A-D4A70EF35FAD}" destId="{FC65A594-BD51-4B95-90E4-92A9AFB95E1A}" srcOrd="2" destOrd="0" presId="urn:microsoft.com/office/officeart/2011/layout/CircleProcess"/>
    <dgm:cxn modelId="{1267A94F-8B2D-4513-9756-2A7148E57C90}" type="presParOf" srcId="{188EAC4C-58B0-4148-869A-D4A70EF35FAD}" destId="{36D8E3D5-2D13-45FD-905E-98B61BBCCBFF}" srcOrd="3" destOrd="0" presId="urn:microsoft.com/office/officeart/2011/layout/CircleProcess"/>
    <dgm:cxn modelId="{0E07BBBF-A409-4D0A-87E1-9D283038A19F}" type="presParOf" srcId="{36D8E3D5-2D13-45FD-905E-98B61BBCCBFF}" destId="{51CA22B5-6254-4324-983E-C1F402ACE71C}" srcOrd="0" destOrd="0" presId="urn:microsoft.com/office/officeart/2011/layout/CircleProcess"/>
    <dgm:cxn modelId="{2A3C4059-5FCB-4198-AF66-CD0AAD271215}" type="presParOf" srcId="{188EAC4C-58B0-4148-869A-D4A70EF35FAD}" destId="{F7888C00-2E09-459C-97C6-6A2DF5FF4D9E}" srcOrd="4" destOrd="0" presId="urn:microsoft.com/office/officeart/2011/layout/CircleProcess"/>
    <dgm:cxn modelId="{DDD6C169-28D0-463C-A035-43D4020837C7}" type="presParOf" srcId="{F7888C00-2E09-459C-97C6-6A2DF5FF4D9E}" destId="{BF24EB15-5CE8-4C83-A8E0-1BF53CFAECAD}" srcOrd="0" destOrd="0" presId="urn:microsoft.com/office/officeart/2011/layout/CircleProcess"/>
    <dgm:cxn modelId="{EDF6D63B-CCA0-4FB0-B0CB-5F8D398693BB}" type="presParOf" srcId="{188EAC4C-58B0-4148-869A-D4A70EF35FAD}" destId="{5BCAEBF9-7874-40CB-83D4-7FF38F25010E}" srcOrd="5" destOrd="0" presId="urn:microsoft.com/office/officeart/2011/layout/CircleProcess"/>
    <dgm:cxn modelId="{64FDD89E-6D10-4786-A901-4B643F6E9848}" type="presParOf" srcId="{188EAC4C-58B0-4148-869A-D4A70EF35FAD}" destId="{55697687-9D70-424C-A14C-07493D0F8EB2}" srcOrd="6" destOrd="0" presId="urn:microsoft.com/office/officeart/2011/layout/CircleProcess"/>
    <dgm:cxn modelId="{A2BBB0F4-5E85-4D3E-ACA1-8A755B082293}" type="presParOf" srcId="{55697687-9D70-424C-A14C-07493D0F8EB2}" destId="{678DEC31-5F68-4D10-9A95-BB433B2554EE}" srcOrd="0" destOrd="0" presId="urn:microsoft.com/office/officeart/2011/layout/CircleProcess"/>
    <dgm:cxn modelId="{963E6F77-A111-47FB-96C5-595D3643D941}" type="presParOf" srcId="{188EAC4C-58B0-4148-869A-D4A70EF35FAD}" destId="{3E419880-6616-426E-9F2F-CD96D92243FE}" srcOrd="7" destOrd="0" presId="urn:microsoft.com/office/officeart/2011/layout/CircleProcess"/>
    <dgm:cxn modelId="{D1D2483B-27AB-4D86-8C37-397082D9841A}" type="presParOf" srcId="{3E419880-6616-426E-9F2F-CD96D92243FE}" destId="{EFDA713E-209D-4CE5-A880-14B96DC369B9}" srcOrd="0" destOrd="0" presId="urn:microsoft.com/office/officeart/2011/layout/CircleProcess"/>
    <dgm:cxn modelId="{D6449952-AD94-45D3-9664-90203CC0FE25}" type="presParOf" srcId="{188EAC4C-58B0-4148-869A-D4A70EF35FAD}" destId="{FC6E7DCB-7C66-4A2A-9B71-90B84837917B}" srcOrd="8" destOrd="0" presId="urn:microsoft.com/office/officeart/2011/layout/CircleProcess"/>
    <dgm:cxn modelId="{C7B7C9B7-984C-4E90-8CC1-8A70FD60F97F}" type="presParOf" srcId="{188EAC4C-58B0-4148-869A-D4A70EF35FAD}" destId="{41BAE6C8-7547-44D2-8307-B2A54F9D7776}" srcOrd="9" destOrd="0" presId="urn:microsoft.com/office/officeart/2011/layout/CircleProcess"/>
    <dgm:cxn modelId="{5CE822A5-96BB-4DE4-B57A-1405D284967C}" type="presParOf" srcId="{41BAE6C8-7547-44D2-8307-B2A54F9D7776}" destId="{3D092329-74FF-4851-A778-48A90DA2D36C}" srcOrd="0" destOrd="0" presId="urn:microsoft.com/office/officeart/2011/layout/CircleProcess"/>
    <dgm:cxn modelId="{9C1C8852-BF05-41E7-9033-6771C1FFD8B3}" type="presParOf" srcId="{188EAC4C-58B0-4148-869A-D4A70EF35FAD}" destId="{770F3A6B-334D-4FD3-A370-8B14172FC6E7}" srcOrd="10" destOrd="0" presId="urn:microsoft.com/office/officeart/2011/layout/CircleProcess"/>
    <dgm:cxn modelId="{2751E82F-26E7-4F37-BBA9-6EC2C5B990BC}" type="presParOf" srcId="{770F3A6B-334D-4FD3-A370-8B14172FC6E7}" destId="{5409766F-3436-4608-BF18-B45212761916}" srcOrd="0" destOrd="0" presId="urn:microsoft.com/office/officeart/2011/layout/CircleProcess"/>
    <dgm:cxn modelId="{7547C85D-0F91-4F09-B5CA-DD648A2CE300}" type="presParOf" srcId="{188EAC4C-58B0-4148-869A-D4A70EF35FAD}" destId="{482A0903-8B6C-4D13-9F34-1C36E66CC62A}" srcOrd="11" destOrd="0" presId="urn:microsoft.com/office/officeart/2011/layout/CircleProcess"/>
    <dgm:cxn modelId="{3456263B-D9FC-448E-9D28-475087043723}" type="presParOf" srcId="{188EAC4C-58B0-4148-869A-D4A70EF35FAD}" destId="{C34AE6EE-3017-48BD-A6BF-7EF32464753D}" srcOrd="12" destOrd="0" presId="urn:microsoft.com/office/officeart/2011/layout/CircleProcess"/>
    <dgm:cxn modelId="{B47F0BE4-63B3-42BE-A9C9-B0D5A53A29BE}" type="presParOf" srcId="{C34AE6EE-3017-48BD-A6BF-7EF32464753D}" destId="{5178596E-331C-4547-897D-3CCDD3AC93B2}" srcOrd="0" destOrd="0" presId="urn:microsoft.com/office/officeart/2011/layout/CircleProcess"/>
    <dgm:cxn modelId="{287D3A51-6C3C-40B2-BF8E-947FA22153E2}" type="presParOf" srcId="{188EAC4C-58B0-4148-869A-D4A70EF35FAD}" destId="{8A97964D-2CA2-4D11-B3C6-983D42760CDC}" srcOrd="13" destOrd="0" presId="urn:microsoft.com/office/officeart/2011/layout/CircleProcess"/>
    <dgm:cxn modelId="{23C8EF7B-DEE4-4FBA-A0F0-EFF47E675DF2}" type="presParOf" srcId="{8A97964D-2CA2-4D11-B3C6-983D42760CDC}" destId="{B6169C74-5DFD-473A-83B5-3533C88B41B6}" srcOrd="0" destOrd="0" presId="urn:microsoft.com/office/officeart/2011/layout/CircleProcess"/>
    <dgm:cxn modelId="{B217285B-B045-4556-9B48-9C41B95533CD}" type="presParOf" srcId="{188EAC4C-58B0-4148-869A-D4A70EF35FAD}" destId="{2A619326-376D-44EC-99C7-1D1CFA270D33}" srcOrd="14" destOrd="0" presId="urn:microsoft.com/office/officeart/2011/layout/CircleProcess"/>
    <dgm:cxn modelId="{8754D9F8-D560-421C-9335-1D83DB6646E7}" type="presParOf" srcId="{188EAC4C-58B0-4148-869A-D4A70EF35FAD}" destId="{C57AEBD8-8137-49CA-AF2F-C959F7314B46}" srcOrd="15" destOrd="0" presId="urn:microsoft.com/office/officeart/2011/layout/CircleProcess"/>
    <dgm:cxn modelId="{9A13C738-0A1A-4EE8-A5D3-F03C2D2CE5B0}" type="presParOf" srcId="{C57AEBD8-8137-49CA-AF2F-C959F7314B46}" destId="{1274693F-74B7-450B-8A9E-09C6E21B3B24}" srcOrd="0" destOrd="0" presId="urn:microsoft.com/office/officeart/2011/layout/CircleProcess"/>
    <dgm:cxn modelId="{B8882E3F-A9CD-4C2A-B0E4-FE6FED67BA99}" type="presParOf" srcId="{188EAC4C-58B0-4148-869A-D4A70EF35FAD}" destId="{3F68C0EA-6189-4752-B5D4-283FF294A145}" srcOrd="16" destOrd="0" presId="urn:microsoft.com/office/officeart/2011/layout/CircleProcess"/>
    <dgm:cxn modelId="{3E79A769-7C46-422E-9252-8A156D53BD1C}" type="presParOf" srcId="{3F68C0EA-6189-4752-B5D4-283FF294A145}" destId="{419975F6-54A5-4AF0-92F5-1361E170BD9C}" srcOrd="0" destOrd="0" presId="urn:microsoft.com/office/officeart/2011/layout/CircleProcess"/>
    <dgm:cxn modelId="{47D89AE9-9122-4676-A48C-461FF0ADAC73}" type="presParOf" srcId="{188EAC4C-58B0-4148-869A-D4A70EF35FAD}" destId="{2E1FABC2-1F39-49CC-9B45-B456B8C004CB}" srcOrd="17"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BD1121-F551-43EB-B76D-60C218D4A5F7}"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AU"/>
        </a:p>
      </dgm:t>
    </dgm:pt>
    <dgm:pt modelId="{53F5B379-4CBC-4C89-81EF-0C3D3FDB8FBA}">
      <dgm:prSet phldrT="[Text]" custT="1"/>
      <dgm:spPr/>
      <dgm:t>
        <a:bodyPr/>
        <a:lstStyle/>
        <a:p>
          <a:r>
            <a:rPr lang="en-AU" sz="1800" dirty="0">
              <a:latin typeface="Franklin Gothic Book" panose="020B0503020102020204" pitchFamily="34" charset="0"/>
            </a:rPr>
            <a:t>Inform</a:t>
          </a:r>
        </a:p>
      </dgm:t>
    </dgm:pt>
    <dgm:pt modelId="{43F4EF12-6475-46A6-9B75-0F678ED09DEB}" type="parTrans" cxnId="{D12E3989-F101-45F0-B903-5C055F6097FE}">
      <dgm:prSet/>
      <dgm:spPr/>
      <dgm:t>
        <a:bodyPr/>
        <a:lstStyle/>
        <a:p>
          <a:endParaRPr lang="en-AU"/>
        </a:p>
      </dgm:t>
    </dgm:pt>
    <dgm:pt modelId="{6D7E9240-E980-4CF9-9A26-5019AAF4F571}" type="sibTrans" cxnId="{D12E3989-F101-45F0-B903-5C055F6097FE}">
      <dgm:prSet/>
      <dgm:spPr/>
      <dgm:t>
        <a:bodyPr/>
        <a:lstStyle/>
        <a:p>
          <a:endParaRPr lang="en-AU"/>
        </a:p>
      </dgm:t>
    </dgm:pt>
    <dgm:pt modelId="{7DA06E59-658E-4AEF-B19A-35C14A2D1403}">
      <dgm:prSet phldrT="[Text]" custT="1"/>
      <dgm:spPr/>
      <dgm:t>
        <a:bodyPr/>
        <a:lstStyle/>
        <a:p>
          <a:r>
            <a:rPr lang="en-AU" sz="1800" dirty="0">
              <a:latin typeface="Franklin Gothic Book" panose="020B0503020102020204" pitchFamily="34" charset="0"/>
            </a:rPr>
            <a:t>Provision of information </a:t>
          </a:r>
        </a:p>
      </dgm:t>
    </dgm:pt>
    <dgm:pt modelId="{15A7C2E6-1EE0-4E9B-A951-98C0006AAA8C}" type="parTrans" cxnId="{195FF425-3363-412D-8087-0DB4E74E5D46}">
      <dgm:prSet/>
      <dgm:spPr/>
      <dgm:t>
        <a:bodyPr/>
        <a:lstStyle/>
        <a:p>
          <a:endParaRPr lang="en-AU"/>
        </a:p>
      </dgm:t>
    </dgm:pt>
    <dgm:pt modelId="{47DF4CAF-0801-443F-9BAF-59A7D3822216}" type="sibTrans" cxnId="{195FF425-3363-412D-8087-0DB4E74E5D46}">
      <dgm:prSet/>
      <dgm:spPr/>
      <dgm:t>
        <a:bodyPr/>
        <a:lstStyle/>
        <a:p>
          <a:endParaRPr lang="en-AU"/>
        </a:p>
      </dgm:t>
    </dgm:pt>
    <dgm:pt modelId="{815B07C3-DEE6-40B9-8B7D-3577FC0D59CB}">
      <dgm:prSet phldrT="[Text]" custT="1"/>
      <dgm:spPr/>
      <dgm:t>
        <a:bodyPr/>
        <a:lstStyle/>
        <a:p>
          <a:r>
            <a:rPr lang="en-AU" sz="1800" dirty="0">
              <a:latin typeface="Franklin Gothic Book" panose="020B0503020102020204" pitchFamily="34" charset="0"/>
            </a:rPr>
            <a:t>Consult </a:t>
          </a:r>
        </a:p>
      </dgm:t>
    </dgm:pt>
    <dgm:pt modelId="{160A064E-8E8D-4B51-8AAB-AD79245E73CA}" type="parTrans" cxnId="{0A797421-0C19-4BCD-A439-AEF9DC1D7452}">
      <dgm:prSet/>
      <dgm:spPr/>
      <dgm:t>
        <a:bodyPr/>
        <a:lstStyle/>
        <a:p>
          <a:endParaRPr lang="en-AU"/>
        </a:p>
      </dgm:t>
    </dgm:pt>
    <dgm:pt modelId="{FDCEE721-6C82-4FB3-9B26-FB87FEC3DC0D}" type="sibTrans" cxnId="{0A797421-0C19-4BCD-A439-AEF9DC1D7452}">
      <dgm:prSet/>
      <dgm:spPr/>
      <dgm:t>
        <a:bodyPr/>
        <a:lstStyle/>
        <a:p>
          <a:endParaRPr lang="en-AU"/>
        </a:p>
      </dgm:t>
    </dgm:pt>
    <dgm:pt modelId="{4FD1B204-F255-46D7-8281-5F5DAC1A0D64}">
      <dgm:prSet phldrT="[Text]" custT="1"/>
      <dgm:spPr/>
      <dgm:t>
        <a:bodyPr/>
        <a:lstStyle/>
        <a:p>
          <a:r>
            <a:rPr lang="en-AU" sz="1800" dirty="0">
              <a:effectLst/>
              <a:latin typeface="Franklin Gothic Book" panose="020B0503020102020204" pitchFamily="34" charset="0"/>
              <a:ea typeface="Times New Roman" panose="02020603050405020304" pitchFamily="18" charset="0"/>
              <a:cs typeface="Calibri" panose="020F0502020204030204" pitchFamily="34" charset="0"/>
            </a:rPr>
            <a:t>Opportunity for comment, feedback and discussion</a:t>
          </a:r>
          <a:endParaRPr lang="en-AU" sz="1800" dirty="0">
            <a:latin typeface="Franklin Gothic Book" panose="020B0503020102020204" pitchFamily="34" charset="0"/>
          </a:endParaRPr>
        </a:p>
      </dgm:t>
    </dgm:pt>
    <dgm:pt modelId="{7F9EBEF0-978F-48D4-92A5-B2B247402560}" type="parTrans" cxnId="{6A6E9760-9D77-4356-AFFD-FECD7E870F7E}">
      <dgm:prSet/>
      <dgm:spPr/>
      <dgm:t>
        <a:bodyPr/>
        <a:lstStyle/>
        <a:p>
          <a:endParaRPr lang="en-AU"/>
        </a:p>
      </dgm:t>
    </dgm:pt>
    <dgm:pt modelId="{04F626EA-CC90-4DF4-A368-D15652B6D4BD}" type="sibTrans" cxnId="{6A6E9760-9D77-4356-AFFD-FECD7E870F7E}">
      <dgm:prSet/>
      <dgm:spPr/>
      <dgm:t>
        <a:bodyPr/>
        <a:lstStyle/>
        <a:p>
          <a:endParaRPr lang="en-AU"/>
        </a:p>
      </dgm:t>
    </dgm:pt>
    <dgm:pt modelId="{8999DF58-210E-48A8-91EB-AB75D8711F82}">
      <dgm:prSet phldrT="[Text]" custT="1"/>
      <dgm:spPr/>
      <dgm:t>
        <a:bodyPr/>
        <a:lstStyle/>
        <a:p>
          <a:r>
            <a:rPr lang="en-AU" sz="1800" dirty="0">
              <a:latin typeface="Franklin Gothic Book" panose="020B0503020102020204" pitchFamily="34" charset="0"/>
            </a:rPr>
            <a:t>Involve</a:t>
          </a:r>
        </a:p>
      </dgm:t>
    </dgm:pt>
    <dgm:pt modelId="{A6FC361C-DAE7-43EF-84B1-A5E23292CF22}" type="parTrans" cxnId="{13FFF1BC-4F45-4A41-9FA0-34E5CB2E916A}">
      <dgm:prSet/>
      <dgm:spPr/>
      <dgm:t>
        <a:bodyPr/>
        <a:lstStyle/>
        <a:p>
          <a:endParaRPr lang="en-AU"/>
        </a:p>
      </dgm:t>
    </dgm:pt>
    <dgm:pt modelId="{93DC6EC1-FEB1-4365-AFE2-E32FD3E61B10}" type="sibTrans" cxnId="{13FFF1BC-4F45-4A41-9FA0-34E5CB2E916A}">
      <dgm:prSet/>
      <dgm:spPr/>
      <dgm:t>
        <a:bodyPr/>
        <a:lstStyle/>
        <a:p>
          <a:endParaRPr lang="en-AU"/>
        </a:p>
      </dgm:t>
    </dgm:pt>
    <dgm:pt modelId="{A7BD3C07-E7CF-46BC-924A-C3AC2A7608EB}">
      <dgm:prSet phldrT="[Text]" custT="1"/>
      <dgm:spPr/>
      <dgm:t>
        <a:bodyPr/>
        <a:lstStyle/>
        <a:p>
          <a:r>
            <a:rPr lang="en-AU" sz="1800" dirty="0">
              <a:effectLst/>
              <a:latin typeface="Franklin Gothic Book" panose="020B0503020102020204" pitchFamily="34" charset="0"/>
              <a:ea typeface="Times New Roman" panose="02020603050405020304" pitchFamily="18" charset="0"/>
              <a:cs typeface="Calibri" panose="020F0502020204030204" pitchFamily="34" charset="0"/>
            </a:rPr>
            <a:t>Opportunity for participating in decision-making </a:t>
          </a:r>
          <a:endParaRPr lang="en-AU" sz="1800" dirty="0">
            <a:latin typeface="Franklin Gothic Book" panose="020B0503020102020204" pitchFamily="34" charset="0"/>
          </a:endParaRPr>
        </a:p>
      </dgm:t>
    </dgm:pt>
    <dgm:pt modelId="{A8AB2A7D-8343-4FD7-B974-A7B09BCFAB71}" type="parTrans" cxnId="{0787B03A-9100-468C-9074-7FA7E1DBA345}">
      <dgm:prSet/>
      <dgm:spPr/>
      <dgm:t>
        <a:bodyPr/>
        <a:lstStyle/>
        <a:p>
          <a:endParaRPr lang="en-AU"/>
        </a:p>
      </dgm:t>
    </dgm:pt>
    <dgm:pt modelId="{2100C938-FF34-47BC-98D2-84191AF40423}" type="sibTrans" cxnId="{0787B03A-9100-468C-9074-7FA7E1DBA345}">
      <dgm:prSet/>
      <dgm:spPr/>
      <dgm:t>
        <a:bodyPr/>
        <a:lstStyle/>
        <a:p>
          <a:endParaRPr lang="en-AU"/>
        </a:p>
      </dgm:t>
    </dgm:pt>
    <dgm:pt modelId="{C7AA4204-8036-4954-AA50-20F2E72758D2}">
      <dgm:prSet phldrT="[Text]" custT="1"/>
      <dgm:spPr/>
      <dgm:t>
        <a:bodyPr/>
        <a:lstStyle/>
        <a:p>
          <a:r>
            <a:rPr lang="en-AU" sz="1800" dirty="0">
              <a:latin typeface="Franklin Gothic Book" panose="020B0503020102020204" pitchFamily="34" charset="0"/>
            </a:rPr>
            <a:t>Collaborate</a:t>
          </a:r>
        </a:p>
      </dgm:t>
    </dgm:pt>
    <dgm:pt modelId="{7990D06D-5FBC-4E71-B4D8-587A430B7CEA}" type="parTrans" cxnId="{60C01C0D-115D-40BE-9A5B-3CDC311BAC29}">
      <dgm:prSet/>
      <dgm:spPr/>
      <dgm:t>
        <a:bodyPr/>
        <a:lstStyle/>
        <a:p>
          <a:endParaRPr lang="en-AU"/>
        </a:p>
      </dgm:t>
    </dgm:pt>
    <dgm:pt modelId="{3D8002D7-ED3D-439C-B319-9AECBB5D26B1}" type="sibTrans" cxnId="{60C01C0D-115D-40BE-9A5B-3CDC311BAC29}">
      <dgm:prSet/>
      <dgm:spPr/>
      <dgm:t>
        <a:bodyPr/>
        <a:lstStyle/>
        <a:p>
          <a:endParaRPr lang="en-AU"/>
        </a:p>
      </dgm:t>
    </dgm:pt>
    <dgm:pt modelId="{378E6AE2-5DE4-4D58-8798-EED103002F1D}">
      <dgm:prSet phldrT="[Text]" custT="1"/>
      <dgm:spPr/>
      <dgm:t>
        <a:bodyPr/>
        <a:lstStyle/>
        <a:p>
          <a:r>
            <a:rPr lang="en-AU" sz="1800" dirty="0">
              <a:latin typeface="Franklin Gothic Book" panose="020B0503020102020204" pitchFamily="34" charset="0"/>
            </a:rPr>
            <a:t>Empower</a:t>
          </a:r>
        </a:p>
      </dgm:t>
    </dgm:pt>
    <dgm:pt modelId="{D3FC3572-8F3A-4C8C-BFA0-694B6ED4E5E3}" type="parTrans" cxnId="{5715E2B7-5D11-440C-8847-B847181AAE6F}">
      <dgm:prSet/>
      <dgm:spPr/>
      <dgm:t>
        <a:bodyPr/>
        <a:lstStyle/>
        <a:p>
          <a:endParaRPr lang="en-AU"/>
        </a:p>
      </dgm:t>
    </dgm:pt>
    <dgm:pt modelId="{F4639C4C-7AC3-40EC-BF21-F827720026FC}" type="sibTrans" cxnId="{5715E2B7-5D11-440C-8847-B847181AAE6F}">
      <dgm:prSet/>
      <dgm:spPr/>
      <dgm:t>
        <a:bodyPr/>
        <a:lstStyle/>
        <a:p>
          <a:endParaRPr lang="en-AU"/>
        </a:p>
      </dgm:t>
    </dgm:pt>
    <dgm:pt modelId="{AB6C0200-C01A-4CF4-AF4F-63400E4FDFF9}">
      <dgm:prSet phldrT="[Text]" custT="1"/>
      <dgm:spPr/>
      <dgm:t>
        <a:bodyPr/>
        <a:lstStyle/>
        <a:p>
          <a:r>
            <a:rPr lang="en-AU" sz="1800">
              <a:effectLst/>
              <a:latin typeface="Franklin Gothic Book" panose="020B0503020102020204" pitchFamily="34" charset="0"/>
              <a:ea typeface="Times New Roman" panose="02020603050405020304" pitchFamily="18" charset="0"/>
              <a:cs typeface="Calibri" panose="020F0502020204030204" pitchFamily="34" charset="0"/>
            </a:rPr>
            <a:t>Working together to make decisions</a:t>
          </a:r>
          <a:endParaRPr lang="en-AU" sz="1800" dirty="0">
            <a:latin typeface="Franklin Gothic Book" panose="020B0503020102020204" pitchFamily="34" charset="0"/>
          </a:endParaRPr>
        </a:p>
      </dgm:t>
    </dgm:pt>
    <dgm:pt modelId="{9BA68B74-048A-40A2-A02A-C0E4F89E2260}" type="parTrans" cxnId="{EFAB6713-C732-42B0-9A02-8692FF33BB10}">
      <dgm:prSet/>
      <dgm:spPr/>
      <dgm:t>
        <a:bodyPr/>
        <a:lstStyle/>
        <a:p>
          <a:endParaRPr lang="en-AU"/>
        </a:p>
      </dgm:t>
    </dgm:pt>
    <dgm:pt modelId="{94F19A24-1A89-49E3-B988-992E6D3ADFB8}" type="sibTrans" cxnId="{EFAB6713-C732-42B0-9A02-8692FF33BB10}">
      <dgm:prSet/>
      <dgm:spPr/>
      <dgm:t>
        <a:bodyPr/>
        <a:lstStyle/>
        <a:p>
          <a:endParaRPr lang="en-AU"/>
        </a:p>
      </dgm:t>
    </dgm:pt>
    <dgm:pt modelId="{BAEF44CD-A422-4904-B993-FB8320048050}">
      <dgm:prSet phldrT="[Text]" custT="1"/>
      <dgm:spPr/>
      <dgm:t>
        <a:bodyPr/>
        <a:lstStyle/>
        <a:p>
          <a:r>
            <a:rPr lang="en-AU" sz="1800">
              <a:effectLst/>
              <a:latin typeface="Franklin Gothic Book" panose="020B0503020102020204" pitchFamily="34" charset="0"/>
              <a:ea typeface="Times New Roman" panose="02020603050405020304" pitchFamily="18" charset="0"/>
              <a:cs typeface="Calibri" panose="020F0502020204030204" pitchFamily="34" charset="0"/>
            </a:rPr>
            <a:t>Decision-making handed over to community </a:t>
          </a:r>
          <a:endParaRPr lang="en-AU" sz="1800" dirty="0">
            <a:latin typeface="Franklin Gothic Book" panose="020B0503020102020204" pitchFamily="34" charset="0"/>
          </a:endParaRPr>
        </a:p>
      </dgm:t>
    </dgm:pt>
    <dgm:pt modelId="{9D3E5C00-D77F-4C5C-9DC8-CA82BB5364D0}" type="parTrans" cxnId="{84EBE4E5-0204-4DBC-9C20-D7069C6B12BF}">
      <dgm:prSet/>
      <dgm:spPr/>
      <dgm:t>
        <a:bodyPr/>
        <a:lstStyle/>
        <a:p>
          <a:endParaRPr lang="en-AU"/>
        </a:p>
      </dgm:t>
    </dgm:pt>
    <dgm:pt modelId="{CAFDD6AD-BA8F-45A6-B55B-231AEE005E69}" type="sibTrans" cxnId="{84EBE4E5-0204-4DBC-9C20-D7069C6B12BF}">
      <dgm:prSet/>
      <dgm:spPr/>
      <dgm:t>
        <a:bodyPr/>
        <a:lstStyle/>
        <a:p>
          <a:endParaRPr lang="en-AU"/>
        </a:p>
      </dgm:t>
    </dgm:pt>
    <dgm:pt modelId="{EAC8E461-8A98-4FA0-950D-1160F121F474}" type="pres">
      <dgm:prSet presAssocID="{CFBD1121-F551-43EB-B76D-60C218D4A5F7}" presName="Name0" presStyleCnt="0">
        <dgm:presLayoutVars>
          <dgm:dir/>
          <dgm:animLvl val="lvl"/>
          <dgm:resizeHandles val="exact"/>
        </dgm:presLayoutVars>
      </dgm:prSet>
      <dgm:spPr/>
    </dgm:pt>
    <dgm:pt modelId="{B98788FC-CA80-4F9B-86F5-345DC7BC234E}" type="pres">
      <dgm:prSet presAssocID="{53F5B379-4CBC-4C89-81EF-0C3D3FDB8FBA}" presName="composite" presStyleCnt="0"/>
      <dgm:spPr/>
    </dgm:pt>
    <dgm:pt modelId="{6C481643-35E1-4030-B4B4-9C9784841529}" type="pres">
      <dgm:prSet presAssocID="{53F5B379-4CBC-4C89-81EF-0C3D3FDB8FBA}" presName="parTx" presStyleLbl="alignNode1" presStyleIdx="0" presStyleCnt="5">
        <dgm:presLayoutVars>
          <dgm:chMax val="0"/>
          <dgm:chPref val="0"/>
          <dgm:bulletEnabled val="1"/>
        </dgm:presLayoutVars>
      </dgm:prSet>
      <dgm:spPr/>
    </dgm:pt>
    <dgm:pt modelId="{CE7ED1FD-1DBD-44D0-85DB-5AE518FB3AED}" type="pres">
      <dgm:prSet presAssocID="{53F5B379-4CBC-4C89-81EF-0C3D3FDB8FBA}" presName="desTx" presStyleLbl="alignAccFollowNode1" presStyleIdx="0" presStyleCnt="5">
        <dgm:presLayoutVars>
          <dgm:bulletEnabled val="1"/>
        </dgm:presLayoutVars>
      </dgm:prSet>
      <dgm:spPr/>
    </dgm:pt>
    <dgm:pt modelId="{6A55AC0E-61BD-4281-B8C1-8B43209E06E7}" type="pres">
      <dgm:prSet presAssocID="{6D7E9240-E980-4CF9-9A26-5019AAF4F571}" presName="space" presStyleCnt="0"/>
      <dgm:spPr/>
    </dgm:pt>
    <dgm:pt modelId="{F1AA57CB-339D-40ED-A00D-11BA14631B65}" type="pres">
      <dgm:prSet presAssocID="{815B07C3-DEE6-40B9-8B7D-3577FC0D59CB}" presName="composite" presStyleCnt="0"/>
      <dgm:spPr/>
    </dgm:pt>
    <dgm:pt modelId="{095DFBBF-99DC-46EC-A9E2-FF2272CB7F72}" type="pres">
      <dgm:prSet presAssocID="{815B07C3-DEE6-40B9-8B7D-3577FC0D59CB}" presName="parTx" presStyleLbl="alignNode1" presStyleIdx="1" presStyleCnt="5">
        <dgm:presLayoutVars>
          <dgm:chMax val="0"/>
          <dgm:chPref val="0"/>
          <dgm:bulletEnabled val="1"/>
        </dgm:presLayoutVars>
      </dgm:prSet>
      <dgm:spPr/>
    </dgm:pt>
    <dgm:pt modelId="{27F94B90-F77F-43AB-A9BB-8DA734977098}" type="pres">
      <dgm:prSet presAssocID="{815B07C3-DEE6-40B9-8B7D-3577FC0D59CB}" presName="desTx" presStyleLbl="alignAccFollowNode1" presStyleIdx="1" presStyleCnt="5">
        <dgm:presLayoutVars>
          <dgm:bulletEnabled val="1"/>
        </dgm:presLayoutVars>
      </dgm:prSet>
      <dgm:spPr/>
    </dgm:pt>
    <dgm:pt modelId="{7C51AFE1-24B8-421D-84F8-7786338330D4}" type="pres">
      <dgm:prSet presAssocID="{FDCEE721-6C82-4FB3-9B26-FB87FEC3DC0D}" presName="space" presStyleCnt="0"/>
      <dgm:spPr/>
    </dgm:pt>
    <dgm:pt modelId="{A6AA0858-422E-4C7F-955D-6EB4A9FD3F94}" type="pres">
      <dgm:prSet presAssocID="{8999DF58-210E-48A8-91EB-AB75D8711F82}" presName="composite" presStyleCnt="0"/>
      <dgm:spPr/>
    </dgm:pt>
    <dgm:pt modelId="{D5C41185-6D48-457A-8EBE-2096ABB715F9}" type="pres">
      <dgm:prSet presAssocID="{8999DF58-210E-48A8-91EB-AB75D8711F82}" presName="parTx" presStyleLbl="alignNode1" presStyleIdx="2" presStyleCnt="5">
        <dgm:presLayoutVars>
          <dgm:chMax val="0"/>
          <dgm:chPref val="0"/>
          <dgm:bulletEnabled val="1"/>
        </dgm:presLayoutVars>
      </dgm:prSet>
      <dgm:spPr/>
    </dgm:pt>
    <dgm:pt modelId="{41B41D52-4794-4BF8-811B-7D6F60746A63}" type="pres">
      <dgm:prSet presAssocID="{8999DF58-210E-48A8-91EB-AB75D8711F82}" presName="desTx" presStyleLbl="alignAccFollowNode1" presStyleIdx="2" presStyleCnt="5">
        <dgm:presLayoutVars>
          <dgm:bulletEnabled val="1"/>
        </dgm:presLayoutVars>
      </dgm:prSet>
      <dgm:spPr/>
    </dgm:pt>
    <dgm:pt modelId="{CB60136B-2622-4FF0-BFE6-3D7BE6230337}" type="pres">
      <dgm:prSet presAssocID="{93DC6EC1-FEB1-4365-AFE2-E32FD3E61B10}" presName="space" presStyleCnt="0"/>
      <dgm:spPr/>
    </dgm:pt>
    <dgm:pt modelId="{11239802-589C-453A-9705-977EEE1276ED}" type="pres">
      <dgm:prSet presAssocID="{C7AA4204-8036-4954-AA50-20F2E72758D2}" presName="composite" presStyleCnt="0"/>
      <dgm:spPr/>
    </dgm:pt>
    <dgm:pt modelId="{ADDCA74D-460D-4F66-AE10-D1A2B172E57B}" type="pres">
      <dgm:prSet presAssocID="{C7AA4204-8036-4954-AA50-20F2E72758D2}" presName="parTx" presStyleLbl="alignNode1" presStyleIdx="3" presStyleCnt="5">
        <dgm:presLayoutVars>
          <dgm:chMax val="0"/>
          <dgm:chPref val="0"/>
          <dgm:bulletEnabled val="1"/>
        </dgm:presLayoutVars>
      </dgm:prSet>
      <dgm:spPr/>
    </dgm:pt>
    <dgm:pt modelId="{94D2208F-305F-4D77-85ED-6D29411DB2B6}" type="pres">
      <dgm:prSet presAssocID="{C7AA4204-8036-4954-AA50-20F2E72758D2}" presName="desTx" presStyleLbl="alignAccFollowNode1" presStyleIdx="3" presStyleCnt="5">
        <dgm:presLayoutVars>
          <dgm:bulletEnabled val="1"/>
        </dgm:presLayoutVars>
      </dgm:prSet>
      <dgm:spPr/>
    </dgm:pt>
    <dgm:pt modelId="{2ACC9782-B497-47A1-BA9D-2EAF1716998F}" type="pres">
      <dgm:prSet presAssocID="{3D8002D7-ED3D-439C-B319-9AECBB5D26B1}" presName="space" presStyleCnt="0"/>
      <dgm:spPr/>
    </dgm:pt>
    <dgm:pt modelId="{9F45DD26-4ACE-4D88-BBEF-5EC9EE2E7C72}" type="pres">
      <dgm:prSet presAssocID="{378E6AE2-5DE4-4D58-8798-EED103002F1D}" presName="composite" presStyleCnt="0"/>
      <dgm:spPr/>
    </dgm:pt>
    <dgm:pt modelId="{FC032373-8BBA-4337-AFE9-31E7361DAB65}" type="pres">
      <dgm:prSet presAssocID="{378E6AE2-5DE4-4D58-8798-EED103002F1D}" presName="parTx" presStyleLbl="alignNode1" presStyleIdx="4" presStyleCnt="5">
        <dgm:presLayoutVars>
          <dgm:chMax val="0"/>
          <dgm:chPref val="0"/>
          <dgm:bulletEnabled val="1"/>
        </dgm:presLayoutVars>
      </dgm:prSet>
      <dgm:spPr/>
    </dgm:pt>
    <dgm:pt modelId="{9D576A41-7EBE-449C-800F-C76C2A90BB7F}" type="pres">
      <dgm:prSet presAssocID="{378E6AE2-5DE4-4D58-8798-EED103002F1D}" presName="desTx" presStyleLbl="alignAccFollowNode1" presStyleIdx="4" presStyleCnt="5">
        <dgm:presLayoutVars>
          <dgm:bulletEnabled val="1"/>
        </dgm:presLayoutVars>
      </dgm:prSet>
      <dgm:spPr/>
    </dgm:pt>
  </dgm:ptLst>
  <dgm:cxnLst>
    <dgm:cxn modelId="{60C01C0D-115D-40BE-9A5B-3CDC311BAC29}" srcId="{CFBD1121-F551-43EB-B76D-60C218D4A5F7}" destId="{C7AA4204-8036-4954-AA50-20F2E72758D2}" srcOrd="3" destOrd="0" parTransId="{7990D06D-5FBC-4E71-B4D8-587A430B7CEA}" sibTransId="{3D8002D7-ED3D-439C-B319-9AECBB5D26B1}"/>
    <dgm:cxn modelId="{8A0A5912-3339-4CEA-995B-8ED6BB75ED7B}" type="presOf" srcId="{4FD1B204-F255-46D7-8281-5F5DAC1A0D64}" destId="{27F94B90-F77F-43AB-A9BB-8DA734977098}" srcOrd="0" destOrd="0" presId="urn:microsoft.com/office/officeart/2005/8/layout/hList1"/>
    <dgm:cxn modelId="{EFAB6713-C732-42B0-9A02-8692FF33BB10}" srcId="{C7AA4204-8036-4954-AA50-20F2E72758D2}" destId="{AB6C0200-C01A-4CF4-AF4F-63400E4FDFF9}" srcOrd="0" destOrd="0" parTransId="{9BA68B74-048A-40A2-A02A-C0E4F89E2260}" sibTransId="{94F19A24-1A89-49E3-B988-992E6D3ADFB8}"/>
    <dgm:cxn modelId="{131DF11C-B49C-4D64-95A8-79BECDAF4A1E}" type="presOf" srcId="{C7AA4204-8036-4954-AA50-20F2E72758D2}" destId="{ADDCA74D-460D-4F66-AE10-D1A2B172E57B}" srcOrd="0" destOrd="0" presId="urn:microsoft.com/office/officeart/2005/8/layout/hList1"/>
    <dgm:cxn modelId="{0A797421-0C19-4BCD-A439-AEF9DC1D7452}" srcId="{CFBD1121-F551-43EB-B76D-60C218D4A5F7}" destId="{815B07C3-DEE6-40B9-8B7D-3577FC0D59CB}" srcOrd="1" destOrd="0" parTransId="{160A064E-8E8D-4B51-8AAB-AD79245E73CA}" sibTransId="{FDCEE721-6C82-4FB3-9B26-FB87FEC3DC0D}"/>
    <dgm:cxn modelId="{0CB65723-B4CE-4120-9098-195D578985DC}" type="presOf" srcId="{53F5B379-4CBC-4C89-81EF-0C3D3FDB8FBA}" destId="{6C481643-35E1-4030-B4B4-9C9784841529}" srcOrd="0" destOrd="0" presId="urn:microsoft.com/office/officeart/2005/8/layout/hList1"/>
    <dgm:cxn modelId="{195FF425-3363-412D-8087-0DB4E74E5D46}" srcId="{53F5B379-4CBC-4C89-81EF-0C3D3FDB8FBA}" destId="{7DA06E59-658E-4AEF-B19A-35C14A2D1403}" srcOrd="0" destOrd="0" parTransId="{15A7C2E6-1EE0-4E9B-A951-98C0006AAA8C}" sibTransId="{47DF4CAF-0801-443F-9BAF-59A7D3822216}"/>
    <dgm:cxn modelId="{0729972C-30AA-4E28-9CDF-C7C37AB75474}" type="presOf" srcId="{AB6C0200-C01A-4CF4-AF4F-63400E4FDFF9}" destId="{94D2208F-305F-4D77-85ED-6D29411DB2B6}" srcOrd="0" destOrd="0" presId="urn:microsoft.com/office/officeart/2005/8/layout/hList1"/>
    <dgm:cxn modelId="{0787B03A-9100-468C-9074-7FA7E1DBA345}" srcId="{8999DF58-210E-48A8-91EB-AB75D8711F82}" destId="{A7BD3C07-E7CF-46BC-924A-C3AC2A7608EB}" srcOrd="0" destOrd="0" parTransId="{A8AB2A7D-8343-4FD7-B974-A7B09BCFAB71}" sibTransId="{2100C938-FF34-47BC-98D2-84191AF40423}"/>
    <dgm:cxn modelId="{D6C2A03E-B4C9-43D5-A79A-6130411E8552}" type="presOf" srcId="{378E6AE2-5DE4-4D58-8798-EED103002F1D}" destId="{FC032373-8BBA-4337-AFE9-31E7361DAB65}" srcOrd="0" destOrd="0" presId="urn:microsoft.com/office/officeart/2005/8/layout/hList1"/>
    <dgm:cxn modelId="{6A6E9760-9D77-4356-AFFD-FECD7E870F7E}" srcId="{815B07C3-DEE6-40B9-8B7D-3577FC0D59CB}" destId="{4FD1B204-F255-46D7-8281-5F5DAC1A0D64}" srcOrd="0" destOrd="0" parTransId="{7F9EBEF0-978F-48D4-92A5-B2B247402560}" sibTransId="{04F626EA-CC90-4DF4-A368-D15652B6D4BD}"/>
    <dgm:cxn modelId="{5E232276-3213-4BC7-BCB4-53B3F29E94C8}" type="presOf" srcId="{815B07C3-DEE6-40B9-8B7D-3577FC0D59CB}" destId="{095DFBBF-99DC-46EC-A9E2-FF2272CB7F72}" srcOrd="0" destOrd="0" presId="urn:microsoft.com/office/officeart/2005/8/layout/hList1"/>
    <dgm:cxn modelId="{C576F979-AF06-45BF-BDE3-2D423CE65955}" type="presOf" srcId="{A7BD3C07-E7CF-46BC-924A-C3AC2A7608EB}" destId="{41B41D52-4794-4BF8-811B-7D6F60746A63}" srcOrd="0" destOrd="0" presId="urn:microsoft.com/office/officeart/2005/8/layout/hList1"/>
    <dgm:cxn modelId="{83355086-C201-45E1-91F6-CAB258FF0B57}" type="presOf" srcId="{CFBD1121-F551-43EB-B76D-60C218D4A5F7}" destId="{EAC8E461-8A98-4FA0-950D-1160F121F474}" srcOrd="0" destOrd="0" presId="urn:microsoft.com/office/officeart/2005/8/layout/hList1"/>
    <dgm:cxn modelId="{D12E3989-F101-45F0-B903-5C055F6097FE}" srcId="{CFBD1121-F551-43EB-B76D-60C218D4A5F7}" destId="{53F5B379-4CBC-4C89-81EF-0C3D3FDB8FBA}" srcOrd="0" destOrd="0" parTransId="{43F4EF12-6475-46A6-9B75-0F678ED09DEB}" sibTransId="{6D7E9240-E980-4CF9-9A26-5019AAF4F571}"/>
    <dgm:cxn modelId="{134C688E-7A7E-4208-B210-CA424385319D}" type="presOf" srcId="{8999DF58-210E-48A8-91EB-AB75D8711F82}" destId="{D5C41185-6D48-457A-8EBE-2096ABB715F9}" srcOrd="0" destOrd="0" presId="urn:microsoft.com/office/officeart/2005/8/layout/hList1"/>
    <dgm:cxn modelId="{072ED0AD-EACF-4FF0-B19F-49A4714EBC2B}" type="presOf" srcId="{BAEF44CD-A422-4904-B993-FB8320048050}" destId="{9D576A41-7EBE-449C-800F-C76C2A90BB7F}" srcOrd="0" destOrd="0" presId="urn:microsoft.com/office/officeart/2005/8/layout/hList1"/>
    <dgm:cxn modelId="{145DA9B3-46EE-44B9-B46F-E261136151D1}" type="presOf" srcId="{7DA06E59-658E-4AEF-B19A-35C14A2D1403}" destId="{CE7ED1FD-1DBD-44D0-85DB-5AE518FB3AED}" srcOrd="0" destOrd="0" presId="urn:microsoft.com/office/officeart/2005/8/layout/hList1"/>
    <dgm:cxn modelId="{5715E2B7-5D11-440C-8847-B847181AAE6F}" srcId="{CFBD1121-F551-43EB-B76D-60C218D4A5F7}" destId="{378E6AE2-5DE4-4D58-8798-EED103002F1D}" srcOrd="4" destOrd="0" parTransId="{D3FC3572-8F3A-4C8C-BFA0-694B6ED4E5E3}" sibTransId="{F4639C4C-7AC3-40EC-BF21-F827720026FC}"/>
    <dgm:cxn modelId="{13FFF1BC-4F45-4A41-9FA0-34E5CB2E916A}" srcId="{CFBD1121-F551-43EB-B76D-60C218D4A5F7}" destId="{8999DF58-210E-48A8-91EB-AB75D8711F82}" srcOrd="2" destOrd="0" parTransId="{A6FC361C-DAE7-43EF-84B1-A5E23292CF22}" sibTransId="{93DC6EC1-FEB1-4365-AFE2-E32FD3E61B10}"/>
    <dgm:cxn modelId="{84EBE4E5-0204-4DBC-9C20-D7069C6B12BF}" srcId="{378E6AE2-5DE4-4D58-8798-EED103002F1D}" destId="{BAEF44CD-A422-4904-B993-FB8320048050}" srcOrd="0" destOrd="0" parTransId="{9D3E5C00-D77F-4C5C-9DC8-CA82BB5364D0}" sibTransId="{CAFDD6AD-BA8F-45A6-B55B-231AEE005E69}"/>
    <dgm:cxn modelId="{1F88D789-EA16-49C6-9D26-EA385CC42E60}" type="presParOf" srcId="{EAC8E461-8A98-4FA0-950D-1160F121F474}" destId="{B98788FC-CA80-4F9B-86F5-345DC7BC234E}" srcOrd="0" destOrd="0" presId="urn:microsoft.com/office/officeart/2005/8/layout/hList1"/>
    <dgm:cxn modelId="{858F6298-9946-4001-B7A9-48071E54549F}" type="presParOf" srcId="{B98788FC-CA80-4F9B-86F5-345DC7BC234E}" destId="{6C481643-35E1-4030-B4B4-9C9784841529}" srcOrd="0" destOrd="0" presId="urn:microsoft.com/office/officeart/2005/8/layout/hList1"/>
    <dgm:cxn modelId="{C844127D-258D-4DFA-A651-AFD78B9B1170}" type="presParOf" srcId="{B98788FC-CA80-4F9B-86F5-345DC7BC234E}" destId="{CE7ED1FD-1DBD-44D0-85DB-5AE518FB3AED}" srcOrd="1" destOrd="0" presId="urn:microsoft.com/office/officeart/2005/8/layout/hList1"/>
    <dgm:cxn modelId="{738064D3-5AD4-4EBB-B0A5-E78FA838BB07}" type="presParOf" srcId="{EAC8E461-8A98-4FA0-950D-1160F121F474}" destId="{6A55AC0E-61BD-4281-B8C1-8B43209E06E7}" srcOrd="1" destOrd="0" presId="urn:microsoft.com/office/officeart/2005/8/layout/hList1"/>
    <dgm:cxn modelId="{C18B8090-ED14-4A87-8EB0-09F2AA93E89E}" type="presParOf" srcId="{EAC8E461-8A98-4FA0-950D-1160F121F474}" destId="{F1AA57CB-339D-40ED-A00D-11BA14631B65}" srcOrd="2" destOrd="0" presId="urn:microsoft.com/office/officeart/2005/8/layout/hList1"/>
    <dgm:cxn modelId="{E9B28F60-8CEE-4239-934A-42A7594859FE}" type="presParOf" srcId="{F1AA57CB-339D-40ED-A00D-11BA14631B65}" destId="{095DFBBF-99DC-46EC-A9E2-FF2272CB7F72}" srcOrd="0" destOrd="0" presId="urn:microsoft.com/office/officeart/2005/8/layout/hList1"/>
    <dgm:cxn modelId="{00ADF6C5-EAA0-4B77-B0DF-F7B00DE24576}" type="presParOf" srcId="{F1AA57CB-339D-40ED-A00D-11BA14631B65}" destId="{27F94B90-F77F-43AB-A9BB-8DA734977098}" srcOrd="1" destOrd="0" presId="urn:microsoft.com/office/officeart/2005/8/layout/hList1"/>
    <dgm:cxn modelId="{5E6EE723-5B65-45B6-8650-F4962918AC8F}" type="presParOf" srcId="{EAC8E461-8A98-4FA0-950D-1160F121F474}" destId="{7C51AFE1-24B8-421D-84F8-7786338330D4}" srcOrd="3" destOrd="0" presId="urn:microsoft.com/office/officeart/2005/8/layout/hList1"/>
    <dgm:cxn modelId="{8B6A54D6-FF37-4DC7-B593-5CE872B84ACE}" type="presParOf" srcId="{EAC8E461-8A98-4FA0-950D-1160F121F474}" destId="{A6AA0858-422E-4C7F-955D-6EB4A9FD3F94}" srcOrd="4" destOrd="0" presId="urn:microsoft.com/office/officeart/2005/8/layout/hList1"/>
    <dgm:cxn modelId="{0B45BE9C-EEB7-412C-BCE7-59B0EDFFEC0E}" type="presParOf" srcId="{A6AA0858-422E-4C7F-955D-6EB4A9FD3F94}" destId="{D5C41185-6D48-457A-8EBE-2096ABB715F9}" srcOrd="0" destOrd="0" presId="urn:microsoft.com/office/officeart/2005/8/layout/hList1"/>
    <dgm:cxn modelId="{32CCDC4D-7E37-4BA7-BF8F-99DDB3A8D63C}" type="presParOf" srcId="{A6AA0858-422E-4C7F-955D-6EB4A9FD3F94}" destId="{41B41D52-4794-4BF8-811B-7D6F60746A63}" srcOrd="1" destOrd="0" presId="urn:microsoft.com/office/officeart/2005/8/layout/hList1"/>
    <dgm:cxn modelId="{5DBEEEBF-90B9-44AE-97C1-7A3E5CB075DB}" type="presParOf" srcId="{EAC8E461-8A98-4FA0-950D-1160F121F474}" destId="{CB60136B-2622-4FF0-BFE6-3D7BE6230337}" srcOrd="5" destOrd="0" presId="urn:microsoft.com/office/officeart/2005/8/layout/hList1"/>
    <dgm:cxn modelId="{286F2835-0E70-41AF-845C-4D2F30CC1605}" type="presParOf" srcId="{EAC8E461-8A98-4FA0-950D-1160F121F474}" destId="{11239802-589C-453A-9705-977EEE1276ED}" srcOrd="6" destOrd="0" presId="urn:microsoft.com/office/officeart/2005/8/layout/hList1"/>
    <dgm:cxn modelId="{88AD922F-745B-467B-8DC0-BA731A2FDE91}" type="presParOf" srcId="{11239802-589C-453A-9705-977EEE1276ED}" destId="{ADDCA74D-460D-4F66-AE10-D1A2B172E57B}" srcOrd="0" destOrd="0" presId="urn:microsoft.com/office/officeart/2005/8/layout/hList1"/>
    <dgm:cxn modelId="{BD5972F5-8821-4F1A-A963-36811C537AA3}" type="presParOf" srcId="{11239802-589C-453A-9705-977EEE1276ED}" destId="{94D2208F-305F-4D77-85ED-6D29411DB2B6}" srcOrd="1" destOrd="0" presId="urn:microsoft.com/office/officeart/2005/8/layout/hList1"/>
    <dgm:cxn modelId="{9E9805B0-1BD4-43FD-9B38-99E5E7B8963C}" type="presParOf" srcId="{EAC8E461-8A98-4FA0-950D-1160F121F474}" destId="{2ACC9782-B497-47A1-BA9D-2EAF1716998F}" srcOrd="7" destOrd="0" presId="urn:microsoft.com/office/officeart/2005/8/layout/hList1"/>
    <dgm:cxn modelId="{8CECD860-A7C4-40E7-8FB4-6D8B09C933A9}" type="presParOf" srcId="{EAC8E461-8A98-4FA0-950D-1160F121F474}" destId="{9F45DD26-4ACE-4D88-BBEF-5EC9EE2E7C72}" srcOrd="8" destOrd="0" presId="urn:microsoft.com/office/officeart/2005/8/layout/hList1"/>
    <dgm:cxn modelId="{77CA8469-4C41-4ED8-A1C8-1E7EB239280D}" type="presParOf" srcId="{9F45DD26-4ACE-4D88-BBEF-5EC9EE2E7C72}" destId="{FC032373-8BBA-4337-AFE9-31E7361DAB65}" srcOrd="0" destOrd="0" presId="urn:microsoft.com/office/officeart/2005/8/layout/hList1"/>
    <dgm:cxn modelId="{1B1E3DC2-82E1-43A7-9245-F51100B9AADB}" type="presParOf" srcId="{9F45DD26-4ACE-4D88-BBEF-5EC9EE2E7C72}" destId="{9D576A41-7EBE-449C-800F-C76C2A90BB7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60A7F-69C7-41AA-BEF7-9EC5E08CF7A7}">
      <dsp:nvSpPr>
        <dsp:cNvPr id="0" name=""/>
        <dsp:cNvSpPr/>
      </dsp:nvSpPr>
      <dsp:spPr>
        <a:xfrm>
          <a:off x="9376089" y="689451"/>
          <a:ext cx="1736143" cy="1735813"/>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7532C7-7349-44A0-9092-84D2A91544F3}">
      <dsp:nvSpPr>
        <dsp:cNvPr id="0" name=""/>
        <dsp:cNvSpPr/>
      </dsp:nvSpPr>
      <dsp:spPr>
        <a:xfrm>
          <a:off x="9434549" y="747321"/>
          <a:ext cx="1620326" cy="1620072"/>
        </a:xfrm>
        <a:prstGeom prst="ellipse">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Franklin Gothic Medium Cond" panose="020B0606030402020204" pitchFamily="34" charset="0"/>
            </a:rPr>
            <a:t>Home Ownership</a:t>
          </a:r>
        </a:p>
      </dsp:txBody>
      <dsp:txXfrm>
        <a:off x="9666182" y="978804"/>
        <a:ext cx="1157061" cy="1157107"/>
      </dsp:txXfrm>
    </dsp:sp>
    <dsp:sp modelId="{51CA22B5-6254-4324-983E-C1F402ACE71C}">
      <dsp:nvSpPr>
        <dsp:cNvPr id="0" name=""/>
        <dsp:cNvSpPr/>
      </dsp:nvSpPr>
      <dsp:spPr>
        <a:xfrm rot="2700000">
          <a:off x="7582711" y="689256"/>
          <a:ext cx="1735898" cy="1735898"/>
        </a:xfrm>
        <a:prstGeom prst="teardrop">
          <a:avLst>
            <a:gd name="adj" fmla="val 10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24EB15-5CE8-4C83-A8E0-1BF53CFAECAD}">
      <dsp:nvSpPr>
        <dsp:cNvPr id="0" name=""/>
        <dsp:cNvSpPr/>
      </dsp:nvSpPr>
      <dsp:spPr>
        <a:xfrm>
          <a:off x="7641049" y="747321"/>
          <a:ext cx="1620326" cy="1620072"/>
        </a:xfrm>
        <a:prstGeom prst="ellipse">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Franklin Gothic Medium Cond" panose="020B0606030402020204" pitchFamily="34" charset="0"/>
            </a:rPr>
            <a:t>Private Rental </a:t>
          </a:r>
        </a:p>
      </dsp:txBody>
      <dsp:txXfrm>
        <a:off x="7872682" y="978804"/>
        <a:ext cx="1157061" cy="1157107"/>
      </dsp:txXfrm>
    </dsp:sp>
    <dsp:sp modelId="{678DEC31-5F68-4D10-9A95-BB433B2554EE}">
      <dsp:nvSpPr>
        <dsp:cNvPr id="0" name=""/>
        <dsp:cNvSpPr/>
      </dsp:nvSpPr>
      <dsp:spPr>
        <a:xfrm rot="2700000">
          <a:off x="5789211" y="689256"/>
          <a:ext cx="1735898" cy="1735898"/>
        </a:xfrm>
        <a:prstGeom prst="teardrop">
          <a:avLst>
            <a:gd name="adj" fmla="val 10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DA713E-209D-4CE5-A880-14B96DC369B9}">
      <dsp:nvSpPr>
        <dsp:cNvPr id="0" name=""/>
        <dsp:cNvSpPr/>
      </dsp:nvSpPr>
      <dsp:spPr>
        <a:xfrm>
          <a:off x="5847549" y="747321"/>
          <a:ext cx="1620326" cy="1620072"/>
        </a:xfrm>
        <a:prstGeom prst="ellipse">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Franklin Gothic Medium Cond" panose="020B0606030402020204" pitchFamily="34" charset="0"/>
            </a:rPr>
            <a:t>Affordable Housing </a:t>
          </a:r>
        </a:p>
      </dsp:txBody>
      <dsp:txXfrm>
        <a:off x="6079182" y="978804"/>
        <a:ext cx="1157061" cy="1157107"/>
      </dsp:txXfrm>
    </dsp:sp>
    <dsp:sp modelId="{3D092329-74FF-4851-A778-48A90DA2D36C}">
      <dsp:nvSpPr>
        <dsp:cNvPr id="0" name=""/>
        <dsp:cNvSpPr/>
      </dsp:nvSpPr>
      <dsp:spPr>
        <a:xfrm rot="2700000">
          <a:off x="3995711" y="689256"/>
          <a:ext cx="1735898" cy="1735898"/>
        </a:xfrm>
        <a:prstGeom prst="teardrop">
          <a:avLst>
            <a:gd name="adj" fmla="val 10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9766F-3436-4608-BF18-B45212761916}">
      <dsp:nvSpPr>
        <dsp:cNvPr id="0" name=""/>
        <dsp:cNvSpPr/>
      </dsp:nvSpPr>
      <dsp:spPr>
        <a:xfrm>
          <a:off x="4054049" y="747321"/>
          <a:ext cx="1620326" cy="1620072"/>
        </a:xfrm>
        <a:prstGeom prst="ellipse">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Franklin Gothic Medium Cond" panose="020B0606030402020204" pitchFamily="34" charset="0"/>
            </a:rPr>
            <a:t>Social Housing</a:t>
          </a:r>
        </a:p>
      </dsp:txBody>
      <dsp:txXfrm>
        <a:off x="4284579" y="978804"/>
        <a:ext cx="1157061" cy="1157107"/>
      </dsp:txXfrm>
    </dsp:sp>
    <dsp:sp modelId="{5178596E-331C-4547-897D-3CCDD3AC93B2}">
      <dsp:nvSpPr>
        <dsp:cNvPr id="0" name=""/>
        <dsp:cNvSpPr/>
      </dsp:nvSpPr>
      <dsp:spPr>
        <a:xfrm rot="2700000">
          <a:off x="2202211" y="689256"/>
          <a:ext cx="1735898" cy="1735898"/>
        </a:xfrm>
        <a:prstGeom prst="teardrop">
          <a:avLst>
            <a:gd name="adj" fmla="val 10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169C74-5DFD-473A-83B5-3533C88B41B6}">
      <dsp:nvSpPr>
        <dsp:cNvPr id="0" name=""/>
        <dsp:cNvSpPr/>
      </dsp:nvSpPr>
      <dsp:spPr>
        <a:xfrm>
          <a:off x="2260549" y="747321"/>
          <a:ext cx="1620326" cy="1620072"/>
        </a:xfrm>
        <a:prstGeom prst="ellipse">
          <a:avLst/>
        </a:prstGeom>
        <a:solidFill>
          <a:schemeClr val="lt1">
            <a:alpha val="9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Franklin Gothic Medium Cond" panose="020B0606030402020204" pitchFamily="34" charset="0"/>
            </a:rPr>
            <a:t>Transitional Housing </a:t>
          </a:r>
        </a:p>
      </dsp:txBody>
      <dsp:txXfrm>
        <a:off x="2491078" y="978804"/>
        <a:ext cx="1157061" cy="1157107"/>
      </dsp:txXfrm>
    </dsp:sp>
    <dsp:sp modelId="{1274693F-74B7-450B-8A9E-09C6E21B3B24}">
      <dsp:nvSpPr>
        <dsp:cNvPr id="0" name=""/>
        <dsp:cNvSpPr/>
      </dsp:nvSpPr>
      <dsp:spPr>
        <a:xfrm rot="2700000">
          <a:off x="408711" y="689256"/>
          <a:ext cx="1735898" cy="1735898"/>
        </a:xfrm>
        <a:prstGeom prst="teardrop">
          <a:avLst>
            <a:gd name="adj" fmla="val 1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9975F6-54A5-4AF0-92F5-1361E170BD9C}">
      <dsp:nvSpPr>
        <dsp:cNvPr id="0" name=""/>
        <dsp:cNvSpPr/>
      </dsp:nvSpPr>
      <dsp:spPr>
        <a:xfrm>
          <a:off x="465946" y="747321"/>
          <a:ext cx="1620326" cy="1620072"/>
        </a:xfrm>
        <a:prstGeom prst="ellipse">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Franklin Gothic Medium Cond" panose="020B0606030402020204" pitchFamily="34" charset="0"/>
            </a:rPr>
            <a:t>Crisis Accommodation </a:t>
          </a:r>
        </a:p>
      </dsp:txBody>
      <dsp:txXfrm>
        <a:off x="697578" y="978804"/>
        <a:ext cx="1157061" cy="11571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81643-35E1-4030-B4B4-9C9784841529}">
      <dsp:nvSpPr>
        <dsp:cNvPr id="0" name=""/>
        <dsp:cNvSpPr/>
      </dsp:nvSpPr>
      <dsp:spPr>
        <a:xfrm>
          <a:off x="4607" y="12667"/>
          <a:ext cx="1766164" cy="706465"/>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Franklin Gothic Book" panose="020B0503020102020204" pitchFamily="34" charset="0"/>
            </a:rPr>
            <a:t>Inform</a:t>
          </a:r>
        </a:p>
      </dsp:txBody>
      <dsp:txXfrm>
        <a:off x="4607" y="12667"/>
        <a:ext cx="1766164" cy="706465"/>
      </dsp:txXfrm>
    </dsp:sp>
    <dsp:sp modelId="{CE7ED1FD-1DBD-44D0-85DB-5AE518FB3AED}">
      <dsp:nvSpPr>
        <dsp:cNvPr id="0" name=""/>
        <dsp:cNvSpPr/>
      </dsp:nvSpPr>
      <dsp:spPr>
        <a:xfrm>
          <a:off x="4607" y="719132"/>
          <a:ext cx="1766164" cy="162504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AU" sz="1800" kern="1200" dirty="0">
              <a:latin typeface="Franklin Gothic Book" panose="020B0503020102020204" pitchFamily="34" charset="0"/>
            </a:rPr>
            <a:t>Provision of information </a:t>
          </a:r>
        </a:p>
      </dsp:txBody>
      <dsp:txXfrm>
        <a:off x="4607" y="719132"/>
        <a:ext cx="1766164" cy="1625040"/>
      </dsp:txXfrm>
    </dsp:sp>
    <dsp:sp modelId="{095DFBBF-99DC-46EC-A9E2-FF2272CB7F72}">
      <dsp:nvSpPr>
        <dsp:cNvPr id="0" name=""/>
        <dsp:cNvSpPr/>
      </dsp:nvSpPr>
      <dsp:spPr>
        <a:xfrm>
          <a:off x="2018035" y="12667"/>
          <a:ext cx="1766164" cy="706465"/>
        </a:xfrm>
        <a:prstGeom prst="rect">
          <a:avLst/>
        </a:prstGeom>
        <a:solidFill>
          <a:schemeClr val="accent2">
            <a:hueOff val="-940755"/>
            <a:satOff val="-3544"/>
            <a:lumOff val="3236"/>
            <a:alphaOff val="0"/>
          </a:schemeClr>
        </a:solidFill>
        <a:ln w="15875" cap="flat" cmpd="sng" algn="ctr">
          <a:solidFill>
            <a:schemeClr val="accent2">
              <a:hueOff val="-940755"/>
              <a:satOff val="-3544"/>
              <a:lumOff val="323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Franklin Gothic Book" panose="020B0503020102020204" pitchFamily="34" charset="0"/>
            </a:rPr>
            <a:t>Consult </a:t>
          </a:r>
        </a:p>
      </dsp:txBody>
      <dsp:txXfrm>
        <a:off x="2018035" y="12667"/>
        <a:ext cx="1766164" cy="706465"/>
      </dsp:txXfrm>
    </dsp:sp>
    <dsp:sp modelId="{27F94B90-F77F-43AB-A9BB-8DA734977098}">
      <dsp:nvSpPr>
        <dsp:cNvPr id="0" name=""/>
        <dsp:cNvSpPr/>
      </dsp:nvSpPr>
      <dsp:spPr>
        <a:xfrm>
          <a:off x="2018035" y="719132"/>
          <a:ext cx="1766164" cy="1625040"/>
        </a:xfrm>
        <a:prstGeom prst="rect">
          <a:avLst/>
        </a:prstGeom>
        <a:solidFill>
          <a:schemeClr val="accent2">
            <a:tint val="40000"/>
            <a:alpha val="90000"/>
            <a:hueOff val="-1142592"/>
            <a:satOff val="2904"/>
            <a:lumOff val="560"/>
            <a:alphaOff val="0"/>
          </a:schemeClr>
        </a:solidFill>
        <a:ln w="15875" cap="flat" cmpd="sng" algn="ctr">
          <a:solidFill>
            <a:schemeClr val="accent2">
              <a:tint val="40000"/>
              <a:alpha val="90000"/>
              <a:hueOff val="-1142592"/>
              <a:satOff val="2904"/>
              <a:lumOff val="5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AU" sz="1800" kern="1200" dirty="0">
              <a:effectLst/>
              <a:latin typeface="Franklin Gothic Book" panose="020B0503020102020204" pitchFamily="34" charset="0"/>
              <a:ea typeface="Times New Roman" panose="02020603050405020304" pitchFamily="18" charset="0"/>
              <a:cs typeface="Calibri" panose="020F0502020204030204" pitchFamily="34" charset="0"/>
            </a:rPr>
            <a:t>Opportunity for comment, feedback and discussion</a:t>
          </a:r>
          <a:endParaRPr lang="en-AU" sz="1800" kern="1200" dirty="0">
            <a:latin typeface="Franklin Gothic Book" panose="020B0503020102020204" pitchFamily="34" charset="0"/>
          </a:endParaRPr>
        </a:p>
      </dsp:txBody>
      <dsp:txXfrm>
        <a:off x="2018035" y="719132"/>
        <a:ext cx="1766164" cy="1625040"/>
      </dsp:txXfrm>
    </dsp:sp>
    <dsp:sp modelId="{D5C41185-6D48-457A-8EBE-2096ABB715F9}">
      <dsp:nvSpPr>
        <dsp:cNvPr id="0" name=""/>
        <dsp:cNvSpPr/>
      </dsp:nvSpPr>
      <dsp:spPr>
        <a:xfrm>
          <a:off x="4031463" y="12667"/>
          <a:ext cx="1766164" cy="706465"/>
        </a:xfrm>
        <a:prstGeom prst="rect">
          <a:avLst/>
        </a:prstGeom>
        <a:solidFill>
          <a:schemeClr val="accent2">
            <a:hueOff val="-1881510"/>
            <a:satOff val="-7088"/>
            <a:lumOff val="6471"/>
            <a:alphaOff val="0"/>
          </a:schemeClr>
        </a:solidFill>
        <a:ln w="15875" cap="flat" cmpd="sng" algn="ctr">
          <a:solidFill>
            <a:schemeClr val="accent2">
              <a:hueOff val="-1881510"/>
              <a:satOff val="-7088"/>
              <a:lumOff val="6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Franklin Gothic Book" panose="020B0503020102020204" pitchFamily="34" charset="0"/>
            </a:rPr>
            <a:t>Involve</a:t>
          </a:r>
        </a:p>
      </dsp:txBody>
      <dsp:txXfrm>
        <a:off x="4031463" y="12667"/>
        <a:ext cx="1766164" cy="706465"/>
      </dsp:txXfrm>
    </dsp:sp>
    <dsp:sp modelId="{41B41D52-4794-4BF8-811B-7D6F60746A63}">
      <dsp:nvSpPr>
        <dsp:cNvPr id="0" name=""/>
        <dsp:cNvSpPr/>
      </dsp:nvSpPr>
      <dsp:spPr>
        <a:xfrm>
          <a:off x="4031463" y="719132"/>
          <a:ext cx="1766164" cy="1625040"/>
        </a:xfrm>
        <a:prstGeom prst="rect">
          <a:avLst/>
        </a:prstGeom>
        <a:solidFill>
          <a:schemeClr val="accent2">
            <a:tint val="40000"/>
            <a:alpha val="90000"/>
            <a:hueOff val="-2285184"/>
            <a:satOff val="5808"/>
            <a:lumOff val="1120"/>
            <a:alphaOff val="0"/>
          </a:schemeClr>
        </a:solidFill>
        <a:ln w="15875" cap="flat" cmpd="sng" algn="ctr">
          <a:solidFill>
            <a:schemeClr val="accent2">
              <a:tint val="40000"/>
              <a:alpha val="90000"/>
              <a:hueOff val="-2285184"/>
              <a:satOff val="5808"/>
              <a:lumOff val="11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AU" sz="1800" kern="1200" dirty="0">
              <a:effectLst/>
              <a:latin typeface="Franklin Gothic Book" panose="020B0503020102020204" pitchFamily="34" charset="0"/>
              <a:ea typeface="Times New Roman" panose="02020603050405020304" pitchFamily="18" charset="0"/>
              <a:cs typeface="Calibri" panose="020F0502020204030204" pitchFamily="34" charset="0"/>
            </a:rPr>
            <a:t>Opportunity for participating in decision-making </a:t>
          </a:r>
          <a:endParaRPr lang="en-AU" sz="1800" kern="1200" dirty="0">
            <a:latin typeface="Franklin Gothic Book" panose="020B0503020102020204" pitchFamily="34" charset="0"/>
          </a:endParaRPr>
        </a:p>
      </dsp:txBody>
      <dsp:txXfrm>
        <a:off x="4031463" y="719132"/>
        <a:ext cx="1766164" cy="1625040"/>
      </dsp:txXfrm>
    </dsp:sp>
    <dsp:sp modelId="{ADDCA74D-460D-4F66-AE10-D1A2B172E57B}">
      <dsp:nvSpPr>
        <dsp:cNvPr id="0" name=""/>
        <dsp:cNvSpPr/>
      </dsp:nvSpPr>
      <dsp:spPr>
        <a:xfrm>
          <a:off x="6044891" y="12667"/>
          <a:ext cx="1766164" cy="706465"/>
        </a:xfrm>
        <a:prstGeom prst="rect">
          <a:avLst/>
        </a:prstGeom>
        <a:solidFill>
          <a:schemeClr val="accent2">
            <a:hueOff val="-2822265"/>
            <a:satOff val="-10631"/>
            <a:lumOff val="9707"/>
            <a:alphaOff val="0"/>
          </a:schemeClr>
        </a:solidFill>
        <a:ln w="15875" cap="flat" cmpd="sng" algn="ctr">
          <a:solidFill>
            <a:schemeClr val="accent2">
              <a:hueOff val="-2822265"/>
              <a:satOff val="-10631"/>
              <a:lumOff val="970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Franklin Gothic Book" panose="020B0503020102020204" pitchFamily="34" charset="0"/>
            </a:rPr>
            <a:t>Collaborate</a:t>
          </a:r>
        </a:p>
      </dsp:txBody>
      <dsp:txXfrm>
        <a:off x="6044891" y="12667"/>
        <a:ext cx="1766164" cy="706465"/>
      </dsp:txXfrm>
    </dsp:sp>
    <dsp:sp modelId="{94D2208F-305F-4D77-85ED-6D29411DB2B6}">
      <dsp:nvSpPr>
        <dsp:cNvPr id="0" name=""/>
        <dsp:cNvSpPr/>
      </dsp:nvSpPr>
      <dsp:spPr>
        <a:xfrm>
          <a:off x="6044891" y="719132"/>
          <a:ext cx="1766164" cy="1625040"/>
        </a:xfrm>
        <a:prstGeom prst="rect">
          <a:avLst/>
        </a:prstGeom>
        <a:solidFill>
          <a:schemeClr val="accent2">
            <a:tint val="40000"/>
            <a:alpha val="90000"/>
            <a:hueOff val="-3427776"/>
            <a:satOff val="8712"/>
            <a:lumOff val="1680"/>
            <a:alphaOff val="0"/>
          </a:schemeClr>
        </a:solidFill>
        <a:ln w="15875" cap="flat" cmpd="sng" algn="ctr">
          <a:solidFill>
            <a:schemeClr val="accent2">
              <a:tint val="40000"/>
              <a:alpha val="90000"/>
              <a:hueOff val="-3427776"/>
              <a:satOff val="8712"/>
              <a:lumOff val="16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AU" sz="1800" kern="1200">
              <a:effectLst/>
              <a:latin typeface="Franklin Gothic Book" panose="020B0503020102020204" pitchFamily="34" charset="0"/>
              <a:ea typeface="Times New Roman" panose="02020603050405020304" pitchFamily="18" charset="0"/>
              <a:cs typeface="Calibri" panose="020F0502020204030204" pitchFamily="34" charset="0"/>
            </a:rPr>
            <a:t>Working together to make decisions</a:t>
          </a:r>
          <a:endParaRPr lang="en-AU" sz="1800" kern="1200" dirty="0">
            <a:latin typeface="Franklin Gothic Book" panose="020B0503020102020204" pitchFamily="34" charset="0"/>
          </a:endParaRPr>
        </a:p>
      </dsp:txBody>
      <dsp:txXfrm>
        <a:off x="6044891" y="719132"/>
        <a:ext cx="1766164" cy="1625040"/>
      </dsp:txXfrm>
    </dsp:sp>
    <dsp:sp modelId="{FC032373-8BBA-4337-AFE9-31E7361DAB65}">
      <dsp:nvSpPr>
        <dsp:cNvPr id="0" name=""/>
        <dsp:cNvSpPr/>
      </dsp:nvSpPr>
      <dsp:spPr>
        <a:xfrm>
          <a:off x="8058319" y="12667"/>
          <a:ext cx="1766164" cy="706465"/>
        </a:xfrm>
        <a:prstGeom prst="rect">
          <a:avLst/>
        </a:prstGeom>
        <a:solidFill>
          <a:schemeClr val="accent2">
            <a:hueOff val="-3763020"/>
            <a:satOff val="-14175"/>
            <a:lumOff val="12942"/>
            <a:alphaOff val="0"/>
          </a:schemeClr>
        </a:solidFill>
        <a:ln w="15875" cap="flat" cmpd="sng" algn="ctr">
          <a:solidFill>
            <a:schemeClr val="accent2">
              <a:hueOff val="-3763020"/>
              <a:satOff val="-14175"/>
              <a:lumOff val="129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Franklin Gothic Book" panose="020B0503020102020204" pitchFamily="34" charset="0"/>
            </a:rPr>
            <a:t>Empower</a:t>
          </a:r>
        </a:p>
      </dsp:txBody>
      <dsp:txXfrm>
        <a:off x="8058319" y="12667"/>
        <a:ext cx="1766164" cy="706465"/>
      </dsp:txXfrm>
    </dsp:sp>
    <dsp:sp modelId="{9D576A41-7EBE-449C-800F-C76C2A90BB7F}">
      <dsp:nvSpPr>
        <dsp:cNvPr id="0" name=""/>
        <dsp:cNvSpPr/>
      </dsp:nvSpPr>
      <dsp:spPr>
        <a:xfrm>
          <a:off x="8058319" y="719132"/>
          <a:ext cx="1766164" cy="1625040"/>
        </a:xfrm>
        <a:prstGeom prst="rect">
          <a:avLst/>
        </a:prstGeom>
        <a:solidFill>
          <a:schemeClr val="accent2">
            <a:tint val="40000"/>
            <a:alpha val="90000"/>
            <a:hueOff val="-4570368"/>
            <a:satOff val="11616"/>
            <a:lumOff val="2240"/>
            <a:alphaOff val="0"/>
          </a:schemeClr>
        </a:solidFill>
        <a:ln w="15875" cap="flat" cmpd="sng" algn="ctr">
          <a:solidFill>
            <a:schemeClr val="accent2">
              <a:tint val="40000"/>
              <a:alpha val="90000"/>
              <a:hueOff val="-4570368"/>
              <a:satOff val="11616"/>
              <a:lumOff val="224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AU" sz="1800" kern="1200">
              <a:effectLst/>
              <a:latin typeface="Franklin Gothic Book" panose="020B0503020102020204" pitchFamily="34" charset="0"/>
              <a:ea typeface="Times New Roman" panose="02020603050405020304" pitchFamily="18" charset="0"/>
              <a:cs typeface="Calibri" panose="020F0502020204030204" pitchFamily="34" charset="0"/>
            </a:rPr>
            <a:t>Decision-making handed over to community </a:t>
          </a:r>
          <a:endParaRPr lang="en-AU" sz="1800" kern="1200" dirty="0">
            <a:latin typeface="Franklin Gothic Book" panose="020B0503020102020204" pitchFamily="34" charset="0"/>
          </a:endParaRPr>
        </a:p>
      </dsp:txBody>
      <dsp:txXfrm>
        <a:off x="8058319" y="719132"/>
        <a:ext cx="1766164" cy="162504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417C4B31-AC93-466E-A442-6933A8345EC5}" type="datetimeFigureOut">
              <a:rPr lang="en-AU" smtClean="0"/>
              <a:t>4/04/2025</a:t>
            </a:fld>
            <a:endParaRPr lang="en-AU"/>
          </a:p>
        </p:txBody>
      </p:sp>
      <p:sp>
        <p:nvSpPr>
          <p:cNvPr id="4" name="Footer Placeholder 3"/>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F5144C24-D5A5-4A6B-AEE4-A3CE5CB39EEB}" type="slidenum">
              <a:rPr lang="en-AU" smtClean="0"/>
              <a:t>‹#›</a:t>
            </a:fld>
            <a:endParaRPr lang="en-AU"/>
          </a:p>
        </p:txBody>
      </p:sp>
    </p:spTree>
    <p:extLst>
      <p:ext uri="{BB962C8B-B14F-4D97-AF65-F5344CB8AC3E}">
        <p14:creationId xmlns:p14="http://schemas.microsoft.com/office/powerpoint/2010/main" val="1274810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1275" y="0"/>
            <a:ext cx="2946400" cy="496888"/>
          </a:xfrm>
          <a:prstGeom prst="rect">
            <a:avLst/>
          </a:prstGeom>
        </p:spPr>
        <p:txBody>
          <a:bodyPr vert="horz" lIns="91440" tIns="45720" rIns="91440" bIns="45720" rtlCol="0"/>
          <a:lstStyle>
            <a:lvl1pPr algn="r">
              <a:defRPr sz="1200"/>
            </a:lvl1pPr>
          </a:lstStyle>
          <a:p>
            <a:fld id="{A63079F7-347F-48EE-896C-BBE442999F4B}" type="datetimeFigureOut">
              <a:rPr lang="en-AU" smtClean="0"/>
              <a:t>4/04/2025</a:t>
            </a:fld>
            <a:endParaRPr lang="en-AU"/>
          </a:p>
        </p:txBody>
      </p:sp>
      <p:sp>
        <p:nvSpPr>
          <p:cNvPr id="4" name="Slide Image Placeholder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16463"/>
            <a:ext cx="5440363" cy="4468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1338"/>
            <a:ext cx="2946400" cy="4968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1275" y="9431338"/>
            <a:ext cx="2946400" cy="496887"/>
          </a:xfrm>
          <a:prstGeom prst="rect">
            <a:avLst/>
          </a:prstGeom>
        </p:spPr>
        <p:txBody>
          <a:bodyPr vert="horz" lIns="91440" tIns="45720" rIns="91440" bIns="45720" rtlCol="0" anchor="b"/>
          <a:lstStyle>
            <a:lvl1pPr algn="r">
              <a:defRPr sz="1200"/>
            </a:lvl1pPr>
          </a:lstStyle>
          <a:p>
            <a:fld id="{9FA2E312-A811-4AEC-A963-3352809E6EF4}" type="slidenum">
              <a:rPr lang="en-AU" smtClean="0"/>
              <a:t>‹#›</a:t>
            </a:fld>
            <a:endParaRPr lang="en-AU"/>
          </a:p>
        </p:txBody>
      </p:sp>
    </p:spTree>
    <p:extLst>
      <p:ext uri="{BB962C8B-B14F-4D97-AF65-F5344CB8AC3E}">
        <p14:creationId xmlns:p14="http://schemas.microsoft.com/office/powerpoint/2010/main" val="348458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EEE2B84-CFDE-4EFB-8E26-9C09A7614A54}" type="slidenum">
              <a:rPr lang="en-AU" smtClean="0"/>
              <a:t>1</a:t>
            </a:fld>
            <a:endParaRPr lang="en-AU"/>
          </a:p>
        </p:txBody>
      </p:sp>
    </p:spTree>
    <p:extLst>
      <p:ext uri="{BB962C8B-B14F-4D97-AF65-F5344CB8AC3E}">
        <p14:creationId xmlns:p14="http://schemas.microsoft.com/office/powerpoint/2010/main" val="577412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1F4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97280" y="2054018"/>
            <a:ext cx="10058400" cy="2271093"/>
          </a:xfrm>
        </p:spPr>
        <p:txBody>
          <a:bodyPr anchor="b">
            <a:normAutofit/>
          </a:bodyPr>
          <a:lstStyle>
            <a:lvl1pPr algn="l">
              <a:lnSpc>
                <a:spcPct val="85000"/>
              </a:lnSpc>
              <a:defRPr sz="8000" cap="none" spc="-50" baseline="0">
                <a:solidFill>
                  <a:schemeClr val="tx2"/>
                </a:solidFill>
                <a:latin typeface="Franklin Gothic Demi Cond" panose="020B0706030402020204" pitchFamily="34" charset="0"/>
              </a:defRPr>
            </a:lvl1pPr>
          </a:lstStyle>
          <a:p>
            <a:r>
              <a:rPr lang="en-US" dirty="0"/>
              <a:t>Presentation Title </a:t>
            </a:r>
          </a:p>
        </p:txBody>
      </p:sp>
      <p:sp>
        <p:nvSpPr>
          <p:cNvPr id="3" name="Subtitle 2"/>
          <p:cNvSpPr>
            <a:spLocks noGrp="1"/>
          </p:cNvSpPr>
          <p:nvPr>
            <p:ph type="subTitle" idx="1" hasCustomPrompt="1"/>
          </p:nvPr>
        </p:nvSpPr>
        <p:spPr>
          <a:xfrm>
            <a:off x="1100051" y="4455620"/>
            <a:ext cx="10058400" cy="1143000"/>
          </a:xfrm>
        </p:spPr>
        <p:txBody>
          <a:bodyPr lIns="91440" rIns="91440">
            <a:normAutofit/>
          </a:bodyPr>
          <a:lstStyle>
            <a:lvl1pPr marL="0" indent="0" algn="l">
              <a:buNone/>
              <a:defRPr sz="2400" cap="all" spc="200" baseline="0">
                <a:solidFill>
                  <a:schemeClr val="bg2"/>
                </a:solidFill>
                <a:latin typeface="Franklin Gothic Book" panose="020B05030201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err="1"/>
              <a:t>Subheader</a:t>
            </a:r>
            <a:r>
              <a:rPr lang="en-US" dirty="0"/>
              <a:t> / audience </a:t>
            </a:r>
          </a:p>
        </p:txBody>
      </p:sp>
      <p:sp>
        <p:nvSpPr>
          <p:cNvPr id="4" name="Date Placeholder 3"/>
          <p:cNvSpPr>
            <a:spLocks noGrp="1"/>
          </p:cNvSpPr>
          <p:nvPr>
            <p:ph type="dt" sz="half" idx="10"/>
          </p:nvPr>
        </p:nvSpPr>
        <p:spPr/>
        <p:txBody>
          <a:bodyPr/>
          <a:lstStyle>
            <a:lvl1pPr>
              <a:defRPr>
                <a:latin typeface="Franklin Gothic Book" panose="020B0503020102020204" pitchFamily="34" charset="0"/>
              </a:defRPr>
            </a:lvl1pPr>
          </a:lstStyle>
          <a:p>
            <a:endParaRPr lang="en-AU" dirty="0"/>
          </a:p>
        </p:txBody>
      </p:sp>
      <p:sp>
        <p:nvSpPr>
          <p:cNvPr id="5" name="Footer Placeholder 4"/>
          <p:cNvSpPr>
            <a:spLocks noGrp="1"/>
          </p:cNvSpPr>
          <p:nvPr>
            <p:ph type="ftr" sz="quarter" idx="11"/>
          </p:nvPr>
        </p:nvSpPr>
        <p:spPr/>
        <p:txBody>
          <a:bodyPr/>
          <a:lstStyle>
            <a:lvl1pPr>
              <a:defRPr>
                <a:latin typeface="Franklin Gothic Book" panose="020B0503020102020204" pitchFamily="34" charset="0"/>
              </a:defRPr>
            </a:lvl1pPr>
          </a:lstStyle>
          <a:p>
            <a:endParaRPr lang="en-AU" dirty="0"/>
          </a:p>
        </p:txBody>
      </p:sp>
      <p:sp>
        <p:nvSpPr>
          <p:cNvPr id="6" name="Slide Number Placeholder 5"/>
          <p:cNvSpPr>
            <a:spLocks noGrp="1"/>
          </p:cNvSpPr>
          <p:nvPr>
            <p:ph type="sldNum" sz="quarter" idx="12"/>
          </p:nvPr>
        </p:nvSpPr>
        <p:spPr/>
        <p:txBody>
          <a:bodyPr/>
          <a:lstStyle>
            <a:lvl1pPr>
              <a:defRPr>
                <a:latin typeface="Franklin Gothic Book" panose="020B0503020102020204" pitchFamily="34" charset="0"/>
              </a:defRPr>
            </a:lvl1pPr>
          </a:lstStyle>
          <a:p>
            <a:fld id="{2D93E77B-8E22-4F0E-9FEB-B1DAF77B2B47}" type="slidenum">
              <a:rPr lang="en-AU" smtClean="0"/>
              <a:pPr/>
              <a:t>‹#›</a:t>
            </a:fld>
            <a:endParaRPr lang="en-AU"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ue and black logo&#10;&#10;Description automatically generated">
            <a:extLst>
              <a:ext uri="{FF2B5EF4-FFF2-40B4-BE49-F238E27FC236}">
                <a16:creationId xmlns:a16="http://schemas.microsoft.com/office/drawing/2014/main" id="{D082DE6A-DAD4-0C51-E9B0-CA53FCBBE5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875" y="388358"/>
            <a:ext cx="3926328" cy="1456465"/>
          </a:xfrm>
          <a:prstGeom prst="rect">
            <a:avLst/>
          </a:prstGeom>
        </p:spPr>
      </p:pic>
    </p:spTree>
    <p:extLst>
      <p:ext uri="{BB962C8B-B14F-4D97-AF65-F5344CB8AC3E}">
        <p14:creationId xmlns:p14="http://schemas.microsoft.com/office/powerpoint/2010/main" val="2157450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cap="all"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Franklin Gothic Book" panose="020B0503020102020204" pitchFamily="34" charset="0"/>
              </a:defRPr>
            </a:lvl1pPr>
          </a:lstStyle>
          <a:p>
            <a:r>
              <a:rPr lang="en-AU" dirty="0"/>
              <a:t>4 December 2024</a:t>
            </a:r>
          </a:p>
        </p:txBody>
      </p:sp>
      <p:sp>
        <p:nvSpPr>
          <p:cNvPr id="5" name="Footer Placeholder 4"/>
          <p:cNvSpPr>
            <a:spLocks noGrp="1"/>
          </p:cNvSpPr>
          <p:nvPr>
            <p:ph type="ftr" sz="quarter" idx="11"/>
          </p:nvPr>
        </p:nvSpPr>
        <p:spPr/>
        <p:txBody>
          <a:bodyPr/>
          <a:lstStyle>
            <a:lvl1pPr>
              <a:defRPr>
                <a:latin typeface="Franklin Gothic Book" panose="020B0503020102020204" pitchFamily="34" charset="0"/>
              </a:defRPr>
            </a:lvl1pPr>
          </a:lstStyle>
          <a:p>
            <a:endParaRPr lang="en-AU" dirty="0"/>
          </a:p>
        </p:txBody>
      </p:sp>
      <p:sp>
        <p:nvSpPr>
          <p:cNvPr id="6" name="Slide Number Placeholder 5"/>
          <p:cNvSpPr>
            <a:spLocks noGrp="1"/>
          </p:cNvSpPr>
          <p:nvPr>
            <p:ph type="sldNum" sz="quarter" idx="12"/>
          </p:nvPr>
        </p:nvSpPr>
        <p:spPr/>
        <p:txBody>
          <a:bodyPr/>
          <a:lstStyle>
            <a:lvl1pPr>
              <a:defRPr>
                <a:latin typeface="Franklin Gothic Book" panose="020B0503020102020204" pitchFamily="34" charset="0"/>
              </a:defRPr>
            </a:lvl1pPr>
          </a:lstStyle>
          <a:p>
            <a:fld id="{2D93E77B-8E22-4F0E-9FEB-B1DAF77B2B47}" type="slidenum">
              <a:rPr lang="en-AU" smtClean="0"/>
              <a:pPr/>
              <a:t>‹#›</a:t>
            </a:fld>
            <a:endParaRPr lang="en-AU" dirty="0"/>
          </a:p>
        </p:txBody>
      </p:sp>
    </p:spTree>
    <p:extLst>
      <p:ext uri="{BB962C8B-B14F-4D97-AF65-F5344CB8AC3E}">
        <p14:creationId xmlns:p14="http://schemas.microsoft.com/office/powerpoint/2010/main" val="3438950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cap="all" baseline="0"/>
            </a:lvl1p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D93E77B-8E22-4F0E-9FEB-B1DAF77B2B47}" type="slidenum">
              <a:rPr lang="en-AU" smtClean="0"/>
              <a:pPr/>
              <a:t>‹#›</a:t>
            </a:fld>
            <a:endParaRPr lang="en-AU" dirty="0"/>
          </a:p>
        </p:txBody>
      </p:sp>
    </p:spTree>
    <p:extLst>
      <p:ext uri="{BB962C8B-B14F-4D97-AF65-F5344CB8AC3E}">
        <p14:creationId xmlns:p14="http://schemas.microsoft.com/office/powerpoint/2010/main" val="86313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cap="all" baseline="0"/>
            </a:lvl1p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D93E77B-8E22-4F0E-9FEB-B1DAF77B2B47}" type="slidenum">
              <a:rPr lang="en-AU" smtClean="0"/>
              <a:pPr/>
              <a:t>‹#›</a:t>
            </a:fld>
            <a:endParaRPr lang="en-AU" dirty="0"/>
          </a:p>
        </p:txBody>
      </p:sp>
    </p:spTree>
    <p:extLst>
      <p:ext uri="{BB962C8B-B14F-4D97-AF65-F5344CB8AC3E}">
        <p14:creationId xmlns:p14="http://schemas.microsoft.com/office/powerpoint/2010/main" val="2261816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dirty="0"/>
              <a:t>Click to edit Master title style</a:t>
            </a:r>
          </a:p>
        </p:txBody>
      </p:sp>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D93E77B-8E22-4F0E-9FEB-B1DAF77B2B47}" type="slidenum">
              <a:rPr lang="en-AU" smtClean="0"/>
              <a:pPr/>
              <a:t>‹#›</a:t>
            </a:fld>
            <a:endParaRPr lang="en-AU" dirty="0"/>
          </a:p>
        </p:txBody>
      </p:sp>
    </p:spTree>
    <p:extLst>
      <p:ext uri="{BB962C8B-B14F-4D97-AF65-F5344CB8AC3E}">
        <p14:creationId xmlns:p14="http://schemas.microsoft.com/office/powerpoint/2010/main" val="3142953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DF4640E-FAF9-4B57-86F5-EF60D5E26447}" type="datetimeFigureOut">
              <a:rPr lang="en-AU" smtClean="0"/>
              <a:t>4/04/2025</a:t>
            </a:fld>
            <a:endParaRPr lang="en-A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AU"/>
          </a:p>
        </p:txBody>
      </p:sp>
      <p:sp>
        <p:nvSpPr>
          <p:cNvPr id="9" name="Slide Number Placeholder 8"/>
          <p:cNvSpPr>
            <a:spLocks noGrp="1"/>
          </p:cNvSpPr>
          <p:nvPr>
            <p:ph type="sldNum" sz="quarter" idx="12"/>
          </p:nvPr>
        </p:nvSpPr>
        <p:spPr/>
        <p:txBody>
          <a:bodyPr/>
          <a:lstStyle/>
          <a:p>
            <a:fld id="{0EF9E5F8-D6E0-4143-8174-BEF36A3F4651}" type="slidenum">
              <a:rPr lang="en-AU" smtClean="0"/>
              <a:t>‹#›</a:t>
            </a:fld>
            <a:endParaRPr lang="en-AU"/>
          </a:p>
        </p:txBody>
      </p:sp>
    </p:spTree>
    <p:extLst>
      <p:ext uri="{BB962C8B-B14F-4D97-AF65-F5344CB8AC3E}">
        <p14:creationId xmlns:p14="http://schemas.microsoft.com/office/powerpoint/2010/main" val="656636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1F4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A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A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D93E77B-8E22-4F0E-9FEB-B1DAF77B2B47}" type="slidenum">
              <a:rPr lang="en-AU" smtClean="0"/>
              <a:t>‹#›</a:t>
            </a:fld>
            <a:endParaRPr lang="en-AU" dirty="0"/>
          </a:p>
        </p:txBody>
      </p:sp>
    </p:spTree>
    <p:extLst>
      <p:ext uri="{BB962C8B-B14F-4D97-AF65-F5344CB8AC3E}">
        <p14:creationId xmlns:p14="http://schemas.microsoft.com/office/powerpoint/2010/main" val="4231333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4640E-FAF9-4B57-86F5-EF60D5E26447}" type="datetimeFigureOut">
              <a:rPr lang="en-AU" smtClean="0"/>
              <a:t>4/04/2025</a:t>
            </a:fld>
            <a:endParaRPr lang="en-AU"/>
          </a:p>
        </p:txBody>
      </p:sp>
      <p:sp>
        <p:nvSpPr>
          <p:cNvPr id="6" name="Footer Placeholder 5"/>
          <p:cNvSpPr>
            <a:spLocks noGrp="1"/>
          </p:cNvSpPr>
          <p:nvPr>
            <p:ph type="ftr" sz="quarter" idx="11"/>
          </p:nvPr>
        </p:nvSpPr>
        <p:spPr/>
        <p:txBody>
          <a:bodyPr/>
          <a:lstStyle/>
          <a:p>
            <a:endParaRPr lang="en-AU"/>
          </a:p>
        </p:txBody>
      </p:sp>
      <p:pic>
        <p:nvPicPr>
          <p:cNvPr id="13" name="Picture 12">
            <a:extLst>
              <a:ext uri="{FF2B5EF4-FFF2-40B4-BE49-F238E27FC236}">
                <a16:creationId xmlns:a16="http://schemas.microsoft.com/office/drawing/2014/main" id="{429D1442-7445-59F6-F533-2BAC1386473C}"/>
              </a:ext>
            </a:extLst>
          </p:cNvPr>
          <p:cNvPicPr>
            <a:picLocks noChangeAspect="1"/>
          </p:cNvPicPr>
          <p:nvPr userDrawn="1"/>
        </p:nvPicPr>
        <p:blipFill rotWithShape="1">
          <a:blip r:embed="rId2">
            <a:duotone>
              <a:schemeClr val="bg2">
                <a:shade val="45000"/>
                <a:satMod val="135000"/>
              </a:schemeClr>
              <a:prstClr val="white"/>
            </a:duotone>
          </a:blip>
          <a:srcRect b="17818"/>
          <a:stretch/>
        </p:blipFill>
        <p:spPr>
          <a:xfrm>
            <a:off x="-9625" y="-25524"/>
            <a:ext cx="12216067" cy="4969381"/>
          </a:xfrm>
          <a:prstGeom prst="rect">
            <a:avLst/>
          </a:prstGeom>
        </p:spPr>
      </p:pic>
      <p:sp>
        <p:nvSpPr>
          <p:cNvPr id="7" name="Slide Number Placeholder 6"/>
          <p:cNvSpPr>
            <a:spLocks noGrp="1"/>
          </p:cNvSpPr>
          <p:nvPr>
            <p:ph type="sldNum" sz="quarter" idx="12"/>
          </p:nvPr>
        </p:nvSpPr>
        <p:spPr/>
        <p:txBody>
          <a:bodyPr/>
          <a:lstStyle/>
          <a:p>
            <a:fld id="{0EF9E5F8-D6E0-4143-8174-BEF36A3F4651}" type="slidenum">
              <a:rPr lang="en-AU" smtClean="0"/>
              <a:t>‹#›</a:t>
            </a:fld>
            <a:endParaRPr lang="en-AU"/>
          </a:p>
        </p:txBody>
      </p:sp>
    </p:spTree>
    <p:extLst>
      <p:ext uri="{BB962C8B-B14F-4D97-AF65-F5344CB8AC3E}">
        <p14:creationId xmlns:p14="http://schemas.microsoft.com/office/powerpoint/2010/main" val="147105659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411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55440" y="286604"/>
            <a:ext cx="8784976" cy="8003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55440" y="1628800"/>
            <a:ext cx="10058400" cy="438679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000">
                <a:solidFill>
                  <a:srgbClr val="FFFFFF"/>
                </a:solidFill>
                <a:latin typeface="Franklin Gothic Book" panose="020B0503020102020204" pitchFamily="34" charset="0"/>
              </a:defRPr>
            </a:lvl1pPr>
          </a:lstStyle>
          <a:p>
            <a:r>
              <a:rPr lang="en-AU" dirty="0"/>
              <a:t>4 December 2024</a:t>
            </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1000" cap="all" baseline="0">
                <a:solidFill>
                  <a:srgbClr val="FFFFFF"/>
                </a:solidFill>
                <a:latin typeface="Franklin Gothic Book" panose="020B0503020102020204" pitchFamily="34" charset="0"/>
              </a:defRPr>
            </a:lvl1pPr>
          </a:lstStyle>
          <a:p>
            <a:endParaRPr lang="en-AU"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00">
                <a:solidFill>
                  <a:srgbClr val="FFFFFF"/>
                </a:solidFill>
                <a:latin typeface="Franklin Gothic Book" panose="020B0503020102020204" pitchFamily="34" charset="0"/>
              </a:defRPr>
            </a:lvl1pPr>
          </a:lstStyle>
          <a:p>
            <a:fld id="{0EF9E5F8-D6E0-4143-8174-BEF36A3F4651}" type="slidenum">
              <a:rPr lang="en-AU" smtClean="0"/>
              <a:pPr/>
              <a:t>‹#›</a:t>
            </a:fld>
            <a:endParaRPr lang="en-AU" dirty="0"/>
          </a:p>
        </p:txBody>
      </p:sp>
      <p:pic>
        <p:nvPicPr>
          <p:cNvPr id="8" name="Picture 7" descr="A logo with blue circles&#10;&#10;Description automatically generated">
            <a:extLst>
              <a:ext uri="{FF2B5EF4-FFF2-40B4-BE49-F238E27FC236}">
                <a16:creationId xmlns:a16="http://schemas.microsoft.com/office/drawing/2014/main" id="{23616D7C-7A88-DCAB-0A34-F826327E520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984432" y="-56831"/>
            <a:ext cx="1999386" cy="1414047"/>
          </a:xfrm>
          <a:prstGeom prst="rect">
            <a:avLst/>
          </a:prstGeom>
        </p:spPr>
      </p:pic>
    </p:spTree>
    <p:extLst>
      <p:ext uri="{BB962C8B-B14F-4D97-AF65-F5344CB8AC3E}">
        <p14:creationId xmlns:p14="http://schemas.microsoft.com/office/powerpoint/2010/main" val="135433703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4" r:id="rId4"/>
    <p:sldLayoutId id="2147483745" r:id="rId5"/>
    <p:sldLayoutId id="2147483746" r:id="rId6"/>
    <p:sldLayoutId id="2147483747" r:id="rId7"/>
    <p:sldLayoutId id="2147483748" r:id="rId8"/>
    <p:sldLayoutId id="2147483751" r:id="rId9"/>
  </p:sldLayoutIdLst>
  <p:hf hdr="0" ftr="0" dt="0"/>
  <p:txStyles>
    <p:titleStyle>
      <a:lvl1pPr algn="l" defTabSz="914400" rtl="0" eaLnBrk="1" latinLnBrk="0" hangingPunct="1">
        <a:lnSpc>
          <a:spcPct val="85000"/>
        </a:lnSpc>
        <a:spcBef>
          <a:spcPct val="0"/>
        </a:spcBef>
        <a:buNone/>
        <a:defRPr sz="3600" kern="1200" cap="all" spc="-50" baseline="0">
          <a:solidFill>
            <a:schemeClr val="tx2"/>
          </a:solidFill>
          <a:latin typeface="Franklin Gothic Demi Cond" panose="020B07060304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Franklin Gothic Book" panose="020B0503020102020204"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Franklin Gothic Book" panose="020B0503020102020204" pitchFamily="34"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Franklin Gothic Book" panose="020B0503020102020204" pitchFamily="34"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Franklin Gothic Book" panose="020B0503020102020204" pitchFamily="34"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Franklin Gothic Book" panose="020B050302010202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hyperlink" Target="http://www.nrsch.gov.a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D01BD2-17FA-DDA2-BFD1-AB1FF65DB880}"/>
              </a:ext>
            </a:extLst>
          </p:cNvPr>
          <p:cNvSpPr>
            <a:spLocks noGrp="1"/>
          </p:cNvSpPr>
          <p:nvPr>
            <p:ph type="ctrTitle"/>
          </p:nvPr>
        </p:nvSpPr>
        <p:spPr>
          <a:xfrm>
            <a:off x="983432" y="3284984"/>
            <a:ext cx="9577064" cy="1730730"/>
          </a:xfrm>
        </p:spPr>
        <p:txBody>
          <a:bodyPr>
            <a:noAutofit/>
          </a:bodyPr>
          <a:lstStyle/>
          <a:p>
            <a:r>
              <a:rPr lang="en-AU" sz="6000" dirty="0"/>
              <a:t>Community Consultation   </a:t>
            </a:r>
            <a:br>
              <a:rPr lang="en-AU" sz="6000" dirty="0"/>
            </a:br>
            <a:r>
              <a:rPr lang="en-AU" sz="6000" dirty="0"/>
              <a:t>Lake McDonald Drive</a:t>
            </a:r>
            <a:br>
              <a:rPr lang="en-AU" sz="6000" dirty="0"/>
            </a:br>
            <a:endParaRPr lang="en-AU" sz="6000" dirty="0"/>
          </a:p>
        </p:txBody>
      </p:sp>
      <p:sp>
        <p:nvSpPr>
          <p:cNvPr id="6" name="Subtitle 5">
            <a:extLst>
              <a:ext uri="{FF2B5EF4-FFF2-40B4-BE49-F238E27FC236}">
                <a16:creationId xmlns:a16="http://schemas.microsoft.com/office/drawing/2014/main" id="{36A97E39-0DA2-3C06-0872-EFD7F79CF4B2}"/>
              </a:ext>
            </a:extLst>
          </p:cNvPr>
          <p:cNvSpPr>
            <a:spLocks noGrp="1"/>
          </p:cNvSpPr>
          <p:nvPr>
            <p:ph type="subTitle" idx="1"/>
          </p:nvPr>
        </p:nvSpPr>
        <p:spPr>
          <a:xfrm>
            <a:off x="1066800" y="4444214"/>
            <a:ext cx="10058400" cy="1143000"/>
          </a:xfrm>
        </p:spPr>
        <p:txBody>
          <a:bodyPr>
            <a:normAutofit/>
          </a:bodyPr>
          <a:lstStyle/>
          <a:p>
            <a:r>
              <a:rPr lang="en-AU" dirty="0"/>
              <a:t>7 April 2025   </a:t>
            </a:r>
          </a:p>
          <a:p>
            <a:endParaRPr lang="en-AU" dirty="0"/>
          </a:p>
        </p:txBody>
      </p:sp>
    </p:spTree>
    <p:extLst>
      <p:ext uri="{BB962C8B-B14F-4D97-AF65-F5344CB8AC3E}">
        <p14:creationId xmlns:p14="http://schemas.microsoft.com/office/powerpoint/2010/main" val="3162080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9FD375-0046-4352-88B5-34B6F2461918}"/>
              </a:ext>
            </a:extLst>
          </p:cNvPr>
          <p:cNvSpPr>
            <a:spLocks noGrp="1"/>
          </p:cNvSpPr>
          <p:nvPr>
            <p:ph type="title"/>
          </p:nvPr>
        </p:nvSpPr>
        <p:spPr>
          <a:xfrm>
            <a:off x="695400" y="256355"/>
            <a:ext cx="8784976" cy="800389"/>
          </a:xfrm>
        </p:spPr>
        <p:txBody>
          <a:bodyPr/>
          <a:lstStyle/>
          <a:p>
            <a:r>
              <a:rPr lang="en-AU" dirty="0"/>
              <a:t>Safeguards in operational Practice  (4) </a:t>
            </a:r>
          </a:p>
        </p:txBody>
      </p:sp>
      <p:sp>
        <p:nvSpPr>
          <p:cNvPr id="2" name="Slide Number Placeholder 1">
            <a:extLst>
              <a:ext uri="{FF2B5EF4-FFF2-40B4-BE49-F238E27FC236}">
                <a16:creationId xmlns:a16="http://schemas.microsoft.com/office/drawing/2014/main" id="{E1F9ACEF-6253-8AD2-88AC-FFFC189AA253}"/>
              </a:ext>
            </a:extLst>
          </p:cNvPr>
          <p:cNvSpPr>
            <a:spLocks noGrp="1"/>
          </p:cNvSpPr>
          <p:nvPr>
            <p:ph type="sldNum" sz="quarter" idx="12"/>
          </p:nvPr>
        </p:nvSpPr>
        <p:spPr/>
        <p:txBody>
          <a:bodyPr/>
          <a:lstStyle/>
          <a:p>
            <a:fld id="{2D93E77B-8E22-4F0E-9FEB-B1DAF77B2B47}" type="slidenum">
              <a:rPr lang="en-AU" smtClean="0"/>
              <a:pPr/>
              <a:t>10</a:t>
            </a:fld>
            <a:endParaRPr lang="en-AU" dirty="0"/>
          </a:p>
        </p:txBody>
      </p:sp>
      <p:sp>
        <p:nvSpPr>
          <p:cNvPr id="15" name="TextBox 14">
            <a:extLst>
              <a:ext uri="{FF2B5EF4-FFF2-40B4-BE49-F238E27FC236}">
                <a16:creationId xmlns:a16="http://schemas.microsoft.com/office/drawing/2014/main" id="{5B194C2D-3ACA-A209-2B42-4DC8AE06CAB7}"/>
              </a:ext>
            </a:extLst>
          </p:cNvPr>
          <p:cNvSpPr txBox="1"/>
          <p:nvPr/>
        </p:nvSpPr>
        <p:spPr>
          <a:xfrm>
            <a:off x="695400" y="1176588"/>
            <a:ext cx="9577064" cy="4504823"/>
          </a:xfrm>
          <a:prstGeom prst="rect">
            <a:avLst/>
          </a:prstGeom>
          <a:noFill/>
        </p:spPr>
        <p:txBody>
          <a:bodyPr wrap="square" rtlCol="0">
            <a:spAutoFit/>
          </a:bodyPr>
          <a:lstStyle/>
          <a:p>
            <a:pPr lvl="0">
              <a:tabLst>
                <a:tab pos="457200" algn="l"/>
              </a:tabLst>
            </a:pPr>
            <a:r>
              <a:rPr lang="en-AU" sz="1800" dirty="0">
                <a:solidFill>
                  <a:schemeClr val="bg2"/>
                </a:solidFill>
                <a:effectLst/>
                <a:latin typeface="Franklin Gothic Demi Cond" panose="020B0706030402020204" pitchFamily="34" charset="0"/>
                <a:ea typeface="Times New Roman" panose="02020603050405020304" pitchFamily="18" charset="0"/>
              </a:rPr>
              <a:t>Community and Tenant Engagement (</a:t>
            </a:r>
            <a:r>
              <a:rPr lang="en-AU" dirty="0">
                <a:solidFill>
                  <a:schemeClr val="bg2"/>
                </a:solidFill>
                <a:latin typeface="Franklin Gothic Demi Cond" panose="020B0706030402020204" pitchFamily="34" charset="0"/>
                <a:ea typeface="Times New Roman" panose="02020603050405020304" pitchFamily="18" charset="0"/>
              </a:rPr>
              <a:t>p</a:t>
            </a:r>
            <a:r>
              <a:rPr lang="en-AU" sz="1800" dirty="0">
                <a:solidFill>
                  <a:schemeClr val="bg2"/>
                </a:solidFill>
                <a:effectLst/>
                <a:latin typeface="Franklin Gothic Demi Cond" panose="020B0706030402020204" pitchFamily="34" charset="0"/>
                <a:ea typeface="Times New Roman" panose="02020603050405020304" pitchFamily="18" charset="0"/>
              </a:rPr>
              <a:t>olicy, process and resources)</a:t>
            </a:r>
          </a:p>
          <a:p>
            <a:pPr lvl="0">
              <a:tabLst>
                <a:tab pos="457200" algn="l"/>
              </a:tabLst>
            </a:pPr>
            <a:endParaRPr lang="en-AU" dirty="0">
              <a:solidFill>
                <a:schemeClr val="tx2"/>
              </a:solidFill>
              <a:latin typeface="Franklin Gothic Book" panose="020B0503020102020204" pitchFamily="34" charset="0"/>
              <a:ea typeface="Times New Roman" panose="02020603050405020304" pitchFamily="18" charset="0"/>
            </a:endParaRPr>
          </a:p>
          <a:p>
            <a:pPr lvl="0">
              <a:tabLst>
                <a:tab pos="457200" algn="l"/>
              </a:tabLst>
            </a:pPr>
            <a:r>
              <a:rPr lang="en-AU" dirty="0">
                <a:latin typeface="Franklin Gothic Book" panose="020B0503020102020204" pitchFamily="34" charset="0"/>
                <a:ea typeface="Times New Roman" panose="02020603050405020304" pitchFamily="18" charset="0"/>
              </a:rPr>
              <a:t>Practice Aims </a:t>
            </a:r>
          </a:p>
          <a:p>
            <a:pPr lvl="0">
              <a:tabLst>
                <a:tab pos="457200" algn="l"/>
              </a:tabLst>
            </a:pPr>
            <a:endParaRPr lang="en-AU" sz="1800" dirty="0">
              <a:solidFill>
                <a:schemeClr val="tx2"/>
              </a:solidFill>
              <a:effectLst/>
              <a:latin typeface="Franklin Gothic Book" panose="020B0503020102020204" pitchFamily="34" charset="0"/>
              <a:ea typeface="Times New Roman" panose="02020603050405020304" pitchFamily="18" charset="0"/>
            </a:endParaRPr>
          </a:p>
          <a:p>
            <a:pPr marL="342900" lvl="0" indent="-342900">
              <a:lnSpc>
                <a:spcPct val="107000"/>
              </a:lnSpc>
              <a:buFont typeface="Symbol" panose="05050102010706020507" pitchFamily="18" charset="2"/>
              <a:buChar char=""/>
            </a:pPr>
            <a:r>
              <a:rPr lang="en-AU" sz="1800" kern="0" dirty="0">
                <a:effectLst/>
                <a:latin typeface="Franklin Gothic Book" panose="020B0503020102020204" pitchFamily="34" charset="0"/>
                <a:ea typeface="Times New Roman" panose="02020603050405020304" pitchFamily="18" charset="0"/>
                <a:cs typeface="Calibri" panose="020F0502020204030204" pitchFamily="34" charset="0"/>
              </a:rPr>
              <a:t>Support quality tenancy experiences and sustainable homes </a:t>
            </a:r>
            <a:endParaRPr lang="en-AU" sz="1800" kern="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AU" sz="1800" kern="0" dirty="0">
                <a:effectLst/>
                <a:latin typeface="Franklin Gothic Book" panose="020B0503020102020204" pitchFamily="34" charset="0"/>
                <a:ea typeface="Times New Roman" panose="02020603050405020304" pitchFamily="18" charset="0"/>
                <a:cs typeface="Calibri" panose="020F0502020204030204" pitchFamily="34" charset="0"/>
              </a:rPr>
              <a:t>Facilitate the development of resilient, active and sustainable communities </a:t>
            </a:r>
            <a:endParaRPr lang="en-AU" sz="1800" kern="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AU" sz="1800" kern="0" dirty="0">
                <a:effectLst/>
                <a:latin typeface="Franklin Gothic Book" panose="020B0503020102020204" pitchFamily="34" charset="0"/>
                <a:ea typeface="Times New Roman" panose="02020603050405020304" pitchFamily="18" charset="0"/>
                <a:cs typeface="Calibri" panose="020F0502020204030204" pitchFamily="34" charset="0"/>
              </a:rPr>
              <a:t>Enhance well-being, identity, social connectedness and belonging in community </a:t>
            </a:r>
            <a:endParaRPr lang="en-AU" sz="1800" kern="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AU" sz="1800" kern="0" dirty="0">
                <a:effectLst/>
                <a:latin typeface="Franklin Gothic Book" panose="020B0503020102020204" pitchFamily="34" charset="0"/>
                <a:ea typeface="Times New Roman" panose="02020603050405020304" pitchFamily="18" charset="0"/>
                <a:cs typeface="Calibri" panose="020F0502020204030204" pitchFamily="34" charset="0"/>
              </a:rPr>
              <a:t>Build skills and capability of individuals and community</a:t>
            </a:r>
            <a:endParaRPr lang="en-AU" sz="1800" kern="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AU" sz="1800" kern="0" dirty="0">
                <a:effectLst/>
                <a:latin typeface="Franklin Gothic Book" panose="020B0503020102020204" pitchFamily="34" charset="0"/>
                <a:ea typeface="Times New Roman" panose="02020603050405020304" pitchFamily="18" charset="0"/>
                <a:cs typeface="Calibri" panose="020F0502020204030204" pitchFamily="34" charset="0"/>
              </a:rPr>
              <a:t>Create co-design processes that support individuals and communities to identify and achieve community owned activities and projects (e.g. community garden)</a:t>
            </a:r>
            <a:endParaRPr lang="en-AU" sz="1800" kern="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AU" sz="1800" kern="0" dirty="0">
                <a:effectLst/>
                <a:latin typeface="Franklin Gothic Book" panose="020B0503020102020204" pitchFamily="34" charset="0"/>
                <a:ea typeface="Times New Roman" panose="02020603050405020304" pitchFamily="18" charset="0"/>
                <a:cs typeface="Calibri" panose="020F0502020204030204" pitchFamily="34" charset="0"/>
              </a:rPr>
              <a:t>Collaborations and partnerships with the range of community stakeholders </a:t>
            </a:r>
            <a:endParaRPr lang="en-AU" sz="1800" kern="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AU" sz="1800" kern="0" dirty="0">
                <a:effectLst/>
                <a:latin typeface="Franklin Gothic Book" panose="020B0503020102020204" pitchFamily="34" charset="0"/>
                <a:ea typeface="Times New Roman" panose="02020603050405020304" pitchFamily="18" charset="0"/>
                <a:cs typeface="Calibri" panose="020F0502020204030204" pitchFamily="34" charset="0"/>
              </a:rPr>
              <a:t>Access funding programs and sponsorships to grow resources </a:t>
            </a:r>
            <a:endParaRPr lang="en-AU" sz="1800" kern="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endParaRPr lang="en-AU" sz="1800" dirty="0">
              <a:solidFill>
                <a:schemeClr val="tx2"/>
              </a:solidFill>
              <a:effectLst/>
              <a:ea typeface="Times New Roman" panose="02020603050405020304" pitchFamily="18" charset="0"/>
            </a:endParaRPr>
          </a:p>
          <a:p>
            <a:pPr marL="342900" lvl="0" indent="-342900">
              <a:buFont typeface="Arial" panose="020B0604020202020204" pitchFamily="34" charset="0"/>
              <a:buChar char="•"/>
              <a:tabLst>
                <a:tab pos="457200" algn="l"/>
              </a:tabLst>
            </a:pPr>
            <a:endParaRPr lang="en-AU" sz="1800" dirty="0">
              <a:solidFill>
                <a:schemeClr val="tx2"/>
              </a:solidFill>
              <a:effectLst/>
              <a:ea typeface="Times New Roman" panose="02020603050405020304" pitchFamily="18" charset="0"/>
            </a:endParaRPr>
          </a:p>
          <a:p>
            <a:pPr marL="342900" lvl="0" indent="-342900">
              <a:buFont typeface="Arial" panose="020B0604020202020204" pitchFamily="34" charset="0"/>
              <a:buChar char="•"/>
              <a:tabLst>
                <a:tab pos="457200" algn="l"/>
              </a:tabLst>
            </a:pPr>
            <a:endParaRPr lang="en-AU" sz="1800" dirty="0">
              <a:solidFill>
                <a:schemeClr val="tx2"/>
              </a:solidFill>
              <a:effectLst/>
              <a:ea typeface="Times New Roman" panose="02020603050405020304" pitchFamily="18" charset="0"/>
            </a:endParaRPr>
          </a:p>
        </p:txBody>
      </p:sp>
    </p:spTree>
    <p:extLst>
      <p:ext uri="{BB962C8B-B14F-4D97-AF65-F5344CB8AC3E}">
        <p14:creationId xmlns:p14="http://schemas.microsoft.com/office/powerpoint/2010/main" val="2133479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9FD375-0046-4352-88B5-34B6F2461918}"/>
              </a:ext>
            </a:extLst>
          </p:cNvPr>
          <p:cNvSpPr>
            <a:spLocks noGrp="1"/>
          </p:cNvSpPr>
          <p:nvPr>
            <p:ph type="title"/>
          </p:nvPr>
        </p:nvSpPr>
        <p:spPr>
          <a:xfrm>
            <a:off x="695400" y="256355"/>
            <a:ext cx="8784976" cy="800389"/>
          </a:xfrm>
        </p:spPr>
        <p:txBody>
          <a:bodyPr/>
          <a:lstStyle/>
          <a:p>
            <a:r>
              <a:rPr lang="en-AU" dirty="0"/>
              <a:t>Safeguards in operational Practice  (5) </a:t>
            </a:r>
          </a:p>
        </p:txBody>
      </p:sp>
      <p:sp>
        <p:nvSpPr>
          <p:cNvPr id="2" name="Slide Number Placeholder 1">
            <a:extLst>
              <a:ext uri="{FF2B5EF4-FFF2-40B4-BE49-F238E27FC236}">
                <a16:creationId xmlns:a16="http://schemas.microsoft.com/office/drawing/2014/main" id="{E1F9ACEF-6253-8AD2-88AC-FFFC189AA253}"/>
              </a:ext>
            </a:extLst>
          </p:cNvPr>
          <p:cNvSpPr>
            <a:spLocks noGrp="1"/>
          </p:cNvSpPr>
          <p:nvPr>
            <p:ph type="sldNum" sz="quarter" idx="12"/>
          </p:nvPr>
        </p:nvSpPr>
        <p:spPr/>
        <p:txBody>
          <a:bodyPr/>
          <a:lstStyle/>
          <a:p>
            <a:fld id="{2D93E77B-8E22-4F0E-9FEB-B1DAF77B2B47}" type="slidenum">
              <a:rPr lang="en-AU" smtClean="0"/>
              <a:pPr/>
              <a:t>11</a:t>
            </a:fld>
            <a:endParaRPr lang="en-AU" dirty="0"/>
          </a:p>
        </p:txBody>
      </p:sp>
      <p:sp>
        <p:nvSpPr>
          <p:cNvPr id="15" name="TextBox 14">
            <a:extLst>
              <a:ext uri="{FF2B5EF4-FFF2-40B4-BE49-F238E27FC236}">
                <a16:creationId xmlns:a16="http://schemas.microsoft.com/office/drawing/2014/main" id="{5B194C2D-3ACA-A209-2B42-4DC8AE06CAB7}"/>
              </a:ext>
            </a:extLst>
          </p:cNvPr>
          <p:cNvSpPr txBox="1"/>
          <p:nvPr/>
        </p:nvSpPr>
        <p:spPr>
          <a:xfrm>
            <a:off x="767408" y="1144168"/>
            <a:ext cx="9865096" cy="4440959"/>
          </a:xfrm>
          <a:prstGeom prst="rect">
            <a:avLst/>
          </a:prstGeom>
          <a:noFill/>
        </p:spPr>
        <p:txBody>
          <a:bodyPr wrap="square" rtlCol="0">
            <a:spAutoFit/>
          </a:bodyPr>
          <a:lstStyle/>
          <a:p>
            <a:pPr lvl="0">
              <a:tabLst>
                <a:tab pos="457200" algn="l"/>
              </a:tabLst>
            </a:pPr>
            <a:r>
              <a:rPr lang="en-AU" dirty="0">
                <a:solidFill>
                  <a:schemeClr val="bg2"/>
                </a:solidFill>
                <a:latin typeface="Franklin Gothic Demi Cond" panose="020B0706030402020204" pitchFamily="34" charset="0"/>
                <a:ea typeface="Times New Roman" panose="02020603050405020304" pitchFamily="18" charset="0"/>
              </a:rPr>
              <a:t>Tenancy and Property Management </a:t>
            </a:r>
          </a:p>
          <a:p>
            <a:pPr lvl="0">
              <a:tabLst>
                <a:tab pos="457200" algn="l"/>
              </a:tabLst>
            </a:pPr>
            <a:endParaRPr lang="en-AU" sz="1800" dirty="0">
              <a:solidFill>
                <a:schemeClr val="tx2"/>
              </a:solidFill>
              <a:effectLst/>
              <a:ea typeface="Times New Roman" panose="02020603050405020304" pitchFamily="18" charset="0"/>
            </a:endParaRPr>
          </a:p>
          <a:p>
            <a:pPr marL="342900" lvl="0" indent="-342900">
              <a:lnSpc>
                <a:spcPct val="107000"/>
              </a:lnSpc>
              <a:buFont typeface="Symbol" panose="05050102010706020507" pitchFamily="18" charset="2"/>
              <a:buChar char=""/>
            </a:pPr>
            <a:r>
              <a:rPr lang="en-AU" sz="1800" kern="100" dirty="0">
                <a:effectLst/>
                <a:latin typeface="Franklin Gothic Book" panose="020B0503020102020204" pitchFamily="34" charset="0"/>
                <a:ea typeface="Calibri" panose="020F0502020204030204" pitchFamily="34" charset="0"/>
                <a:cs typeface="Times New Roman" panose="02020603050405020304" pitchFamily="18" charset="0"/>
              </a:rPr>
              <a:t>Dedicated tenancy manager (relatively low ratios) </a:t>
            </a:r>
          </a:p>
          <a:p>
            <a:pPr marL="800100" lvl="1" indent="-342900">
              <a:lnSpc>
                <a:spcPct val="107000"/>
              </a:lnSpc>
              <a:buFont typeface="Symbol" panose="05050102010706020507" pitchFamily="18" charset="2"/>
              <a:buChar char=""/>
            </a:pPr>
            <a:r>
              <a:rPr lang="en-AU" kern="100" dirty="0">
                <a:latin typeface="Franklin Gothic Book" panose="020B0503020102020204" pitchFamily="34" charset="0"/>
                <a:ea typeface="Calibri" panose="020F0502020204030204" pitchFamily="34" charset="0"/>
                <a:cs typeface="Times New Roman" panose="02020603050405020304" pitchFamily="18" charset="0"/>
              </a:rPr>
              <a:t>Mutual obligations </a:t>
            </a:r>
          </a:p>
          <a:p>
            <a:pPr marL="800100" lvl="1" indent="-342900">
              <a:lnSpc>
                <a:spcPct val="107000"/>
              </a:lnSpc>
              <a:buFont typeface="Symbol" panose="05050102010706020507" pitchFamily="18" charset="2"/>
              <a:buChar char=""/>
            </a:pPr>
            <a:r>
              <a:rPr lang="en-AU" kern="100" dirty="0">
                <a:latin typeface="Franklin Gothic Book" panose="020B0503020102020204" pitchFamily="34" charset="0"/>
                <a:ea typeface="Calibri" panose="020F0502020204030204" pitchFamily="34" charset="0"/>
                <a:cs typeface="Times New Roman" panose="02020603050405020304" pitchFamily="18" charset="0"/>
              </a:rPr>
              <a:t>Rent </a:t>
            </a:r>
          </a:p>
          <a:p>
            <a:pPr marL="800100" lvl="1" indent="-342900">
              <a:lnSpc>
                <a:spcPct val="107000"/>
              </a:lnSpc>
              <a:buFont typeface="Symbol" panose="05050102010706020507" pitchFamily="18" charset="2"/>
              <a:buChar char=""/>
            </a:pPr>
            <a:r>
              <a:rPr lang="en-AU" kern="100" dirty="0">
                <a:effectLst/>
                <a:latin typeface="Franklin Gothic Book" panose="020B0503020102020204" pitchFamily="34" charset="0"/>
                <a:ea typeface="Calibri" panose="020F0502020204030204" pitchFamily="34" charset="0"/>
                <a:cs typeface="Times New Roman" panose="02020603050405020304" pitchFamily="18" charset="0"/>
              </a:rPr>
              <a:t>Quiet enjoyment</a:t>
            </a:r>
          </a:p>
          <a:p>
            <a:pPr marL="800100" lvl="1" indent="-342900">
              <a:lnSpc>
                <a:spcPct val="107000"/>
              </a:lnSpc>
              <a:buFont typeface="Symbol" panose="05050102010706020507" pitchFamily="18" charset="2"/>
              <a:buChar char=""/>
            </a:pPr>
            <a:r>
              <a:rPr lang="en-AU" kern="100" dirty="0">
                <a:latin typeface="Franklin Gothic Book" panose="020B0503020102020204" pitchFamily="34" charset="0"/>
                <a:ea typeface="Calibri" panose="020F0502020204030204" pitchFamily="34" charset="0"/>
                <a:cs typeface="Times New Roman" panose="02020603050405020304" pitchFamily="18" charset="0"/>
              </a:rPr>
              <a:t>Partnerships with support agencies </a:t>
            </a:r>
          </a:p>
          <a:p>
            <a:pPr marL="342900" indent="-342900">
              <a:lnSpc>
                <a:spcPct val="107000"/>
              </a:lnSpc>
              <a:buFont typeface="Symbol" panose="05050102010706020507" pitchFamily="18" charset="2"/>
              <a:buChar char=""/>
            </a:pPr>
            <a:r>
              <a:rPr lang="en-AU" kern="100" dirty="0">
                <a:latin typeface="Franklin Gothic Book" panose="020B0503020102020204" pitchFamily="34" charset="0"/>
                <a:ea typeface="Calibri" panose="020F0502020204030204" pitchFamily="34" charset="0"/>
                <a:cs typeface="Times New Roman" panose="02020603050405020304" pitchFamily="18" charset="0"/>
              </a:rPr>
              <a:t>Property and asset manager teams </a:t>
            </a:r>
          </a:p>
          <a:p>
            <a:pPr marL="800100" lvl="1" indent="-342900">
              <a:lnSpc>
                <a:spcPct val="107000"/>
              </a:lnSpc>
              <a:buFont typeface="Symbol" panose="05050102010706020507" pitchFamily="18" charset="2"/>
              <a:buChar char=""/>
            </a:pPr>
            <a:r>
              <a:rPr lang="en-AU" kern="100" dirty="0">
                <a:effectLst/>
                <a:latin typeface="Franklin Gothic Book" panose="020B0503020102020204" pitchFamily="34" charset="0"/>
                <a:ea typeface="Calibri" panose="020F0502020204030204" pitchFamily="34" charset="0"/>
                <a:cs typeface="Times New Roman" panose="02020603050405020304" pitchFamily="18" charset="0"/>
              </a:rPr>
              <a:t>Tenant ca</a:t>
            </a:r>
            <a:r>
              <a:rPr lang="en-AU" kern="100" dirty="0">
                <a:latin typeface="Franklin Gothic Book" panose="020B0503020102020204" pitchFamily="34" charset="0"/>
                <a:ea typeface="Calibri" panose="020F0502020204030204" pitchFamily="34" charset="0"/>
                <a:cs typeface="Times New Roman" panose="02020603050405020304" pitchFamily="18" charset="0"/>
              </a:rPr>
              <a:t>re for property </a:t>
            </a:r>
          </a:p>
          <a:p>
            <a:pPr marL="800100" lvl="1" indent="-342900">
              <a:lnSpc>
                <a:spcPct val="107000"/>
              </a:lnSpc>
              <a:buFont typeface="Symbol" panose="05050102010706020507" pitchFamily="18" charset="2"/>
              <a:buChar char=""/>
            </a:pPr>
            <a:r>
              <a:rPr lang="en-AU" kern="100" dirty="0">
                <a:effectLst/>
                <a:latin typeface="Franklin Gothic Book" panose="020B0503020102020204" pitchFamily="34" charset="0"/>
                <a:ea typeface="Calibri" panose="020F0502020204030204" pitchFamily="34" charset="0"/>
                <a:cs typeface="Times New Roman" panose="02020603050405020304" pitchFamily="18" charset="0"/>
              </a:rPr>
              <a:t>Response and cyclical maintenance </a:t>
            </a:r>
          </a:p>
          <a:p>
            <a:pPr marL="342900" indent="-342900">
              <a:lnSpc>
                <a:spcPct val="107000"/>
              </a:lnSpc>
              <a:buFont typeface="Symbol" panose="05050102010706020507" pitchFamily="18" charset="2"/>
              <a:buChar char=""/>
            </a:pPr>
            <a:r>
              <a:rPr lang="en-AU" kern="100" dirty="0">
                <a:effectLst/>
                <a:latin typeface="Franklin Gothic Book" panose="020B0503020102020204" pitchFamily="34" charset="0"/>
                <a:ea typeface="Calibri" panose="020F0502020204030204" pitchFamily="34" charset="0"/>
                <a:cs typeface="Times New Roman" panose="02020603050405020304" pitchFamily="18" charset="0"/>
              </a:rPr>
              <a:t>Breaches and zero tolerance</a:t>
            </a:r>
          </a:p>
          <a:p>
            <a:pPr marL="342900" indent="-342900">
              <a:lnSpc>
                <a:spcPct val="107000"/>
              </a:lnSpc>
              <a:buFont typeface="Symbol" panose="05050102010706020507" pitchFamily="18" charset="2"/>
              <a:buChar char=""/>
            </a:pPr>
            <a:r>
              <a:rPr lang="en-AU" sz="1800" kern="100" dirty="0">
                <a:latin typeface="Franklin Gothic Book" panose="020B0503020102020204" pitchFamily="34" charset="0"/>
                <a:ea typeface="Times New Roman" panose="02020603050405020304" pitchFamily="18" charset="0"/>
                <a:cs typeface="Times New Roman" panose="02020603050405020304" pitchFamily="18" charset="0"/>
              </a:rPr>
              <a:t>Managed exits if required </a:t>
            </a:r>
          </a:p>
          <a:p>
            <a:pPr lvl="0">
              <a:tabLst>
                <a:tab pos="457200" algn="l"/>
              </a:tabLst>
            </a:pPr>
            <a:endParaRPr lang="en-AU" sz="1800" dirty="0">
              <a:solidFill>
                <a:schemeClr val="tx2"/>
              </a:solidFill>
              <a:effectLst/>
              <a:ea typeface="Times New Roman" panose="02020603050405020304" pitchFamily="18" charset="0"/>
            </a:endParaRPr>
          </a:p>
          <a:p>
            <a:pPr marL="342900" lvl="0" indent="-342900">
              <a:buFont typeface="Arial" panose="020B0604020202020204" pitchFamily="34" charset="0"/>
              <a:buChar char="•"/>
              <a:tabLst>
                <a:tab pos="457200" algn="l"/>
              </a:tabLst>
            </a:pPr>
            <a:endParaRPr lang="en-AU" sz="1800" dirty="0">
              <a:solidFill>
                <a:schemeClr val="tx2"/>
              </a:solidFill>
              <a:effectLst/>
              <a:ea typeface="Times New Roman" panose="02020603050405020304" pitchFamily="18" charset="0"/>
            </a:endParaRPr>
          </a:p>
          <a:p>
            <a:pPr marL="342900" lvl="0" indent="-342900">
              <a:buFont typeface="Arial" panose="020B0604020202020204" pitchFamily="34" charset="0"/>
              <a:buChar char="•"/>
              <a:tabLst>
                <a:tab pos="457200" algn="l"/>
              </a:tabLst>
            </a:pPr>
            <a:endParaRPr lang="en-AU" sz="1800" dirty="0">
              <a:solidFill>
                <a:schemeClr val="tx2"/>
              </a:solidFill>
              <a:effectLst/>
              <a:ea typeface="Times New Roman" panose="02020603050405020304" pitchFamily="18" charset="0"/>
            </a:endParaRPr>
          </a:p>
        </p:txBody>
      </p:sp>
    </p:spTree>
    <p:extLst>
      <p:ext uri="{BB962C8B-B14F-4D97-AF65-F5344CB8AC3E}">
        <p14:creationId xmlns:p14="http://schemas.microsoft.com/office/powerpoint/2010/main" val="284590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415481" y="157492"/>
            <a:ext cx="8362248" cy="443070"/>
          </a:xfrm>
          <a:prstGeom prst="rect">
            <a:avLst/>
          </a:prstGeom>
        </p:spPr>
        <p:txBody>
          <a:bodyPr vert="horz" wrap="square" lIns="0" tIns="12065" rIns="0" bIns="0" rtlCol="0" anchor="ctr">
            <a:spAutoFit/>
          </a:bodyPr>
          <a:lstStyle/>
          <a:p>
            <a:pPr marL="12700">
              <a:spcBef>
                <a:spcPts val="95"/>
              </a:spcBef>
            </a:pPr>
            <a:r>
              <a:rPr dirty="0"/>
              <a:t>Sunshine</a:t>
            </a:r>
            <a:r>
              <a:rPr spc="-80" dirty="0"/>
              <a:t> </a:t>
            </a:r>
            <a:r>
              <a:rPr dirty="0"/>
              <a:t>Coast</a:t>
            </a:r>
            <a:r>
              <a:rPr spc="-95" dirty="0"/>
              <a:t> </a:t>
            </a:r>
            <a:r>
              <a:rPr lang="en-US" spc="-95" dirty="0"/>
              <a:t>AND NOOSA </a:t>
            </a:r>
            <a:r>
              <a:rPr dirty="0"/>
              <a:t>Challenges</a:t>
            </a:r>
            <a:r>
              <a:rPr spc="-75" dirty="0"/>
              <a:t> </a:t>
            </a:r>
            <a:r>
              <a:rPr spc="-25" dirty="0"/>
              <a:t>(1)</a:t>
            </a:r>
          </a:p>
        </p:txBody>
      </p:sp>
      <p:sp>
        <p:nvSpPr>
          <p:cNvPr id="6" name="object 6"/>
          <p:cNvSpPr txBox="1"/>
          <p:nvPr/>
        </p:nvSpPr>
        <p:spPr>
          <a:xfrm>
            <a:off x="2414271" y="588661"/>
            <a:ext cx="6818630" cy="537968"/>
          </a:xfrm>
          <a:prstGeom prst="rect">
            <a:avLst/>
          </a:prstGeom>
        </p:spPr>
        <p:txBody>
          <a:bodyPr vert="horz" wrap="square" lIns="0" tIns="12065" rIns="0" bIns="0" rtlCol="0">
            <a:spAutoFit/>
          </a:bodyPr>
          <a:lstStyle/>
          <a:p>
            <a:pPr marL="12700">
              <a:spcBef>
                <a:spcPts val="95"/>
              </a:spcBef>
            </a:pPr>
            <a:r>
              <a:rPr sz="1100" b="1" dirty="0">
                <a:solidFill>
                  <a:schemeClr val="tx2"/>
                </a:solidFill>
                <a:latin typeface="Arial"/>
                <a:cs typeface="Arial"/>
              </a:rPr>
              <a:t>Source:</a:t>
            </a:r>
            <a:r>
              <a:rPr sz="1100" b="1" spc="-75" dirty="0">
                <a:solidFill>
                  <a:schemeClr val="tx2"/>
                </a:solidFill>
                <a:latin typeface="Arial"/>
                <a:cs typeface="Arial"/>
              </a:rPr>
              <a:t> </a:t>
            </a:r>
            <a:r>
              <a:rPr sz="1100" b="1" dirty="0">
                <a:solidFill>
                  <a:schemeClr val="tx2"/>
                </a:solidFill>
                <a:latin typeface="Arial"/>
                <a:cs typeface="Arial"/>
              </a:rPr>
              <a:t>Smarter</a:t>
            </a:r>
            <a:r>
              <a:rPr sz="1100" b="1" spc="-85" dirty="0">
                <a:solidFill>
                  <a:schemeClr val="tx2"/>
                </a:solidFill>
                <a:latin typeface="Arial"/>
                <a:cs typeface="Arial"/>
              </a:rPr>
              <a:t> </a:t>
            </a:r>
            <a:r>
              <a:rPr sz="1100" b="1" dirty="0">
                <a:solidFill>
                  <a:schemeClr val="tx2"/>
                </a:solidFill>
                <a:latin typeface="Arial"/>
                <a:cs typeface="Arial"/>
              </a:rPr>
              <a:t>Cities</a:t>
            </a:r>
            <a:r>
              <a:rPr sz="1100" b="1" spc="-80" dirty="0">
                <a:solidFill>
                  <a:schemeClr val="tx2"/>
                </a:solidFill>
                <a:latin typeface="Arial"/>
                <a:cs typeface="Arial"/>
              </a:rPr>
              <a:t> </a:t>
            </a:r>
            <a:r>
              <a:rPr sz="1100" b="1" dirty="0">
                <a:solidFill>
                  <a:schemeClr val="tx2"/>
                </a:solidFill>
                <a:latin typeface="Arial"/>
                <a:cs typeface="Arial"/>
              </a:rPr>
              <a:t>2019</a:t>
            </a:r>
            <a:r>
              <a:rPr sz="1100" b="1" spc="-80" dirty="0">
                <a:solidFill>
                  <a:schemeClr val="tx2"/>
                </a:solidFill>
                <a:latin typeface="Arial"/>
                <a:cs typeface="Arial"/>
              </a:rPr>
              <a:t> </a:t>
            </a:r>
            <a:r>
              <a:rPr sz="1100" b="1" dirty="0">
                <a:solidFill>
                  <a:schemeClr val="tx2"/>
                </a:solidFill>
                <a:latin typeface="Arial"/>
                <a:cs typeface="Arial"/>
              </a:rPr>
              <a:t>(Housing</a:t>
            </a:r>
            <a:r>
              <a:rPr sz="1100" b="1" spc="-25" dirty="0">
                <a:solidFill>
                  <a:schemeClr val="tx2"/>
                </a:solidFill>
                <a:latin typeface="Arial"/>
                <a:cs typeface="Arial"/>
              </a:rPr>
              <a:t> </a:t>
            </a:r>
            <a:r>
              <a:rPr sz="1100" b="1" spc="-10" dirty="0">
                <a:solidFill>
                  <a:schemeClr val="tx2"/>
                </a:solidFill>
                <a:latin typeface="Arial"/>
                <a:cs typeface="Arial"/>
              </a:rPr>
              <a:t>Policy,</a:t>
            </a:r>
            <a:r>
              <a:rPr sz="1100" b="1" spc="-20" dirty="0">
                <a:solidFill>
                  <a:schemeClr val="tx2"/>
                </a:solidFill>
                <a:latin typeface="Arial"/>
                <a:cs typeface="Arial"/>
              </a:rPr>
              <a:t> </a:t>
            </a:r>
            <a:r>
              <a:rPr sz="1100" b="1" spc="-10" dirty="0">
                <a:solidFill>
                  <a:schemeClr val="tx2"/>
                </a:solidFill>
                <a:latin typeface="Arial"/>
                <a:cs typeface="Arial"/>
              </a:rPr>
              <a:t>Research)</a:t>
            </a:r>
            <a:endParaRPr sz="1100" dirty="0">
              <a:solidFill>
                <a:schemeClr val="tx2"/>
              </a:solidFill>
              <a:latin typeface="Arial"/>
              <a:cs typeface="Arial"/>
            </a:endParaRPr>
          </a:p>
          <a:p>
            <a:pPr marL="291465">
              <a:spcBef>
                <a:spcPts val="1135"/>
              </a:spcBef>
            </a:pPr>
            <a:r>
              <a:rPr sz="1400" spc="-20" dirty="0">
                <a:solidFill>
                  <a:srgbClr val="585858"/>
                </a:solidFill>
                <a:latin typeface="Calibri"/>
                <a:cs typeface="Calibri"/>
              </a:rPr>
              <a:t>Percentage</a:t>
            </a:r>
            <a:r>
              <a:rPr sz="1400" spc="10" dirty="0">
                <a:solidFill>
                  <a:srgbClr val="585858"/>
                </a:solidFill>
                <a:latin typeface="Calibri"/>
                <a:cs typeface="Calibri"/>
              </a:rPr>
              <a:t> </a:t>
            </a:r>
            <a:r>
              <a:rPr sz="1400" spc="-10" dirty="0">
                <a:solidFill>
                  <a:srgbClr val="585858"/>
                </a:solidFill>
                <a:latin typeface="Calibri"/>
                <a:cs typeface="Calibri"/>
              </a:rPr>
              <a:t>Population</a:t>
            </a:r>
            <a:r>
              <a:rPr sz="1400" spc="10" dirty="0">
                <a:solidFill>
                  <a:srgbClr val="585858"/>
                </a:solidFill>
                <a:latin typeface="Calibri"/>
                <a:cs typeface="Calibri"/>
              </a:rPr>
              <a:t> </a:t>
            </a:r>
            <a:r>
              <a:rPr sz="1400" spc="-10" dirty="0">
                <a:solidFill>
                  <a:srgbClr val="585858"/>
                </a:solidFill>
                <a:latin typeface="Calibri"/>
                <a:cs typeface="Calibri"/>
              </a:rPr>
              <a:t>Growth</a:t>
            </a:r>
            <a:endParaRPr sz="1400" dirty="0">
              <a:latin typeface="Calibri"/>
              <a:cs typeface="Calibri"/>
            </a:endParaRPr>
          </a:p>
        </p:txBody>
      </p:sp>
      <p:sp>
        <p:nvSpPr>
          <p:cNvPr id="7" name="object 7"/>
          <p:cNvSpPr/>
          <p:nvPr/>
        </p:nvSpPr>
        <p:spPr>
          <a:xfrm>
            <a:off x="2378963" y="2580132"/>
            <a:ext cx="3505200" cy="0"/>
          </a:xfrm>
          <a:custGeom>
            <a:avLst/>
            <a:gdLst/>
            <a:ahLst/>
            <a:cxnLst/>
            <a:rect l="l" t="t" r="r" b="b"/>
            <a:pathLst>
              <a:path w="3505200">
                <a:moveTo>
                  <a:pt x="0" y="0"/>
                </a:moveTo>
                <a:lnTo>
                  <a:pt x="3505200" y="0"/>
                </a:lnTo>
              </a:path>
            </a:pathLst>
          </a:custGeom>
          <a:ln w="9144">
            <a:solidFill>
              <a:srgbClr val="D9D9D9"/>
            </a:solidFill>
          </a:ln>
        </p:spPr>
        <p:txBody>
          <a:bodyPr wrap="square" lIns="0" tIns="0" rIns="0" bIns="0" rtlCol="0"/>
          <a:lstStyle/>
          <a:p>
            <a:endParaRPr/>
          </a:p>
        </p:txBody>
      </p:sp>
      <p:grpSp>
        <p:nvGrpSpPr>
          <p:cNvPr id="8" name="object 8"/>
          <p:cNvGrpSpPr/>
          <p:nvPr/>
        </p:nvGrpSpPr>
        <p:grpSpPr>
          <a:xfrm>
            <a:off x="2374202" y="1644395"/>
            <a:ext cx="3514725" cy="876300"/>
            <a:chOff x="850201" y="1644395"/>
            <a:chExt cx="3514725" cy="876300"/>
          </a:xfrm>
        </p:grpSpPr>
        <p:sp>
          <p:nvSpPr>
            <p:cNvPr id="9" name="object 9"/>
            <p:cNvSpPr/>
            <p:nvPr/>
          </p:nvSpPr>
          <p:spPr>
            <a:xfrm>
              <a:off x="854963" y="1702307"/>
              <a:ext cx="3505200" cy="585470"/>
            </a:xfrm>
            <a:custGeom>
              <a:avLst/>
              <a:gdLst/>
              <a:ahLst/>
              <a:cxnLst/>
              <a:rect l="l" t="t" r="r" b="b"/>
              <a:pathLst>
                <a:path w="3505200" h="585469">
                  <a:moveTo>
                    <a:pt x="0" y="585216"/>
                  </a:moveTo>
                  <a:lnTo>
                    <a:pt x="3505200" y="585216"/>
                  </a:lnTo>
                </a:path>
                <a:path w="3505200" h="585469">
                  <a:moveTo>
                    <a:pt x="0" y="438912"/>
                  </a:moveTo>
                  <a:lnTo>
                    <a:pt x="3505200" y="438912"/>
                  </a:lnTo>
                </a:path>
                <a:path w="3505200" h="585469">
                  <a:moveTo>
                    <a:pt x="0" y="292608"/>
                  </a:moveTo>
                  <a:lnTo>
                    <a:pt x="3505200" y="292608"/>
                  </a:lnTo>
                </a:path>
                <a:path w="3505200" h="585469">
                  <a:moveTo>
                    <a:pt x="0" y="146304"/>
                  </a:moveTo>
                  <a:lnTo>
                    <a:pt x="3505200" y="146304"/>
                  </a:lnTo>
                </a:path>
                <a:path w="3505200" h="585469">
                  <a:moveTo>
                    <a:pt x="0" y="0"/>
                  </a:moveTo>
                  <a:lnTo>
                    <a:pt x="3505200" y="0"/>
                  </a:lnTo>
                </a:path>
              </a:pathLst>
            </a:custGeom>
            <a:ln w="9144">
              <a:solidFill>
                <a:srgbClr val="D9D9D9"/>
              </a:solidFill>
            </a:ln>
          </p:spPr>
          <p:txBody>
            <a:bodyPr wrap="square" lIns="0" tIns="0" rIns="0" bIns="0" rtlCol="0"/>
            <a:lstStyle/>
            <a:p>
              <a:endParaRPr/>
            </a:p>
          </p:txBody>
        </p:sp>
        <p:sp>
          <p:nvSpPr>
            <p:cNvPr id="10" name="object 10"/>
            <p:cNvSpPr/>
            <p:nvPr/>
          </p:nvSpPr>
          <p:spPr>
            <a:xfrm>
              <a:off x="3936491" y="1731263"/>
              <a:ext cx="50800" cy="702945"/>
            </a:xfrm>
            <a:custGeom>
              <a:avLst/>
              <a:gdLst/>
              <a:ahLst/>
              <a:cxnLst/>
              <a:rect l="l" t="t" r="r" b="b"/>
              <a:pathLst>
                <a:path w="50800" h="702944">
                  <a:moveTo>
                    <a:pt x="50291" y="0"/>
                  </a:moveTo>
                  <a:lnTo>
                    <a:pt x="0" y="0"/>
                  </a:lnTo>
                  <a:lnTo>
                    <a:pt x="0" y="702563"/>
                  </a:lnTo>
                  <a:lnTo>
                    <a:pt x="50291" y="702563"/>
                  </a:lnTo>
                  <a:lnTo>
                    <a:pt x="50291" y="0"/>
                  </a:lnTo>
                  <a:close/>
                </a:path>
              </a:pathLst>
            </a:custGeom>
            <a:solidFill>
              <a:srgbClr val="00AF50"/>
            </a:solidFill>
          </p:spPr>
          <p:txBody>
            <a:bodyPr wrap="square" lIns="0" tIns="0" rIns="0" bIns="0" rtlCol="0"/>
            <a:lstStyle/>
            <a:p>
              <a:endParaRPr/>
            </a:p>
          </p:txBody>
        </p:sp>
        <p:sp>
          <p:nvSpPr>
            <p:cNvPr id="11" name="object 11"/>
            <p:cNvSpPr/>
            <p:nvPr/>
          </p:nvSpPr>
          <p:spPr>
            <a:xfrm>
              <a:off x="909828" y="1644395"/>
              <a:ext cx="3395979" cy="876300"/>
            </a:xfrm>
            <a:custGeom>
              <a:avLst/>
              <a:gdLst/>
              <a:ahLst/>
              <a:cxnLst/>
              <a:rect l="l" t="t" r="r" b="b"/>
              <a:pathLst>
                <a:path w="3395979" h="876300">
                  <a:moveTo>
                    <a:pt x="50292" y="789444"/>
                  </a:moveTo>
                  <a:lnTo>
                    <a:pt x="0" y="789444"/>
                  </a:lnTo>
                  <a:lnTo>
                    <a:pt x="0" y="876300"/>
                  </a:lnTo>
                  <a:lnTo>
                    <a:pt x="50292" y="876300"/>
                  </a:lnTo>
                  <a:lnTo>
                    <a:pt x="50292" y="789444"/>
                  </a:lnTo>
                  <a:close/>
                </a:path>
                <a:path w="3395979" h="876300">
                  <a:moveTo>
                    <a:pt x="210299" y="611124"/>
                  </a:moveTo>
                  <a:lnTo>
                    <a:pt x="160020" y="611124"/>
                  </a:lnTo>
                  <a:lnTo>
                    <a:pt x="160020" y="789444"/>
                  </a:lnTo>
                  <a:lnTo>
                    <a:pt x="210299" y="789444"/>
                  </a:lnTo>
                  <a:lnTo>
                    <a:pt x="210299" y="611124"/>
                  </a:lnTo>
                  <a:close/>
                </a:path>
                <a:path w="3395979" h="876300">
                  <a:moveTo>
                    <a:pt x="368795" y="595884"/>
                  </a:moveTo>
                  <a:lnTo>
                    <a:pt x="318516" y="595884"/>
                  </a:lnTo>
                  <a:lnTo>
                    <a:pt x="318516" y="789432"/>
                  </a:lnTo>
                  <a:lnTo>
                    <a:pt x="368795" y="789432"/>
                  </a:lnTo>
                  <a:lnTo>
                    <a:pt x="368795" y="595884"/>
                  </a:lnTo>
                  <a:close/>
                </a:path>
                <a:path w="3395979" h="876300">
                  <a:moveTo>
                    <a:pt x="528815" y="542544"/>
                  </a:moveTo>
                  <a:lnTo>
                    <a:pt x="478536" y="542544"/>
                  </a:lnTo>
                  <a:lnTo>
                    <a:pt x="478536" y="789432"/>
                  </a:lnTo>
                  <a:lnTo>
                    <a:pt x="528815" y="789432"/>
                  </a:lnTo>
                  <a:lnTo>
                    <a:pt x="528815" y="542544"/>
                  </a:lnTo>
                  <a:close/>
                </a:path>
                <a:path w="3395979" h="876300">
                  <a:moveTo>
                    <a:pt x="687311" y="534924"/>
                  </a:moveTo>
                  <a:lnTo>
                    <a:pt x="637032" y="534924"/>
                  </a:lnTo>
                  <a:lnTo>
                    <a:pt x="637032" y="789444"/>
                  </a:lnTo>
                  <a:lnTo>
                    <a:pt x="687311" y="789444"/>
                  </a:lnTo>
                  <a:lnTo>
                    <a:pt x="687311" y="534924"/>
                  </a:lnTo>
                  <a:close/>
                </a:path>
                <a:path w="3395979" h="876300">
                  <a:moveTo>
                    <a:pt x="847344" y="495300"/>
                  </a:moveTo>
                  <a:lnTo>
                    <a:pt x="797052" y="495300"/>
                  </a:lnTo>
                  <a:lnTo>
                    <a:pt x="797052" y="789444"/>
                  </a:lnTo>
                  <a:lnTo>
                    <a:pt x="847344" y="789444"/>
                  </a:lnTo>
                  <a:lnTo>
                    <a:pt x="847344" y="495300"/>
                  </a:lnTo>
                  <a:close/>
                </a:path>
                <a:path w="3395979" h="876300">
                  <a:moveTo>
                    <a:pt x="1005840" y="490728"/>
                  </a:moveTo>
                  <a:lnTo>
                    <a:pt x="955548" y="490728"/>
                  </a:lnTo>
                  <a:lnTo>
                    <a:pt x="955548" y="789432"/>
                  </a:lnTo>
                  <a:lnTo>
                    <a:pt x="1005840" y="789432"/>
                  </a:lnTo>
                  <a:lnTo>
                    <a:pt x="1005840" y="490728"/>
                  </a:lnTo>
                  <a:close/>
                </a:path>
                <a:path w="3395979" h="876300">
                  <a:moveTo>
                    <a:pt x="1165860" y="490728"/>
                  </a:moveTo>
                  <a:lnTo>
                    <a:pt x="1115568" y="490728"/>
                  </a:lnTo>
                  <a:lnTo>
                    <a:pt x="1115568" y="789432"/>
                  </a:lnTo>
                  <a:lnTo>
                    <a:pt x="1165860" y="789432"/>
                  </a:lnTo>
                  <a:lnTo>
                    <a:pt x="1165860" y="490728"/>
                  </a:lnTo>
                  <a:close/>
                </a:path>
                <a:path w="3395979" h="876300">
                  <a:moveTo>
                    <a:pt x="1324356" y="464820"/>
                  </a:moveTo>
                  <a:lnTo>
                    <a:pt x="1275588" y="464820"/>
                  </a:lnTo>
                  <a:lnTo>
                    <a:pt x="1275588" y="789432"/>
                  </a:lnTo>
                  <a:lnTo>
                    <a:pt x="1324356" y="789432"/>
                  </a:lnTo>
                  <a:lnTo>
                    <a:pt x="1324356" y="464820"/>
                  </a:lnTo>
                  <a:close/>
                </a:path>
                <a:path w="3395979" h="876300">
                  <a:moveTo>
                    <a:pt x="1484376" y="449580"/>
                  </a:moveTo>
                  <a:lnTo>
                    <a:pt x="1434084" y="449580"/>
                  </a:lnTo>
                  <a:lnTo>
                    <a:pt x="1434084" y="789432"/>
                  </a:lnTo>
                  <a:lnTo>
                    <a:pt x="1484376" y="789432"/>
                  </a:lnTo>
                  <a:lnTo>
                    <a:pt x="1484376" y="449580"/>
                  </a:lnTo>
                  <a:close/>
                </a:path>
                <a:path w="3395979" h="876300">
                  <a:moveTo>
                    <a:pt x="1642872" y="409956"/>
                  </a:moveTo>
                  <a:lnTo>
                    <a:pt x="1594104" y="409956"/>
                  </a:lnTo>
                  <a:lnTo>
                    <a:pt x="1594104" y="789432"/>
                  </a:lnTo>
                  <a:lnTo>
                    <a:pt x="1642872" y="789432"/>
                  </a:lnTo>
                  <a:lnTo>
                    <a:pt x="1642872" y="409956"/>
                  </a:lnTo>
                  <a:close/>
                </a:path>
                <a:path w="3395979" h="876300">
                  <a:moveTo>
                    <a:pt x="1802892" y="347472"/>
                  </a:moveTo>
                  <a:lnTo>
                    <a:pt x="1752600" y="347472"/>
                  </a:lnTo>
                  <a:lnTo>
                    <a:pt x="1752600" y="789432"/>
                  </a:lnTo>
                  <a:lnTo>
                    <a:pt x="1802892" y="789432"/>
                  </a:lnTo>
                  <a:lnTo>
                    <a:pt x="1802892" y="347472"/>
                  </a:lnTo>
                  <a:close/>
                </a:path>
                <a:path w="3395979" h="876300">
                  <a:moveTo>
                    <a:pt x="1961388" y="268224"/>
                  </a:moveTo>
                  <a:lnTo>
                    <a:pt x="1912620" y="268224"/>
                  </a:lnTo>
                  <a:lnTo>
                    <a:pt x="1912620" y="789444"/>
                  </a:lnTo>
                  <a:lnTo>
                    <a:pt x="1961388" y="789444"/>
                  </a:lnTo>
                  <a:lnTo>
                    <a:pt x="1961388" y="268224"/>
                  </a:lnTo>
                  <a:close/>
                </a:path>
                <a:path w="3395979" h="876300">
                  <a:moveTo>
                    <a:pt x="2121408" y="242316"/>
                  </a:moveTo>
                  <a:lnTo>
                    <a:pt x="2071116" y="242316"/>
                  </a:lnTo>
                  <a:lnTo>
                    <a:pt x="2071116" y="789432"/>
                  </a:lnTo>
                  <a:lnTo>
                    <a:pt x="2121408" y="789432"/>
                  </a:lnTo>
                  <a:lnTo>
                    <a:pt x="2121408" y="242316"/>
                  </a:lnTo>
                  <a:close/>
                </a:path>
                <a:path w="3395979" h="876300">
                  <a:moveTo>
                    <a:pt x="2279904" y="242316"/>
                  </a:moveTo>
                  <a:lnTo>
                    <a:pt x="2231136" y="242316"/>
                  </a:lnTo>
                  <a:lnTo>
                    <a:pt x="2231136" y="789432"/>
                  </a:lnTo>
                  <a:lnTo>
                    <a:pt x="2279904" y="789432"/>
                  </a:lnTo>
                  <a:lnTo>
                    <a:pt x="2279904" y="242316"/>
                  </a:lnTo>
                  <a:close/>
                </a:path>
                <a:path w="3395979" h="876300">
                  <a:moveTo>
                    <a:pt x="2439924" y="240792"/>
                  </a:moveTo>
                  <a:lnTo>
                    <a:pt x="2389632" y="240792"/>
                  </a:lnTo>
                  <a:lnTo>
                    <a:pt x="2389632" y="789432"/>
                  </a:lnTo>
                  <a:lnTo>
                    <a:pt x="2439924" y="789432"/>
                  </a:lnTo>
                  <a:lnTo>
                    <a:pt x="2439924" y="240792"/>
                  </a:lnTo>
                  <a:close/>
                </a:path>
                <a:path w="3395979" h="876300">
                  <a:moveTo>
                    <a:pt x="2599931" y="216408"/>
                  </a:moveTo>
                  <a:lnTo>
                    <a:pt x="2549652" y="216408"/>
                  </a:lnTo>
                  <a:lnTo>
                    <a:pt x="2549652" y="789432"/>
                  </a:lnTo>
                  <a:lnTo>
                    <a:pt x="2599931" y="789432"/>
                  </a:lnTo>
                  <a:lnTo>
                    <a:pt x="2599931" y="216408"/>
                  </a:lnTo>
                  <a:close/>
                </a:path>
                <a:path w="3395979" h="876300">
                  <a:moveTo>
                    <a:pt x="2758440" y="173736"/>
                  </a:moveTo>
                  <a:lnTo>
                    <a:pt x="2708148" y="173736"/>
                  </a:lnTo>
                  <a:lnTo>
                    <a:pt x="2708148" y="789444"/>
                  </a:lnTo>
                  <a:lnTo>
                    <a:pt x="2758440" y="789444"/>
                  </a:lnTo>
                  <a:lnTo>
                    <a:pt x="2758440" y="173736"/>
                  </a:lnTo>
                  <a:close/>
                </a:path>
                <a:path w="3395979" h="876300">
                  <a:moveTo>
                    <a:pt x="2918460" y="114300"/>
                  </a:moveTo>
                  <a:lnTo>
                    <a:pt x="2868168" y="114300"/>
                  </a:lnTo>
                  <a:lnTo>
                    <a:pt x="2868168" y="789432"/>
                  </a:lnTo>
                  <a:lnTo>
                    <a:pt x="2918460" y="789432"/>
                  </a:lnTo>
                  <a:lnTo>
                    <a:pt x="2918460" y="114300"/>
                  </a:lnTo>
                  <a:close/>
                </a:path>
                <a:path w="3395979" h="876300">
                  <a:moveTo>
                    <a:pt x="3236976" y="41148"/>
                  </a:moveTo>
                  <a:lnTo>
                    <a:pt x="3186684" y="41148"/>
                  </a:lnTo>
                  <a:lnTo>
                    <a:pt x="3186684" y="789444"/>
                  </a:lnTo>
                  <a:lnTo>
                    <a:pt x="3236976" y="789444"/>
                  </a:lnTo>
                  <a:lnTo>
                    <a:pt x="3236976" y="41148"/>
                  </a:lnTo>
                  <a:close/>
                </a:path>
                <a:path w="3395979" h="876300">
                  <a:moveTo>
                    <a:pt x="3395472" y="0"/>
                  </a:moveTo>
                  <a:lnTo>
                    <a:pt x="3345180" y="0"/>
                  </a:lnTo>
                  <a:lnTo>
                    <a:pt x="3345180" y="789432"/>
                  </a:lnTo>
                  <a:lnTo>
                    <a:pt x="3395472" y="789432"/>
                  </a:lnTo>
                  <a:lnTo>
                    <a:pt x="3395472" y="0"/>
                  </a:lnTo>
                  <a:close/>
                </a:path>
              </a:pathLst>
            </a:custGeom>
            <a:solidFill>
              <a:srgbClr val="4471C4"/>
            </a:solidFill>
          </p:spPr>
          <p:txBody>
            <a:bodyPr wrap="square" lIns="0" tIns="0" rIns="0" bIns="0" rtlCol="0"/>
            <a:lstStyle/>
            <a:p>
              <a:endParaRPr/>
            </a:p>
          </p:txBody>
        </p:sp>
        <p:sp>
          <p:nvSpPr>
            <p:cNvPr id="12" name="object 12"/>
            <p:cNvSpPr/>
            <p:nvPr/>
          </p:nvSpPr>
          <p:spPr>
            <a:xfrm>
              <a:off x="854963" y="2433827"/>
              <a:ext cx="3505200" cy="0"/>
            </a:xfrm>
            <a:custGeom>
              <a:avLst/>
              <a:gdLst/>
              <a:ahLst/>
              <a:cxnLst/>
              <a:rect l="l" t="t" r="r" b="b"/>
              <a:pathLst>
                <a:path w="3505200">
                  <a:moveTo>
                    <a:pt x="0" y="0"/>
                  </a:moveTo>
                  <a:lnTo>
                    <a:pt x="3505200" y="0"/>
                  </a:lnTo>
                </a:path>
              </a:pathLst>
            </a:custGeom>
            <a:ln w="9144">
              <a:solidFill>
                <a:srgbClr val="D9D9D9"/>
              </a:solidFill>
            </a:ln>
          </p:spPr>
          <p:txBody>
            <a:bodyPr wrap="square" lIns="0" tIns="0" rIns="0" bIns="0" rtlCol="0"/>
            <a:lstStyle/>
            <a:p>
              <a:endParaRPr/>
            </a:p>
          </p:txBody>
        </p:sp>
      </p:grpSp>
      <p:sp>
        <p:nvSpPr>
          <p:cNvPr id="13" name="object 13"/>
          <p:cNvSpPr/>
          <p:nvPr/>
        </p:nvSpPr>
        <p:spPr>
          <a:xfrm>
            <a:off x="2378963" y="1556003"/>
            <a:ext cx="3505200" cy="0"/>
          </a:xfrm>
          <a:custGeom>
            <a:avLst/>
            <a:gdLst/>
            <a:ahLst/>
            <a:cxnLst/>
            <a:rect l="l" t="t" r="r" b="b"/>
            <a:pathLst>
              <a:path w="3505200">
                <a:moveTo>
                  <a:pt x="0" y="0"/>
                </a:moveTo>
                <a:lnTo>
                  <a:pt x="3505200" y="0"/>
                </a:lnTo>
              </a:path>
            </a:pathLst>
          </a:custGeom>
          <a:ln w="9144">
            <a:solidFill>
              <a:srgbClr val="D9D9D9"/>
            </a:solidFill>
          </a:ln>
        </p:spPr>
        <p:txBody>
          <a:bodyPr wrap="square" lIns="0" tIns="0" rIns="0" bIns="0" rtlCol="0"/>
          <a:lstStyle/>
          <a:p>
            <a:endParaRPr/>
          </a:p>
        </p:txBody>
      </p:sp>
      <p:sp>
        <p:nvSpPr>
          <p:cNvPr id="14" name="object 14"/>
          <p:cNvSpPr txBox="1"/>
          <p:nvPr/>
        </p:nvSpPr>
        <p:spPr>
          <a:xfrm>
            <a:off x="1941587" y="1451852"/>
            <a:ext cx="345440" cy="1219565"/>
          </a:xfrm>
          <a:prstGeom prst="rect">
            <a:avLst/>
          </a:prstGeom>
        </p:spPr>
        <p:txBody>
          <a:bodyPr vert="horz" wrap="square" lIns="0" tIns="21590" rIns="0" bIns="0" rtlCol="0">
            <a:spAutoFit/>
          </a:bodyPr>
          <a:lstStyle/>
          <a:p>
            <a:pPr marL="47625">
              <a:spcBef>
                <a:spcPts val="170"/>
              </a:spcBef>
            </a:pPr>
            <a:r>
              <a:rPr sz="900" spc="-10" dirty="0">
                <a:solidFill>
                  <a:srgbClr val="585858"/>
                </a:solidFill>
                <a:latin typeface="Calibri"/>
                <a:cs typeface="Calibri"/>
              </a:rPr>
              <a:t>3.00%</a:t>
            </a:r>
            <a:endParaRPr sz="900">
              <a:latin typeface="Calibri"/>
              <a:cs typeface="Calibri"/>
            </a:endParaRPr>
          </a:p>
          <a:p>
            <a:pPr marL="47625">
              <a:spcBef>
                <a:spcPts val="75"/>
              </a:spcBef>
            </a:pPr>
            <a:r>
              <a:rPr sz="900" spc="-10" dirty="0">
                <a:solidFill>
                  <a:srgbClr val="585858"/>
                </a:solidFill>
                <a:latin typeface="Calibri"/>
                <a:cs typeface="Calibri"/>
              </a:rPr>
              <a:t>2.50%</a:t>
            </a:r>
            <a:endParaRPr sz="900">
              <a:latin typeface="Calibri"/>
              <a:cs typeface="Calibri"/>
            </a:endParaRPr>
          </a:p>
          <a:p>
            <a:pPr marL="47625">
              <a:spcBef>
                <a:spcPts val="70"/>
              </a:spcBef>
            </a:pPr>
            <a:r>
              <a:rPr sz="900" spc="-10" dirty="0">
                <a:solidFill>
                  <a:srgbClr val="585858"/>
                </a:solidFill>
                <a:latin typeface="Calibri"/>
                <a:cs typeface="Calibri"/>
              </a:rPr>
              <a:t>2.00%</a:t>
            </a:r>
            <a:endParaRPr sz="900">
              <a:latin typeface="Calibri"/>
              <a:cs typeface="Calibri"/>
            </a:endParaRPr>
          </a:p>
          <a:p>
            <a:pPr marL="47625">
              <a:spcBef>
                <a:spcPts val="75"/>
              </a:spcBef>
            </a:pPr>
            <a:r>
              <a:rPr sz="900" spc="-10" dirty="0">
                <a:solidFill>
                  <a:srgbClr val="585858"/>
                </a:solidFill>
                <a:latin typeface="Calibri"/>
                <a:cs typeface="Calibri"/>
              </a:rPr>
              <a:t>1.50%</a:t>
            </a:r>
            <a:endParaRPr sz="900">
              <a:latin typeface="Calibri"/>
              <a:cs typeface="Calibri"/>
            </a:endParaRPr>
          </a:p>
          <a:p>
            <a:pPr marL="47625">
              <a:spcBef>
                <a:spcPts val="75"/>
              </a:spcBef>
            </a:pPr>
            <a:r>
              <a:rPr sz="900" spc="-10" dirty="0">
                <a:solidFill>
                  <a:srgbClr val="585858"/>
                </a:solidFill>
                <a:latin typeface="Calibri"/>
                <a:cs typeface="Calibri"/>
              </a:rPr>
              <a:t>1.00%</a:t>
            </a:r>
            <a:endParaRPr sz="900">
              <a:latin typeface="Calibri"/>
              <a:cs typeface="Calibri"/>
            </a:endParaRPr>
          </a:p>
          <a:p>
            <a:pPr marL="47625">
              <a:spcBef>
                <a:spcPts val="70"/>
              </a:spcBef>
            </a:pPr>
            <a:r>
              <a:rPr sz="900" spc="-10" dirty="0">
                <a:solidFill>
                  <a:srgbClr val="585858"/>
                </a:solidFill>
                <a:latin typeface="Calibri"/>
                <a:cs typeface="Calibri"/>
              </a:rPr>
              <a:t>0.50%</a:t>
            </a:r>
            <a:endParaRPr sz="900">
              <a:latin typeface="Calibri"/>
              <a:cs typeface="Calibri"/>
            </a:endParaRPr>
          </a:p>
          <a:p>
            <a:pPr marL="47625">
              <a:spcBef>
                <a:spcPts val="75"/>
              </a:spcBef>
            </a:pPr>
            <a:r>
              <a:rPr sz="900" spc="-10" dirty="0">
                <a:solidFill>
                  <a:srgbClr val="585858"/>
                </a:solidFill>
                <a:latin typeface="Calibri"/>
                <a:cs typeface="Calibri"/>
              </a:rPr>
              <a:t>0.00%</a:t>
            </a:r>
            <a:endParaRPr sz="900">
              <a:latin typeface="Calibri"/>
              <a:cs typeface="Calibri"/>
            </a:endParaRPr>
          </a:p>
          <a:p>
            <a:pPr marL="12700">
              <a:spcBef>
                <a:spcPts val="70"/>
              </a:spcBef>
            </a:pPr>
            <a:r>
              <a:rPr sz="900" dirty="0">
                <a:solidFill>
                  <a:srgbClr val="585858"/>
                </a:solidFill>
                <a:latin typeface="Calibri"/>
                <a:cs typeface="Calibri"/>
              </a:rPr>
              <a:t>-</a:t>
            </a:r>
            <a:r>
              <a:rPr sz="900" spc="-10" dirty="0">
                <a:solidFill>
                  <a:srgbClr val="585858"/>
                </a:solidFill>
                <a:latin typeface="Calibri"/>
                <a:cs typeface="Calibri"/>
              </a:rPr>
              <a:t>0.50%</a:t>
            </a:r>
            <a:endParaRPr sz="900">
              <a:latin typeface="Calibri"/>
              <a:cs typeface="Calibri"/>
            </a:endParaRPr>
          </a:p>
        </p:txBody>
      </p:sp>
      <p:sp>
        <p:nvSpPr>
          <p:cNvPr id="15" name="object 15"/>
          <p:cNvSpPr txBox="1"/>
          <p:nvPr/>
        </p:nvSpPr>
        <p:spPr>
          <a:xfrm>
            <a:off x="2399093" y="2527617"/>
            <a:ext cx="3492944" cy="862965"/>
          </a:xfrm>
          <a:prstGeom prst="rect">
            <a:avLst/>
          </a:prstGeom>
        </p:spPr>
        <p:txBody>
          <a:bodyPr vert="vert270" wrap="square" lIns="0" tIns="0" rIns="0" bIns="0" rtlCol="0">
            <a:spAutoFit/>
          </a:bodyPr>
          <a:lstStyle/>
          <a:p>
            <a:pPr marR="83820" algn="r">
              <a:lnSpc>
                <a:spcPts val="955"/>
              </a:lnSpc>
            </a:pPr>
            <a:r>
              <a:rPr sz="900" spc="-10" dirty="0">
                <a:solidFill>
                  <a:srgbClr val="585858"/>
                </a:solidFill>
                <a:latin typeface="Calibri"/>
                <a:cs typeface="Calibri"/>
              </a:rPr>
              <a:t>Mackay</a:t>
            </a:r>
            <a:endParaRPr sz="900" dirty="0">
              <a:latin typeface="Calibri"/>
              <a:cs typeface="Calibri"/>
            </a:endParaRPr>
          </a:p>
          <a:p>
            <a:pPr marL="280035" marR="84455" indent="-41910" algn="r">
              <a:lnSpc>
                <a:spcPct val="116100"/>
              </a:lnSpc>
            </a:pPr>
            <a:r>
              <a:rPr sz="900" spc="-10" dirty="0">
                <a:solidFill>
                  <a:srgbClr val="585858"/>
                </a:solidFill>
                <a:latin typeface="Calibri"/>
                <a:cs typeface="Calibri"/>
              </a:rPr>
              <a:t>Launceston</a:t>
            </a:r>
            <a:r>
              <a:rPr sz="900" spc="500" dirty="0">
                <a:solidFill>
                  <a:srgbClr val="585858"/>
                </a:solidFill>
                <a:latin typeface="Calibri"/>
                <a:cs typeface="Calibri"/>
              </a:rPr>
              <a:t> </a:t>
            </a:r>
            <a:r>
              <a:rPr sz="900" spc="-10" dirty="0">
                <a:solidFill>
                  <a:srgbClr val="585858"/>
                </a:solidFill>
                <a:latin typeface="Calibri"/>
                <a:cs typeface="Calibri"/>
              </a:rPr>
              <a:t>Townsville</a:t>
            </a:r>
            <a:endParaRPr sz="900" dirty="0">
              <a:latin typeface="Calibri"/>
              <a:cs typeface="Calibri"/>
            </a:endParaRPr>
          </a:p>
          <a:p>
            <a:pPr marL="288290" marR="83820" indent="148590" algn="r">
              <a:lnSpc>
                <a:spcPct val="116100"/>
              </a:lnSpc>
            </a:pPr>
            <a:r>
              <a:rPr sz="900" spc="-10" dirty="0">
                <a:solidFill>
                  <a:srgbClr val="585858"/>
                </a:solidFill>
                <a:latin typeface="Calibri"/>
                <a:cs typeface="Calibri"/>
              </a:rPr>
              <a:t>Darwin</a:t>
            </a:r>
            <a:r>
              <a:rPr sz="900" spc="500" dirty="0">
                <a:solidFill>
                  <a:srgbClr val="585858"/>
                </a:solidFill>
                <a:latin typeface="Calibri"/>
                <a:cs typeface="Calibri"/>
              </a:rPr>
              <a:t> </a:t>
            </a:r>
            <a:r>
              <a:rPr sz="900" spc="-10" dirty="0">
                <a:solidFill>
                  <a:srgbClr val="585858"/>
                </a:solidFill>
                <a:latin typeface="Calibri"/>
                <a:cs typeface="Calibri"/>
              </a:rPr>
              <a:t>Adelaide</a:t>
            </a:r>
            <a:r>
              <a:rPr sz="900" spc="500" dirty="0">
                <a:solidFill>
                  <a:srgbClr val="585858"/>
                </a:solidFill>
                <a:latin typeface="Calibri"/>
                <a:cs typeface="Calibri"/>
              </a:rPr>
              <a:t> </a:t>
            </a:r>
            <a:r>
              <a:rPr sz="900" spc="-10" dirty="0">
                <a:solidFill>
                  <a:srgbClr val="585858"/>
                </a:solidFill>
                <a:latin typeface="Calibri"/>
                <a:cs typeface="Calibri"/>
              </a:rPr>
              <a:t>Newcastle</a:t>
            </a:r>
            <a:endParaRPr sz="900" dirty="0">
              <a:latin typeface="Calibri"/>
              <a:cs typeface="Calibri"/>
            </a:endParaRPr>
          </a:p>
          <a:p>
            <a:pPr marL="185420" marR="84455" indent="297815" algn="r">
              <a:lnSpc>
                <a:spcPct val="116100"/>
              </a:lnSpc>
            </a:pPr>
            <a:r>
              <a:rPr sz="900" spc="-10" dirty="0">
                <a:solidFill>
                  <a:srgbClr val="585858"/>
                </a:solidFill>
                <a:latin typeface="Calibri"/>
                <a:cs typeface="Calibri"/>
              </a:rPr>
              <a:t>Cairns</a:t>
            </a:r>
            <a:r>
              <a:rPr sz="900" spc="500" dirty="0">
                <a:solidFill>
                  <a:srgbClr val="585858"/>
                </a:solidFill>
                <a:latin typeface="Calibri"/>
                <a:cs typeface="Calibri"/>
              </a:rPr>
              <a:t> </a:t>
            </a:r>
            <a:r>
              <a:rPr sz="900" spc="-10" dirty="0">
                <a:solidFill>
                  <a:srgbClr val="585858"/>
                </a:solidFill>
                <a:latin typeface="Calibri"/>
                <a:cs typeface="Calibri"/>
              </a:rPr>
              <a:t>Toowoomba</a:t>
            </a:r>
            <a:endParaRPr sz="900" dirty="0">
              <a:latin typeface="Calibri"/>
              <a:cs typeface="Calibri"/>
            </a:endParaRPr>
          </a:p>
          <a:p>
            <a:pPr marL="207010" marR="84455" indent="307975" algn="r">
              <a:lnSpc>
                <a:spcPct val="116100"/>
              </a:lnSpc>
            </a:pPr>
            <a:r>
              <a:rPr sz="900" spc="-10" dirty="0">
                <a:solidFill>
                  <a:srgbClr val="585858"/>
                </a:solidFill>
                <a:latin typeface="Calibri"/>
                <a:cs typeface="Calibri"/>
              </a:rPr>
              <a:t>Perth</a:t>
            </a:r>
            <a:r>
              <a:rPr sz="900" spc="500" dirty="0">
                <a:solidFill>
                  <a:srgbClr val="585858"/>
                </a:solidFill>
                <a:latin typeface="Calibri"/>
                <a:cs typeface="Calibri"/>
              </a:rPr>
              <a:t> </a:t>
            </a:r>
            <a:r>
              <a:rPr sz="900" spc="-10" dirty="0">
                <a:solidFill>
                  <a:srgbClr val="585858"/>
                </a:solidFill>
                <a:latin typeface="Calibri"/>
                <a:cs typeface="Calibri"/>
              </a:rPr>
              <a:t>Wollongong</a:t>
            </a:r>
            <a:endParaRPr sz="900" dirty="0">
              <a:latin typeface="Calibri"/>
              <a:cs typeface="Calibri"/>
            </a:endParaRPr>
          </a:p>
          <a:p>
            <a:pPr marL="342265" marR="5080" indent="102870">
              <a:lnSpc>
                <a:spcPct val="116199"/>
              </a:lnSpc>
            </a:pPr>
            <a:r>
              <a:rPr sz="900" spc="-10" dirty="0">
                <a:solidFill>
                  <a:srgbClr val="585858"/>
                </a:solidFill>
                <a:latin typeface="Calibri"/>
                <a:cs typeface="Calibri"/>
              </a:rPr>
              <a:t>Hobart</a:t>
            </a:r>
            <a:r>
              <a:rPr sz="900" spc="500" dirty="0">
                <a:solidFill>
                  <a:srgbClr val="585858"/>
                </a:solidFill>
                <a:latin typeface="Calibri"/>
                <a:cs typeface="Calibri"/>
              </a:rPr>
              <a:t> </a:t>
            </a:r>
            <a:r>
              <a:rPr sz="900" dirty="0">
                <a:solidFill>
                  <a:srgbClr val="585858"/>
                </a:solidFill>
                <a:latin typeface="Calibri"/>
                <a:cs typeface="Calibri"/>
              </a:rPr>
              <a:t>Albury</a:t>
            </a:r>
            <a:r>
              <a:rPr sz="900" spc="-35" dirty="0">
                <a:solidFill>
                  <a:srgbClr val="585858"/>
                </a:solidFill>
                <a:latin typeface="Calibri"/>
                <a:cs typeface="Calibri"/>
              </a:rPr>
              <a:t> </a:t>
            </a:r>
            <a:r>
              <a:rPr sz="900" dirty="0">
                <a:solidFill>
                  <a:srgbClr val="585858"/>
                </a:solidFill>
                <a:latin typeface="Calibri"/>
                <a:cs typeface="Calibri"/>
              </a:rPr>
              <a:t>-</a:t>
            </a:r>
            <a:r>
              <a:rPr sz="900" spc="-50" dirty="0">
                <a:solidFill>
                  <a:srgbClr val="585858"/>
                </a:solidFill>
                <a:latin typeface="Calibri"/>
                <a:cs typeface="Calibri"/>
              </a:rPr>
              <a:t>…</a:t>
            </a:r>
            <a:r>
              <a:rPr sz="900" spc="500" dirty="0">
                <a:solidFill>
                  <a:srgbClr val="585858"/>
                </a:solidFill>
                <a:latin typeface="Calibri"/>
                <a:cs typeface="Calibri"/>
              </a:rPr>
              <a:t> </a:t>
            </a:r>
            <a:r>
              <a:rPr sz="900" spc="-10" dirty="0">
                <a:solidFill>
                  <a:srgbClr val="585858"/>
                </a:solidFill>
                <a:latin typeface="Calibri"/>
                <a:cs typeface="Calibri"/>
              </a:rPr>
              <a:t>Bendigo</a:t>
            </a:r>
            <a:r>
              <a:rPr sz="900" spc="500" dirty="0">
                <a:solidFill>
                  <a:srgbClr val="585858"/>
                </a:solidFill>
                <a:latin typeface="Calibri"/>
                <a:cs typeface="Calibri"/>
              </a:rPr>
              <a:t> </a:t>
            </a:r>
            <a:r>
              <a:rPr sz="900" spc="-10" dirty="0">
                <a:solidFill>
                  <a:srgbClr val="585858"/>
                </a:solidFill>
                <a:latin typeface="Calibri"/>
                <a:cs typeface="Calibri"/>
              </a:rPr>
              <a:t>Ballarat</a:t>
            </a:r>
            <a:r>
              <a:rPr sz="900" spc="500" dirty="0">
                <a:solidFill>
                  <a:srgbClr val="585858"/>
                </a:solidFill>
                <a:latin typeface="Calibri"/>
                <a:cs typeface="Calibri"/>
              </a:rPr>
              <a:t> </a:t>
            </a:r>
            <a:r>
              <a:rPr sz="900" spc="-10" dirty="0">
                <a:solidFill>
                  <a:srgbClr val="585858"/>
                </a:solidFill>
                <a:latin typeface="Calibri"/>
                <a:cs typeface="Calibri"/>
              </a:rPr>
              <a:t>Sydney</a:t>
            </a:r>
            <a:r>
              <a:rPr sz="900" spc="500" dirty="0">
                <a:solidFill>
                  <a:srgbClr val="585858"/>
                </a:solidFill>
                <a:latin typeface="Calibri"/>
                <a:cs typeface="Calibri"/>
              </a:rPr>
              <a:t> </a:t>
            </a:r>
            <a:r>
              <a:rPr sz="900" spc="-10" dirty="0">
                <a:solidFill>
                  <a:srgbClr val="585858"/>
                </a:solidFill>
                <a:latin typeface="Calibri"/>
                <a:cs typeface="Calibri"/>
              </a:rPr>
              <a:t>Canberra</a:t>
            </a:r>
            <a:r>
              <a:rPr sz="900" spc="500" dirty="0">
                <a:solidFill>
                  <a:srgbClr val="585858"/>
                </a:solidFill>
                <a:latin typeface="Calibri"/>
                <a:cs typeface="Calibri"/>
              </a:rPr>
              <a:t> </a:t>
            </a:r>
            <a:r>
              <a:rPr sz="900" spc="-10" dirty="0">
                <a:solidFill>
                  <a:srgbClr val="585858"/>
                </a:solidFill>
                <a:latin typeface="Calibri"/>
                <a:cs typeface="Calibri"/>
              </a:rPr>
              <a:t>Brisbane</a:t>
            </a:r>
            <a:endParaRPr sz="900" dirty="0">
              <a:latin typeface="Calibri"/>
              <a:cs typeface="Calibri"/>
            </a:endParaRPr>
          </a:p>
          <a:p>
            <a:pPr marL="205104" marR="6350" indent="-193040">
              <a:lnSpc>
                <a:spcPct val="116100"/>
              </a:lnSpc>
            </a:pPr>
            <a:r>
              <a:rPr sz="900" dirty="0">
                <a:solidFill>
                  <a:srgbClr val="585858"/>
                </a:solidFill>
                <a:latin typeface="Calibri"/>
                <a:cs typeface="Calibri"/>
              </a:rPr>
              <a:t>Western</a:t>
            </a:r>
            <a:r>
              <a:rPr sz="900" spc="-30" dirty="0">
                <a:solidFill>
                  <a:srgbClr val="585858"/>
                </a:solidFill>
                <a:latin typeface="Calibri"/>
                <a:cs typeface="Calibri"/>
              </a:rPr>
              <a:t> </a:t>
            </a:r>
            <a:r>
              <a:rPr sz="900" spc="-10" dirty="0">
                <a:solidFill>
                  <a:srgbClr val="585858"/>
                </a:solidFill>
                <a:latin typeface="Calibri"/>
                <a:cs typeface="Calibri"/>
              </a:rPr>
              <a:t>Sydney</a:t>
            </a:r>
            <a:r>
              <a:rPr sz="900" spc="500" dirty="0">
                <a:solidFill>
                  <a:srgbClr val="585858"/>
                </a:solidFill>
                <a:latin typeface="Calibri"/>
                <a:cs typeface="Calibri"/>
              </a:rPr>
              <a:t> </a:t>
            </a:r>
            <a:r>
              <a:rPr sz="900" dirty="0">
                <a:solidFill>
                  <a:srgbClr val="585858"/>
                </a:solidFill>
                <a:latin typeface="Calibri"/>
                <a:cs typeface="Calibri"/>
              </a:rPr>
              <a:t>Gold</a:t>
            </a:r>
            <a:r>
              <a:rPr sz="900" spc="-15" dirty="0">
                <a:solidFill>
                  <a:srgbClr val="585858"/>
                </a:solidFill>
                <a:latin typeface="Calibri"/>
                <a:cs typeface="Calibri"/>
              </a:rPr>
              <a:t> </a:t>
            </a:r>
            <a:r>
              <a:rPr sz="900" dirty="0">
                <a:solidFill>
                  <a:srgbClr val="585858"/>
                </a:solidFill>
                <a:latin typeface="Calibri"/>
                <a:cs typeface="Calibri"/>
              </a:rPr>
              <a:t>Coast</a:t>
            </a:r>
            <a:r>
              <a:rPr sz="900" spc="-10" dirty="0">
                <a:solidFill>
                  <a:srgbClr val="585858"/>
                </a:solidFill>
                <a:latin typeface="Calibri"/>
                <a:cs typeface="Calibri"/>
              </a:rPr>
              <a:t> </a:t>
            </a:r>
            <a:r>
              <a:rPr sz="900" dirty="0">
                <a:solidFill>
                  <a:srgbClr val="585858"/>
                </a:solidFill>
                <a:latin typeface="Calibri"/>
                <a:cs typeface="Calibri"/>
              </a:rPr>
              <a:t>-</a:t>
            </a:r>
            <a:r>
              <a:rPr sz="900" spc="-50" dirty="0">
                <a:solidFill>
                  <a:srgbClr val="585858"/>
                </a:solidFill>
                <a:latin typeface="Calibri"/>
                <a:cs typeface="Calibri"/>
              </a:rPr>
              <a:t>…</a:t>
            </a:r>
            <a:endParaRPr sz="900" dirty="0">
              <a:latin typeface="Calibri"/>
              <a:cs typeface="Calibri"/>
            </a:endParaRPr>
          </a:p>
          <a:p>
            <a:pPr marL="251460" marR="84455" indent="-187325" algn="r">
              <a:lnSpc>
                <a:spcPct val="116100"/>
              </a:lnSpc>
            </a:pPr>
            <a:r>
              <a:rPr sz="900" spc="-10" dirty="0">
                <a:solidFill>
                  <a:srgbClr val="585858"/>
                </a:solidFill>
                <a:latin typeface="Calibri"/>
                <a:cs typeface="Calibri"/>
              </a:rPr>
              <a:t>Sunshine</a:t>
            </a:r>
            <a:r>
              <a:rPr sz="900" spc="25" dirty="0">
                <a:solidFill>
                  <a:srgbClr val="585858"/>
                </a:solidFill>
                <a:latin typeface="Calibri"/>
                <a:cs typeface="Calibri"/>
              </a:rPr>
              <a:t> </a:t>
            </a:r>
            <a:r>
              <a:rPr sz="900" spc="-10" dirty="0">
                <a:solidFill>
                  <a:srgbClr val="585858"/>
                </a:solidFill>
                <a:latin typeface="Calibri"/>
                <a:cs typeface="Calibri"/>
              </a:rPr>
              <a:t>Coast</a:t>
            </a:r>
            <a:r>
              <a:rPr sz="900" spc="500" dirty="0">
                <a:solidFill>
                  <a:srgbClr val="585858"/>
                </a:solidFill>
                <a:latin typeface="Calibri"/>
                <a:cs typeface="Calibri"/>
              </a:rPr>
              <a:t> </a:t>
            </a:r>
            <a:r>
              <a:rPr sz="900" spc="-10" dirty="0">
                <a:solidFill>
                  <a:srgbClr val="585858"/>
                </a:solidFill>
                <a:latin typeface="Calibri"/>
                <a:cs typeface="Calibri"/>
              </a:rPr>
              <a:t>Melbourne</a:t>
            </a:r>
            <a:r>
              <a:rPr sz="900" spc="500" dirty="0">
                <a:solidFill>
                  <a:srgbClr val="585858"/>
                </a:solidFill>
                <a:latin typeface="Calibri"/>
                <a:cs typeface="Calibri"/>
              </a:rPr>
              <a:t> </a:t>
            </a:r>
            <a:r>
              <a:rPr sz="900" spc="-10" dirty="0">
                <a:solidFill>
                  <a:srgbClr val="585858"/>
                </a:solidFill>
                <a:latin typeface="Calibri"/>
                <a:cs typeface="Calibri"/>
              </a:rPr>
              <a:t>Geelong</a:t>
            </a:r>
            <a:endParaRPr sz="900" dirty="0">
              <a:latin typeface="Calibri"/>
              <a:cs typeface="Calibri"/>
            </a:endParaRPr>
          </a:p>
        </p:txBody>
      </p:sp>
      <p:sp>
        <p:nvSpPr>
          <p:cNvPr id="16" name="object 16"/>
          <p:cNvSpPr txBox="1"/>
          <p:nvPr/>
        </p:nvSpPr>
        <p:spPr>
          <a:xfrm>
            <a:off x="1774009" y="1765582"/>
            <a:ext cx="130036" cy="606425"/>
          </a:xfrm>
          <a:prstGeom prst="rect">
            <a:avLst/>
          </a:prstGeom>
        </p:spPr>
        <p:txBody>
          <a:bodyPr vert="vert270" wrap="square" lIns="0" tIns="0" rIns="0" bIns="0" rtlCol="0">
            <a:spAutoFit/>
          </a:bodyPr>
          <a:lstStyle/>
          <a:p>
            <a:pPr marL="12700">
              <a:lnSpc>
                <a:spcPts val="1045"/>
              </a:lnSpc>
            </a:pPr>
            <a:r>
              <a:rPr sz="1000" spc="-10" dirty="0">
                <a:solidFill>
                  <a:srgbClr val="585858"/>
                </a:solidFill>
                <a:latin typeface="Calibri"/>
                <a:cs typeface="Calibri"/>
              </a:rPr>
              <a:t>Percentage</a:t>
            </a:r>
            <a:endParaRPr sz="1000">
              <a:latin typeface="Calibri"/>
              <a:cs typeface="Calibri"/>
            </a:endParaRPr>
          </a:p>
        </p:txBody>
      </p:sp>
      <p:sp>
        <p:nvSpPr>
          <p:cNvPr id="17" name="object 17"/>
          <p:cNvSpPr/>
          <p:nvPr/>
        </p:nvSpPr>
        <p:spPr>
          <a:xfrm>
            <a:off x="2318766" y="2003294"/>
            <a:ext cx="3544570" cy="16510"/>
          </a:xfrm>
          <a:custGeom>
            <a:avLst/>
            <a:gdLst/>
            <a:ahLst/>
            <a:cxnLst/>
            <a:rect l="l" t="t" r="r" b="b"/>
            <a:pathLst>
              <a:path w="3544570" h="16510">
                <a:moveTo>
                  <a:pt x="0" y="16344"/>
                </a:moveTo>
                <a:lnTo>
                  <a:pt x="3544366" y="0"/>
                </a:lnTo>
              </a:path>
            </a:pathLst>
          </a:custGeom>
          <a:ln w="19811">
            <a:solidFill>
              <a:srgbClr val="FF0000"/>
            </a:solidFill>
          </a:ln>
        </p:spPr>
        <p:txBody>
          <a:bodyPr wrap="square" lIns="0" tIns="0" rIns="0" bIns="0" rtlCol="0"/>
          <a:lstStyle/>
          <a:p>
            <a:endParaRPr/>
          </a:p>
        </p:txBody>
      </p:sp>
      <p:grpSp>
        <p:nvGrpSpPr>
          <p:cNvPr id="18" name="object 18"/>
          <p:cNvGrpSpPr/>
          <p:nvPr/>
        </p:nvGrpSpPr>
        <p:grpSpPr>
          <a:xfrm>
            <a:off x="6998018" y="1708405"/>
            <a:ext cx="3169285" cy="864869"/>
            <a:chOff x="5474017" y="1708404"/>
            <a:chExt cx="3169285" cy="864869"/>
          </a:xfrm>
        </p:grpSpPr>
        <p:sp>
          <p:nvSpPr>
            <p:cNvPr id="19" name="object 19"/>
            <p:cNvSpPr/>
            <p:nvPr/>
          </p:nvSpPr>
          <p:spPr>
            <a:xfrm>
              <a:off x="5478779" y="1787652"/>
              <a:ext cx="3159760" cy="650875"/>
            </a:xfrm>
            <a:custGeom>
              <a:avLst/>
              <a:gdLst/>
              <a:ahLst/>
              <a:cxnLst/>
              <a:rect l="l" t="t" r="r" b="b"/>
              <a:pathLst>
                <a:path w="3159759" h="650875">
                  <a:moveTo>
                    <a:pt x="0" y="650748"/>
                  </a:moveTo>
                  <a:lnTo>
                    <a:pt x="3159252" y="650748"/>
                  </a:lnTo>
                </a:path>
                <a:path w="3159759" h="650875">
                  <a:moveTo>
                    <a:pt x="0" y="519684"/>
                  </a:moveTo>
                  <a:lnTo>
                    <a:pt x="3159252" y="519684"/>
                  </a:lnTo>
                </a:path>
                <a:path w="3159759" h="650875">
                  <a:moveTo>
                    <a:pt x="0" y="390144"/>
                  </a:moveTo>
                  <a:lnTo>
                    <a:pt x="3159252" y="390144"/>
                  </a:lnTo>
                </a:path>
                <a:path w="3159759" h="650875">
                  <a:moveTo>
                    <a:pt x="0" y="260604"/>
                  </a:moveTo>
                  <a:lnTo>
                    <a:pt x="3159252" y="260604"/>
                  </a:lnTo>
                </a:path>
                <a:path w="3159759" h="650875">
                  <a:moveTo>
                    <a:pt x="0" y="131064"/>
                  </a:moveTo>
                  <a:lnTo>
                    <a:pt x="3159252" y="131064"/>
                  </a:lnTo>
                </a:path>
                <a:path w="3159759" h="650875">
                  <a:moveTo>
                    <a:pt x="0" y="0"/>
                  </a:moveTo>
                  <a:lnTo>
                    <a:pt x="3159252" y="0"/>
                  </a:lnTo>
                </a:path>
              </a:pathLst>
            </a:custGeom>
            <a:ln w="9144">
              <a:solidFill>
                <a:srgbClr val="D9D9D9"/>
              </a:solidFill>
            </a:ln>
          </p:spPr>
          <p:txBody>
            <a:bodyPr wrap="square" lIns="0" tIns="0" rIns="0" bIns="0" rtlCol="0"/>
            <a:lstStyle/>
            <a:p>
              <a:endParaRPr/>
            </a:p>
          </p:txBody>
        </p:sp>
        <p:sp>
          <p:nvSpPr>
            <p:cNvPr id="20" name="object 20"/>
            <p:cNvSpPr/>
            <p:nvPr/>
          </p:nvSpPr>
          <p:spPr>
            <a:xfrm>
              <a:off x="7825739" y="2072627"/>
              <a:ext cx="44450" cy="495934"/>
            </a:xfrm>
            <a:custGeom>
              <a:avLst/>
              <a:gdLst/>
              <a:ahLst/>
              <a:cxnLst/>
              <a:rect l="l" t="t" r="r" b="b"/>
              <a:pathLst>
                <a:path w="44450" h="495935">
                  <a:moveTo>
                    <a:pt x="44183" y="0"/>
                  </a:moveTo>
                  <a:lnTo>
                    <a:pt x="0" y="0"/>
                  </a:lnTo>
                  <a:lnTo>
                    <a:pt x="0" y="495312"/>
                  </a:lnTo>
                  <a:lnTo>
                    <a:pt x="44183" y="495312"/>
                  </a:lnTo>
                  <a:lnTo>
                    <a:pt x="44183" y="0"/>
                  </a:lnTo>
                  <a:close/>
                </a:path>
              </a:pathLst>
            </a:custGeom>
            <a:solidFill>
              <a:srgbClr val="00AF50"/>
            </a:solidFill>
          </p:spPr>
          <p:txBody>
            <a:bodyPr wrap="square" lIns="0" tIns="0" rIns="0" bIns="0" rtlCol="0"/>
            <a:lstStyle/>
            <a:p>
              <a:endParaRPr/>
            </a:p>
          </p:txBody>
        </p:sp>
        <p:sp>
          <p:nvSpPr>
            <p:cNvPr id="21" name="object 21"/>
            <p:cNvSpPr/>
            <p:nvPr/>
          </p:nvSpPr>
          <p:spPr>
            <a:xfrm>
              <a:off x="5527548" y="1708403"/>
              <a:ext cx="3061970" cy="859790"/>
            </a:xfrm>
            <a:custGeom>
              <a:avLst/>
              <a:gdLst/>
              <a:ahLst/>
              <a:cxnLst/>
              <a:rect l="l" t="t" r="r" b="b"/>
              <a:pathLst>
                <a:path w="3061970" h="859789">
                  <a:moveTo>
                    <a:pt x="45720" y="629399"/>
                  </a:moveTo>
                  <a:lnTo>
                    <a:pt x="0" y="629399"/>
                  </a:lnTo>
                  <a:lnTo>
                    <a:pt x="0" y="859536"/>
                  </a:lnTo>
                  <a:lnTo>
                    <a:pt x="45720" y="859536"/>
                  </a:lnTo>
                  <a:lnTo>
                    <a:pt x="45720" y="629399"/>
                  </a:lnTo>
                  <a:close/>
                </a:path>
                <a:path w="3061970" h="859789">
                  <a:moveTo>
                    <a:pt x="188963" y="621792"/>
                  </a:moveTo>
                  <a:lnTo>
                    <a:pt x="144780" y="621792"/>
                  </a:lnTo>
                  <a:lnTo>
                    <a:pt x="144780" y="859536"/>
                  </a:lnTo>
                  <a:lnTo>
                    <a:pt x="188963" y="859536"/>
                  </a:lnTo>
                  <a:lnTo>
                    <a:pt x="188963" y="621792"/>
                  </a:lnTo>
                  <a:close/>
                </a:path>
                <a:path w="3061970" h="859789">
                  <a:moveTo>
                    <a:pt x="332232" y="621792"/>
                  </a:moveTo>
                  <a:lnTo>
                    <a:pt x="288036" y="621792"/>
                  </a:lnTo>
                  <a:lnTo>
                    <a:pt x="288036" y="859536"/>
                  </a:lnTo>
                  <a:lnTo>
                    <a:pt x="332232" y="859536"/>
                  </a:lnTo>
                  <a:lnTo>
                    <a:pt x="332232" y="621792"/>
                  </a:lnTo>
                  <a:close/>
                </a:path>
                <a:path w="3061970" h="859789">
                  <a:moveTo>
                    <a:pt x="477012" y="618744"/>
                  </a:moveTo>
                  <a:lnTo>
                    <a:pt x="431292" y="618744"/>
                  </a:lnTo>
                  <a:lnTo>
                    <a:pt x="431292" y="859536"/>
                  </a:lnTo>
                  <a:lnTo>
                    <a:pt x="477012" y="859536"/>
                  </a:lnTo>
                  <a:lnTo>
                    <a:pt x="477012" y="618744"/>
                  </a:lnTo>
                  <a:close/>
                </a:path>
                <a:path w="3061970" h="859789">
                  <a:moveTo>
                    <a:pt x="620268" y="614172"/>
                  </a:moveTo>
                  <a:lnTo>
                    <a:pt x="574548" y="614172"/>
                  </a:lnTo>
                  <a:lnTo>
                    <a:pt x="574548" y="859536"/>
                  </a:lnTo>
                  <a:lnTo>
                    <a:pt x="620268" y="859536"/>
                  </a:lnTo>
                  <a:lnTo>
                    <a:pt x="620268" y="614172"/>
                  </a:lnTo>
                  <a:close/>
                </a:path>
                <a:path w="3061970" h="859789">
                  <a:moveTo>
                    <a:pt x="763524" y="595884"/>
                  </a:moveTo>
                  <a:lnTo>
                    <a:pt x="717804" y="595884"/>
                  </a:lnTo>
                  <a:lnTo>
                    <a:pt x="717804" y="859536"/>
                  </a:lnTo>
                  <a:lnTo>
                    <a:pt x="763524" y="859536"/>
                  </a:lnTo>
                  <a:lnTo>
                    <a:pt x="763524" y="595884"/>
                  </a:lnTo>
                  <a:close/>
                </a:path>
                <a:path w="3061970" h="859789">
                  <a:moveTo>
                    <a:pt x="906767" y="574535"/>
                  </a:moveTo>
                  <a:lnTo>
                    <a:pt x="862584" y="574535"/>
                  </a:lnTo>
                  <a:lnTo>
                    <a:pt x="862584" y="859536"/>
                  </a:lnTo>
                  <a:lnTo>
                    <a:pt x="906767" y="859536"/>
                  </a:lnTo>
                  <a:lnTo>
                    <a:pt x="906767" y="574535"/>
                  </a:lnTo>
                  <a:close/>
                </a:path>
                <a:path w="3061970" h="859789">
                  <a:moveTo>
                    <a:pt x="1050036" y="560819"/>
                  </a:moveTo>
                  <a:lnTo>
                    <a:pt x="1005840" y="560819"/>
                  </a:lnTo>
                  <a:lnTo>
                    <a:pt x="1005840" y="859536"/>
                  </a:lnTo>
                  <a:lnTo>
                    <a:pt x="1050036" y="859536"/>
                  </a:lnTo>
                  <a:lnTo>
                    <a:pt x="1050036" y="560819"/>
                  </a:lnTo>
                  <a:close/>
                </a:path>
                <a:path w="3061970" h="859789">
                  <a:moveTo>
                    <a:pt x="1194816" y="528815"/>
                  </a:moveTo>
                  <a:lnTo>
                    <a:pt x="1149096" y="528815"/>
                  </a:lnTo>
                  <a:lnTo>
                    <a:pt x="1149096" y="859536"/>
                  </a:lnTo>
                  <a:lnTo>
                    <a:pt x="1194816" y="859536"/>
                  </a:lnTo>
                  <a:lnTo>
                    <a:pt x="1194816" y="528815"/>
                  </a:lnTo>
                  <a:close/>
                </a:path>
                <a:path w="3061970" h="859789">
                  <a:moveTo>
                    <a:pt x="1338072" y="525780"/>
                  </a:moveTo>
                  <a:lnTo>
                    <a:pt x="1292352" y="525780"/>
                  </a:lnTo>
                  <a:lnTo>
                    <a:pt x="1292352" y="859536"/>
                  </a:lnTo>
                  <a:lnTo>
                    <a:pt x="1338072" y="859536"/>
                  </a:lnTo>
                  <a:lnTo>
                    <a:pt x="1338072" y="525780"/>
                  </a:lnTo>
                  <a:close/>
                </a:path>
                <a:path w="3061970" h="859789">
                  <a:moveTo>
                    <a:pt x="1481328" y="521208"/>
                  </a:moveTo>
                  <a:lnTo>
                    <a:pt x="1437132" y="521208"/>
                  </a:lnTo>
                  <a:lnTo>
                    <a:pt x="1437132" y="859536"/>
                  </a:lnTo>
                  <a:lnTo>
                    <a:pt x="1481328" y="859536"/>
                  </a:lnTo>
                  <a:lnTo>
                    <a:pt x="1481328" y="521208"/>
                  </a:lnTo>
                  <a:close/>
                </a:path>
                <a:path w="3061970" h="859789">
                  <a:moveTo>
                    <a:pt x="1624571" y="461772"/>
                  </a:moveTo>
                  <a:lnTo>
                    <a:pt x="1580388" y="461772"/>
                  </a:lnTo>
                  <a:lnTo>
                    <a:pt x="1580388" y="859536"/>
                  </a:lnTo>
                  <a:lnTo>
                    <a:pt x="1624571" y="859536"/>
                  </a:lnTo>
                  <a:lnTo>
                    <a:pt x="1624571" y="461772"/>
                  </a:lnTo>
                  <a:close/>
                </a:path>
                <a:path w="3061970" h="859789">
                  <a:moveTo>
                    <a:pt x="1769364" y="460235"/>
                  </a:moveTo>
                  <a:lnTo>
                    <a:pt x="1723644" y="460235"/>
                  </a:lnTo>
                  <a:lnTo>
                    <a:pt x="1723644" y="859536"/>
                  </a:lnTo>
                  <a:lnTo>
                    <a:pt x="1769364" y="859536"/>
                  </a:lnTo>
                  <a:lnTo>
                    <a:pt x="1769364" y="460235"/>
                  </a:lnTo>
                  <a:close/>
                </a:path>
                <a:path w="3061970" h="859789">
                  <a:moveTo>
                    <a:pt x="1912620" y="458724"/>
                  </a:moveTo>
                  <a:lnTo>
                    <a:pt x="1866900" y="458724"/>
                  </a:lnTo>
                  <a:lnTo>
                    <a:pt x="1866900" y="859536"/>
                  </a:lnTo>
                  <a:lnTo>
                    <a:pt x="1912620" y="859536"/>
                  </a:lnTo>
                  <a:lnTo>
                    <a:pt x="1912620" y="458724"/>
                  </a:lnTo>
                  <a:close/>
                </a:path>
                <a:path w="3061970" h="859789">
                  <a:moveTo>
                    <a:pt x="2055876" y="457200"/>
                  </a:moveTo>
                  <a:lnTo>
                    <a:pt x="2010156" y="457200"/>
                  </a:lnTo>
                  <a:lnTo>
                    <a:pt x="2010156" y="859536"/>
                  </a:lnTo>
                  <a:lnTo>
                    <a:pt x="2055876" y="859536"/>
                  </a:lnTo>
                  <a:lnTo>
                    <a:pt x="2055876" y="457200"/>
                  </a:lnTo>
                  <a:close/>
                </a:path>
                <a:path w="3061970" h="859789">
                  <a:moveTo>
                    <a:pt x="2199132" y="385572"/>
                  </a:moveTo>
                  <a:lnTo>
                    <a:pt x="2154936" y="385572"/>
                  </a:lnTo>
                  <a:lnTo>
                    <a:pt x="2154936" y="859536"/>
                  </a:lnTo>
                  <a:lnTo>
                    <a:pt x="2199132" y="859536"/>
                  </a:lnTo>
                  <a:lnTo>
                    <a:pt x="2199132" y="385572"/>
                  </a:lnTo>
                  <a:close/>
                </a:path>
                <a:path w="3061970" h="859789">
                  <a:moveTo>
                    <a:pt x="2487168" y="359651"/>
                  </a:moveTo>
                  <a:lnTo>
                    <a:pt x="2441448" y="359651"/>
                  </a:lnTo>
                  <a:lnTo>
                    <a:pt x="2441448" y="859536"/>
                  </a:lnTo>
                  <a:lnTo>
                    <a:pt x="2487168" y="859536"/>
                  </a:lnTo>
                  <a:lnTo>
                    <a:pt x="2487168" y="359651"/>
                  </a:lnTo>
                  <a:close/>
                </a:path>
                <a:path w="3061970" h="859789">
                  <a:moveTo>
                    <a:pt x="2630424" y="338328"/>
                  </a:moveTo>
                  <a:lnTo>
                    <a:pt x="2584704" y="338328"/>
                  </a:lnTo>
                  <a:lnTo>
                    <a:pt x="2584704" y="859536"/>
                  </a:lnTo>
                  <a:lnTo>
                    <a:pt x="2630424" y="859536"/>
                  </a:lnTo>
                  <a:lnTo>
                    <a:pt x="2630424" y="338328"/>
                  </a:lnTo>
                  <a:close/>
                </a:path>
                <a:path w="3061970" h="859789">
                  <a:moveTo>
                    <a:pt x="2773680" y="326136"/>
                  </a:moveTo>
                  <a:lnTo>
                    <a:pt x="2729484" y="326136"/>
                  </a:lnTo>
                  <a:lnTo>
                    <a:pt x="2729484" y="859536"/>
                  </a:lnTo>
                  <a:lnTo>
                    <a:pt x="2773680" y="859536"/>
                  </a:lnTo>
                  <a:lnTo>
                    <a:pt x="2773680" y="326136"/>
                  </a:lnTo>
                  <a:close/>
                </a:path>
                <a:path w="3061970" h="859789">
                  <a:moveTo>
                    <a:pt x="2916936" y="249923"/>
                  </a:moveTo>
                  <a:lnTo>
                    <a:pt x="2872740" y="249923"/>
                  </a:lnTo>
                  <a:lnTo>
                    <a:pt x="2872740" y="859536"/>
                  </a:lnTo>
                  <a:lnTo>
                    <a:pt x="2916936" y="859536"/>
                  </a:lnTo>
                  <a:lnTo>
                    <a:pt x="2916936" y="249923"/>
                  </a:lnTo>
                  <a:close/>
                </a:path>
                <a:path w="3061970" h="859789">
                  <a:moveTo>
                    <a:pt x="3061716" y="0"/>
                  </a:moveTo>
                  <a:lnTo>
                    <a:pt x="3015996" y="0"/>
                  </a:lnTo>
                  <a:lnTo>
                    <a:pt x="3015996" y="859536"/>
                  </a:lnTo>
                  <a:lnTo>
                    <a:pt x="3061716" y="859536"/>
                  </a:lnTo>
                  <a:lnTo>
                    <a:pt x="3061716" y="0"/>
                  </a:lnTo>
                  <a:close/>
                </a:path>
              </a:pathLst>
            </a:custGeom>
            <a:solidFill>
              <a:srgbClr val="4471C4"/>
            </a:solidFill>
          </p:spPr>
          <p:txBody>
            <a:bodyPr wrap="square" lIns="0" tIns="0" rIns="0" bIns="0" rtlCol="0"/>
            <a:lstStyle/>
            <a:p>
              <a:endParaRPr/>
            </a:p>
          </p:txBody>
        </p:sp>
        <p:sp>
          <p:nvSpPr>
            <p:cNvPr id="22" name="object 22"/>
            <p:cNvSpPr/>
            <p:nvPr/>
          </p:nvSpPr>
          <p:spPr>
            <a:xfrm>
              <a:off x="5478779" y="2567940"/>
              <a:ext cx="3159760" cy="0"/>
            </a:xfrm>
            <a:custGeom>
              <a:avLst/>
              <a:gdLst/>
              <a:ahLst/>
              <a:cxnLst/>
              <a:rect l="l" t="t" r="r" b="b"/>
              <a:pathLst>
                <a:path w="3159759">
                  <a:moveTo>
                    <a:pt x="0" y="0"/>
                  </a:moveTo>
                  <a:lnTo>
                    <a:pt x="3159252" y="0"/>
                  </a:lnTo>
                </a:path>
              </a:pathLst>
            </a:custGeom>
            <a:ln w="9144">
              <a:solidFill>
                <a:srgbClr val="D9D9D9"/>
              </a:solidFill>
            </a:ln>
          </p:spPr>
          <p:txBody>
            <a:bodyPr wrap="square" lIns="0" tIns="0" rIns="0" bIns="0" rtlCol="0"/>
            <a:lstStyle/>
            <a:p>
              <a:endParaRPr/>
            </a:p>
          </p:txBody>
        </p:sp>
      </p:grpSp>
      <p:sp>
        <p:nvSpPr>
          <p:cNvPr id="23" name="object 23"/>
          <p:cNvSpPr/>
          <p:nvPr/>
        </p:nvSpPr>
        <p:spPr>
          <a:xfrm>
            <a:off x="7002779" y="1658111"/>
            <a:ext cx="3159760" cy="0"/>
          </a:xfrm>
          <a:custGeom>
            <a:avLst/>
            <a:gdLst/>
            <a:ahLst/>
            <a:cxnLst/>
            <a:rect l="l" t="t" r="r" b="b"/>
            <a:pathLst>
              <a:path w="3159759">
                <a:moveTo>
                  <a:pt x="0" y="0"/>
                </a:moveTo>
                <a:lnTo>
                  <a:pt x="3159252" y="0"/>
                </a:lnTo>
              </a:path>
            </a:pathLst>
          </a:custGeom>
          <a:ln w="9144">
            <a:solidFill>
              <a:srgbClr val="D9D9D9"/>
            </a:solidFill>
          </a:ln>
        </p:spPr>
        <p:txBody>
          <a:bodyPr wrap="square" lIns="0" tIns="0" rIns="0" bIns="0" rtlCol="0"/>
          <a:lstStyle/>
          <a:p>
            <a:endParaRPr/>
          </a:p>
        </p:txBody>
      </p:sp>
      <p:sp>
        <p:nvSpPr>
          <p:cNvPr id="24" name="object 24"/>
          <p:cNvSpPr txBox="1"/>
          <p:nvPr/>
        </p:nvSpPr>
        <p:spPr>
          <a:xfrm>
            <a:off x="6305529" y="2342844"/>
            <a:ext cx="605155" cy="292735"/>
          </a:xfrm>
          <a:prstGeom prst="rect">
            <a:avLst/>
          </a:prstGeom>
        </p:spPr>
        <p:txBody>
          <a:bodyPr vert="horz" wrap="square" lIns="0" tIns="12700" rIns="0" bIns="0" rtlCol="0">
            <a:spAutoFit/>
          </a:bodyPr>
          <a:lstStyle/>
          <a:p>
            <a:pPr marR="5080" algn="r">
              <a:lnSpc>
                <a:spcPts val="1050"/>
              </a:lnSpc>
              <a:spcBef>
                <a:spcPts val="100"/>
              </a:spcBef>
            </a:pPr>
            <a:r>
              <a:rPr sz="900" spc="-10" dirty="0">
                <a:solidFill>
                  <a:srgbClr val="585858"/>
                </a:solidFill>
                <a:latin typeface="Calibri"/>
                <a:cs typeface="Calibri"/>
              </a:rPr>
              <a:t>$200,000.00</a:t>
            </a:r>
            <a:endParaRPr sz="900">
              <a:latin typeface="Calibri"/>
              <a:cs typeface="Calibri"/>
            </a:endParaRPr>
          </a:p>
          <a:p>
            <a:pPr marR="5715" algn="r">
              <a:lnSpc>
                <a:spcPts val="1050"/>
              </a:lnSpc>
            </a:pPr>
            <a:r>
              <a:rPr sz="900" spc="-10" dirty="0">
                <a:solidFill>
                  <a:srgbClr val="585858"/>
                </a:solidFill>
                <a:latin typeface="Calibri"/>
                <a:cs typeface="Calibri"/>
              </a:rPr>
              <a:t>$0.00</a:t>
            </a:r>
            <a:endParaRPr sz="900">
              <a:latin typeface="Calibri"/>
              <a:cs typeface="Calibri"/>
            </a:endParaRPr>
          </a:p>
        </p:txBody>
      </p:sp>
      <p:sp>
        <p:nvSpPr>
          <p:cNvPr id="25" name="object 25"/>
          <p:cNvSpPr txBox="1"/>
          <p:nvPr/>
        </p:nvSpPr>
        <p:spPr>
          <a:xfrm>
            <a:off x="6305529" y="2213000"/>
            <a:ext cx="605155" cy="151323"/>
          </a:xfrm>
          <a:prstGeom prst="rect">
            <a:avLst/>
          </a:prstGeom>
        </p:spPr>
        <p:txBody>
          <a:bodyPr vert="horz" wrap="square" lIns="0" tIns="12700" rIns="0" bIns="0" rtlCol="0">
            <a:spAutoFit/>
          </a:bodyPr>
          <a:lstStyle/>
          <a:p>
            <a:pPr marL="12700">
              <a:spcBef>
                <a:spcPts val="100"/>
              </a:spcBef>
            </a:pPr>
            <a:r>
              <a:rPr sz="900" spc="-10" dirty="0">
                <a:solidFill>
                  <a:srgbClr val="585858"/>
                </a:solidFill>
                <a:latin typeface="Calibri"/>
                <a:cs typeface="Calibri"/>
              </a:rPr>
              <a:t>$400,000.00</a:t>
            </a:r>
            <a:endParaRPr sz="900">
              <a:latin typeface="Calibri"/>
              <a:cs typeface="Calibri"/>
            </a:endParaRPr>
          </a:p>
        </p:txBody>
      </p:sp>
      <p:sp>
        <p:nvSpPr>
          <p:cNvPr id="26" name="object 26"/>
          <p:cNvSpPr txBox="1"/>
          <p:nvPr/>
        </p:nvSpPr>
        <p:spPr>
          <a:xfrm>
            <a:off x="6219118" y="1823465"/>
            <a:ext cx="691515" cy="422275"/>
          </a:xfrm>
          <a:prstGeom prst="rect">
            <a:avLst/>
          </a:prstGeom>
        </p:spPr>
        <p:txBody>
          <a:bodyPr vert="horz" wrap="square" lIns="0" tIns="12700" rIns="0" bIns="0" rtlCol="0">
            <a:spAutoFit/>
          </a:bodyPr>
          <a:lstStyle/>
          <a:p>
            <a:pPr marR="5715" algn="r">
              <a:lnSpc>
                <a:spcPts val="1050"/>
              </a:lnSpc>
              <a:spcBef>
                <a:spcPts val="100"/>
              </a:spcBef>
            </a:pPr>
            <a:r>
              <a:rPr sz="900" spc="-10" dirty="0">
                <a:solidFill>
                  <a:srgbClr val="585858"/>
                </a:solidFill>
                <a:latin typeface="Calibri"/>
                <a:cs typeface="Calibri"/>
              </a:rPr>
              <a:t>$1,000,000.00</a:t>
            </a:r>
            <a:endParaRPr sz="900">
              <a:latin typeface="Calibri"/>
              <a:cs typeface="Calibri"/>
            </a:endParaRPr>
          </a:p>
          <a:p>
            <a:pPr marR="5080" algn="r">
              <a:lnSpc>
                <a:spcPts val="1019"/>
              </a:lnSpc>
            </a:pPr>
            <a:r>
              <a:rPr sz="900" spc="-10" dirty="0">
                <a:solidFill>
                  <a:srgbClr val="585858"/>
                </a:solidFill>
                <a:latin typeface="Calibri"/>
                <a:cs typeface="Calibri"/>
              </a:rPr>
              <a:t>$800,000.00</a:t>
            </a:r>
            <a:endParaRPr sz="900">
              <a:latin typeface="Calibri"/>
              <a:cs typeface="Calibri"/>
            </a:endParaRPr>
          </a:p>
          <a:p>
            <a:pPr marR="5080" algn="r">
              <a:lnSpc>
                <a:spcPts val="1050"/>
              </a:lnSpc>
            </a:pPr>
            <a:r>
              <a:rPr sz="900" spc="-10" dirty="0">
                <a:solidFill>
                  <a:srgbClr val="585858"/>
                </a:solidFill>
                <a:latin typeface="Calibri"/>
                <a:cs typeface="Calibri"/>
              </a:rPr>
              <a:t>$600,000.00</a:t>
            </a:r>
            <a:endParaRPr sz="900">
              <a:latin typeface="Calibri"/>
              <a:cs typeface="Calibri"/>
            </a:endParaRPr>
          </a:p>
        </p:txBody>
      </p:sp>
      <p:sp>
        <p:nvSpPr>
          <p:cNvPr id="27" name="object 27"/>
          <p:cNvSpPr txBox="1"/>
          <p:nvPr/>
        </p:nvSpPr>
        <p:spPr>
          <a:xfrm>
            <a:off x="6219118" y="1563776"/>
            <a:ext cx="690245" cy="292735"/>
          </a:xfrm>
          <a:prstGeom prst="rect">
            <a:avLst/>
          </a:prstGeom>
        </p:spPr>
        <p:txBody>
          <a:bodyPr vert="horz" wrap="square" lIns="0" tIns="12700" rIns="0" bIns="0" rtlCol="0">
            <a:spAutoFit/>
          </a:bodyPr>
          <a:lstStyle/>
          <a:p>
            <a:pPr marL="12700">
              <a:lnSpc>
                <a:spcPts val="1050"/>
              </a:lnSpc>
              <a:spcBef>
                <a:spcPts val="100"/>
              </a:spcBef>
            </a:pPr>
            <a:r>
              <a:rPr sz="900" spc="-10" dirty="0">
                <a:solidFill>
                  <a:srgbClr val="585858"/>
                </a:solidFill>
                <a:latin typeface="Calibri"/>
                <a:cs typeface="Calibri"/>
              </a:rPr>
              <a:t>$1,400,000.00</a:t>
            </a:r>
            <a:endParaRPr sz="900">
              <a:latin typeface="Calibri"/>
              <a:cs typeface="Calibri"/>
            </a:endParaRPr>
          </a:p>
          <a:p>
            <a:pPr marL="12700">
              <a:lnSpc>
                <a:spcPts val="1050"/>
              </a:lnSpc>
            </a:pPr>
            <a:r>
              <a:rPr sz="900" spc="-10" dirty="0">
                <a:solidFill>
                  <a:srgbClr val="585858"/>
                </a:solidFill>
                <a:latin typeface="Calibri"/>
                <a:cs typeface="Calibri"/>
              </a:rPr>
              <a:t>$1,200,000.00</a:t>
            </a:r>
            <a:endParaRPr sz="900">
              <a:latin typeface="Calibri"/>
              <a:cs typeface="Calibri"/>
            </a:endParaRPr>
          </a:p>
        </p:txBody>
      </p:sp>
      <p:sp>
        <p:nvSpPr>
          <p:cNvPr id="28" name="object 28"/>
          <p:cNvSpPr txBox="1"/>
          <p:nvPr/>
        </p:nvSpPr>
        <p:spPr>
          <a:xfrm>
            <a:off x="7014655" y="2626706"/>
            <a:ext cx="3211648" cy="927735"/>
          </a:xfrm>
          <a:prstGeom prst="rect">
            <a:avLst/>
          </a:prstGeom>
        </p:spPr>
        <p:txBody>
          <a:bodyPr vert="vert270" wrap="square" lIns="0" tIns="0" rIns="0" bIns="0" rtlCol="0">
            <a:spAutoFit/>
          </a:bodyPr>
          <a:lstStyle/>
          <a:p>
            <a:pPr marR="5715" algn="r">
              <a:lnSpc>
                <a:spcPts val="955"/>
              </a:lnSpc>
            </a:pPr>
            <a:r>
              <a:rPr sz="900" spc="-10" dirty="0">
                <a:solidFill>
                  <a:srgbClr val="585858"/>
                </a:solidFill>
                <a:latin typeface="Calibri"/>
                <a:cs typeface="Calibri"/>
              </a:rPr>
              <a:t>Townsville</a:t>
            </a:r>
            <a:endParaRPr sz="900">
              <a:latin typeface="Calibri"/>
              <a:cs typeface="Calibri"/>
            </a:endParaRPr>
          </a:p>
          <a:p>
            <a:pPr marR="5715" algn="r">
              <a:spcBef>
                <a:spcPts val="50"/>
              </a:spcBef>
            </a:pPr>
            <a:r>
              <a:rPr sz="900" dirty="0">
                <a:solidFill>
                  <a:srgbClr val="585858"/>
                </a:solidFill>
                <a:latin typeface="Calibri"/>
                <a:cs typeface="Calibri"/>
              </a:rPr>
              <a:t>Albury</a:t>
            </a:r>
            <a:r>
              <a:rPr sz="900" spc="-20" dirty="0">
                <a:solidFill>
                  <a:srgbClr val="585858"/>
                </a:solidFill>
                <a:latin typeface="Calibri"/>
                <a:cs typeface="Calibri"/>
              </a:rPr>
              <a:t> </a:t>
            </a:r>
            <a:r>
              <a:rPr sz="900" dirty="0">
                <a:solidFill>
                  <a:srgbClr val="585858"/>
                </a:solidFill>
                <a:latin typeface="Calibri"/>
                <a:cs typeface="Calibri"/>
              </a:rPr>
              <a:t>-</a:t>
            </a:r>
            <a:r>
              <a:rPr sz="900" spc="-30" dirty="0">
                <a:solidFill>
                  <a:srgbClr val="585858"/>
                </a:solidFill>
                <a:latin typeface="Calibri"/>
                <a:cs typeface="Calibri"/>
              </a:rPr>
              <a:t> </a:t>
            </a:r>
            <a:r>
              <a:rPr sz="900" spc="-10" dirty="0">
                <a:solidFill>
                  <a:srgbClr val="585858"/>
                </a:solidFill>
                <a:latin typeface="Calibri"/>
                <a:cs typeface="Calibri"/>
              </a:rPr>
              <a:t>Wodonga</a:t>
            </a:r>
            <a:endParaRPr sz="900">
              <a:latin typeface="Calibri"/>
              <a:cs typeface="Calibri"/>
            </a:endParaRPr>
          </a:p>
          <a:p>
            <a:pPr marR="5715" algn="r">
              <a:spcBef>
                <a:spcPts val="50"/>
              </a:spcBef>
            </a:pPr>
            <a:r>
              <a:rPr sz="900" spc="-10" dirty="0">
                <a:solidFill>
                  <a:srgbClr val="585858"/>
                </a:solidFill>
                <a:latin typeface="Calibri"/>
                <a:cs typeface="Calibri"/>
              </a:rPr>
              <a:t>Launceston</a:t>
            </a:r>
            <a:endParaRPr sz="900">
              <a:latin typeface="Calibri"/>
              <a:cs typeface="Calibri"/>
            </a:endParaRPr>
          </a:p>
          <a:p>
            <a:pPr marL="329565" marR="5080" indent="224790" algn="r">
              <a:lnSpc>
                <a:spcPct val="104700"/>
              </a:lnSpc>
            </a:pPr>
            <a:r>
              <a:rPr sz="900" spc="-10" dirty="0">
                <a:solidFill>
                  <a:srgbClr val="585858"/>
                </a:solidFill>
                <a:latin typeface="Calibri"/>
                <a:cs typeface="Calibri"/>
              </a:rPr>
              <a:t>Mackay</a:t>
            </a:r>
            <a:r>
              <a:rPr sz="900" spc="500" dirty="0">
                <a:solidFill>
                  <a:srgbClr val="585858"/>
                </a:solidFill>
                <a:latin typeface="Calibri"/>
                <a:cs typeface="Calibri"/>
              </a:rPr>
              <a:t> </a:t>
            </a:r>
            <a:r>
              <a:rPr sz="900" spc="-10" dirty="0">
                <a:solidFill>
                  <a:srgbClr val="585858"/>
                </a:solidFill>
                <a:latin typeface="Calibri"/>
                <a:cs typeface="Calibri"/>
              </a:rPr>
              <a:t>Bendigo</a:t>
            </a:r>
            <a:r>
              <a:rPr sz="900" spc="500" dirty="0">
                <a:solidFill>
                  <a:srgbClr val="585858"/>
                </a:solidFill>
                <a:latin typeface="Calibri"/>
                <a:cs typeface="Calibri"/>
              </a:rPr>
              <a:t> </a:t>
            </a:r>
            <a:r>
              <a:rPr sz="900" spc="-10" dirty="0">
                <a:solidFill>
                  <a:srgbClr val="585858"/>
                </a:solidFill>
                <a:latin typeface="Calibri"/>
                <a:cs typeface="Calibri"/>
              </a:rPr>
              <a:t>Ballarat</a:t>
            </a:r>
            <a:r>
              <a:rPr sz="900" spc="500" dirty="0">
                <a:solidFill>
                  <a:srgbClr val="585858"/>
                </a:solidFill>
                <a:latin typeface="Calibri"/>
                <a:cs typeface="Calibri"/>
              </a:rPr>
              <a:t> </a:t>
            </a:r>
            <a:r>
              <a:rPr sz="900" spc="-10" dirty="0">
                <a:solidFill>
                  <a:srgbClr val="585858"/>
                </a:solidFill>
                <a:latin typeface="Calibri"/>
                <a:cs typeface="Calibri"/>
              </a:rPr>
              <a:t>Toowoomba</a:t>
            </a:r>
            <a:endParaRPr sz="900">
              <a:latin typeface="Calibri"/>
              <a:cs typeface="Calibri"/>
            </a:endParaRPr>
          </a:p>
          <a:p>
            <a:pPr marL="432434" marR="5080" indent="194945" algn="r">
              <a:lnSpc>
                <a:spcPct val="104700"/>
              </a:lnSpc>
            </a:pPr>
            <a:r>
              <a:rPr sz="900" spc="-10" dirty="0">
                <a:solidFill>
                  <a:srgbClr val="585858"/>
                </a:solidFill>
                <a:latin typeface="Calibri"/>
                <a:cs typeface="Calibri"/>
              </a:rPr>
              <a:t>Cairns</a:t>
            </a:r>
            <a:r>
              <a:rPr sz="900" spc="500" dirty="0">
                <a:solidFill>
                  <a:srgbClr val="585858"/>
                </a:solidFill>
                <a:latin typeface="Calibri"/>
                <a:cs typeface="Calibri"/>
              </a:rPr>
              <a:t> </a:t>
            </a:r>
            <a:r>
              <a:rPr sz="900" spc="-10" dirty="0">
                <a:solidFill>
                  <a:srgbClr val="585858"/>
                </a:solidFill>
                <a:latin typeface="Calibri"/>
                <a:cs typeface="Calibri"/>
              </a:rPr>
              <a:t>Darwin</a:t>
            </a:r>
            <a:r>
              <a:rPr sz="900" spc="500" dirty="0">
                <a:solidFill>
                  <a:srgbClr val="585858"/>
                </a:solidFill>
                <a:latin typeface="Calibri"/>
                <a:cs typeface="Calibri"/>
              </a:rPr>
              <a:t> </a:t>
            </a:r>
            <a:r>
              <a:rPr sz="900" spc="-10" dirty="0">
                <a:solidFill>
                  <a:srgbClr val="585858"/>
                </a:solidFill>
                <a:latin typeface="Calibri"/>
                <a:cs typeface="Calibri"/>
              </a:rPr>
              <a:t>Hobart</a:t>
            </a:r>
            <a:r>
              <a:rPr sz="900" spc="500" dirty="0">
                <a:solidFill>
                  <a:srgbClr val="585858"/>
                </a:solidFill>
                <a:latin typeface="Calibri"/>
                <a:cs typeface="Calibri"/>
              </a:rPr>
              <a:t> </a:t>
            </a:r>
            <a:r>
              <a:rPr sz="900" spc="-10" dirty="0">
                <a:solidFill>
                  <a:srgbClr val="585858"/>
                </a:solidFill>
                <a:latin typeface="Calibri"/>
                <a:cs typeface="Calibri"/>
              </a:rPr>
              <a:t>Adelaide</a:t>
            </a:r>
            <a:r>
              <a:rPr sz="900" spc="500" dirty="0">
                <a:solidFill>
                  <a:srgbClr val="585858"/>
                </a:solidFill>
                <a:latin typeface="Calibri"/>
                <a:cs typeface="Calibri"/>
              </a:rPr>
              <a:t> </a:t>
            </a:r>
            <a:r>
              <a:rPr sz="900" spc="-10" dirty="0">
                <a:solidFill>
                  <a:srgbClr val="585858"/>
                </a:solidFill>
                <a:latin typeface="Calibri"/>
                <a:cs typeface="Calibri"/>
              </a:rPr>
              <a:t>Newcastle</a:t>
            </a:r>
            <a:endParaRPr sz="900">
              <a:latin typeface="Calibri"/>
              <a:cs typeface="Calibri"/>
            </a:endParaRPr>
          </a:p>
          <a:p>
            <a:pPr marL="208279" marR="5080" indent="450850" algn="r">
              <a:lnSpc>
                <a:spcPct val="104700"/>
              </a:lnSpc>
            </a:pPr>
            <a:r>
              <a:rPr sz="900" spc="-10" dirty="0">
                <a:solidFill>
                  <a:srgbClr val="585858"/>
                </a:solidFill>
                <a:latin typeface="Calibri"/>
                <a:cs typeface="Calibri"/>
              </a:rPr>
              <a:t>Perth</a:t>
            </a:r>
            <a:r>
              <a:rPr sz="900" spc="500" dirty="0">
                <a:solidFill>
                  <a:srgbClr val="585858"/>
                </a:solidFill>
                <a:latin typeface="Calibri"/>
                <a:cs typeface="Calibri"/>
              </a:rPr>
              <a:t> </a:t>
            </a:r>
            <a:r>
              <a:rPr sz="900" spc="-10" dirty="0">
                <a:solidFill>
                  <a:srgbClr val="585858"/>
                </a:solidFill>
                <a:latin typeface="Calibri"/>
                <a:cs typeface="Calibri"/>
              </a:rPr>
              <a:t>Geelong</a:t>
            </a:r>
            <a:r>
              <a:rPr sz="900" spc="500" dirty="0">
                <a:solidFill>
                  <a:srgbClr val="585858"/>
                </a:solidFill>
                <a:latin typeface="Calibri"/>
                <a:cs typeface="Calibri"/>
              </a:rPr>
              <a:t> </a:t>
            </a:r>
            <a:r>
              <a:rPr sz="900" spc="-10" dirty="0">
                <a:solidFill>
                  <a:srgbClr val="585858"/>
                </a:solidFill>
                <a:latin typeface="Calibri"/>
                <a:cs typeface="Calibri"/>
              </a:rPr>
              <a:t>Brisbane</a:t>
            </a:r>
            <a:r>
              <a:rPr sz="900" spc="500" dirty="0">
                <a:solidFill>
                  <a:srgbClr val="585858"/>
                </a:solidFill>
                <a:latin typeface="Calibri"/>
                <a:cs typeface="Calibri"/>
              </a:rPr>
              <a:t> </a:t>
            </a:r>
            <a:r>
              <a:rPr sz="900" spc="-10" dirty="0">
                <a:solidFill>
                  <a:srgbClr val="585858"/>
                </a:solidFill>
                <a:latin typeface="Calibri"/>
                <a:cs typeface="Calibri"/>
              </a:rPr>
              <a:t>Canberra</a:t>
            </a:r>
            <a:r>
              <a:rPr sz="900" spc="500" dirty="0">
                <a:solidFill>
                  <a:srgbClr val="585858"/>
                </a:solidFill>
                <a:latin typeface="Calibri"/>
                <a:cs typeface="Calibri"/>
              </a:rPr>
              <a:t> </a:t>
            </a:r>
            <a:r>
              <a:rPr sz="900" spc="-10" dirty="0">
                <a:solidFill>
                  <a:srgbClr val="585858"/>
                </a:solidFill>
                <a:latin typeface="Calibri"/>
                <a:cs typeface="Calibri"/>
              </a:rPr>
              <a:t>Sunshine</a:t>
            </a:r>
            <a:r>
              <a:rPr sz="900" spc="25" dirty="0">
                <a:solidFill>
                  <a:srgbClr val="585858"/>
                </a:solidFill>
                <a:latin typeface="Calibri"/>
                <a:cs typeface="Calibri"/>
              </a:rPr>
              <a:t> </a:t>
            </a:r>
            <a:r>
              <a:rPr sz="900" spc="-10" dirty="0">
                <a:solidFill>
                  <a:srgbClr val="585858"/>
                </a:solidFill>
                <a:latin typeface="Calibri"/>
                <a:cs typeface="Calibri"/>
              </a:rPr>
              <a:t>Coast</a:t>
            </a:r>
            <a:endParaRPr sz="900">
              <a:latin typeface="Calibri"/>
              <a:cs typeface="Calibri"/>
            </a:endParaRPr>
          </a:p>
          <a:p>
            <a:pPr marR="5715" algn="r">
              <a:spcBef>
                <a:spcPts val="50"/>
              </a:spcBef>
            </a:pPr>
            <a:r>
              <a:rPr sz="900" dirty="0">
                <a:solidFill>
                  <a:srgbClr val="585858"/>
                </a:solidFill>
                <a:latin typeface="Calibri"/>
                <a:cs typeface="Calibri"/>
              </a:rPr>
              <a:t>Gold</a:t>
            </a:r>
            <a:r>
              <a:rPr sz="900" spc="-10" dirty="0">
                <a:solidFill>
                  <a:srgbClr val="585858"/>
                </a:solidFill>
                <a:latin typeface="Calibri"/>
                <a:cs typeface="Calibri"/>
              </a:rPr>
              <a:t> </a:t>
            </a:r>
            <a:r>
              <a:rPr sz="900" dirty="0">
                <a:solidFill>
                  <a:srgbClr val="585858"/>
                </a:solidFill>
                <a:latin typeface="Calibri"/>
                <a:cs typeface="Calibri"/>
              </a:rPr>
              <a:t>Coast</a:t>
            </a:r>
            <a:r>
              <a:rPr sz="900" spc="-10" dirty="0">
                <a:solidFill>
                  <a:srgbClr val="585858"/>
                </a:solidFill>
                <a:latin typeface="Calibri"/>
                <a:cs typeface="Calibri"/>
              </a:rPr>
              <a:t> </a:t>
            </a:r>
            <a:r>
              <a:rPr sz="900" dirty="0">
                <a:solidFill>
                  <a:srgbClr val="585858"/>
                </a:solidFill>
                <a:latin typeface="Calibri"/>
                <a:cs typeface="Calibri"/>
              </a:rPr>
              <a:t>-</a:t>
            </a:r>
            <a:r>
              <a:rPr sz="900" spc="-5" dirty="0">
                <a:solidFill>
                  <a:srgbClr val="585858"/>
                </a:solidFill>
                <a:latin typeface="Calibri"/>
                <a:cs typeface="Calibri"/>
              </a:rPr>
              <a:t> </a:t>
            </a:r>
            <a:r>
              <a:rPr sz="900" spc="-10" dirty="0">
                <a:solidFill>
                  <a:srgbClr val="585858"/>
                </a:solidFill>
                <a:latin typeface="Calibri"/>
                <a:cs typeface="Calibri"/>
              </a:rPr>
              <a:t>Tweed</a:t>
            </a:r>
            <a:endParaRPr sz="900">
              <a:latin typeface="Calibri"/>
              <a:cs typeface="Calibri"/>
            </a:endParaRPr>
          </a:p>
          <a:p>
            <a:pPr marL="156845" marR="5080" indent="194310" algn="r">
              <a:lnSpc>
                <a:spcPct val="104700"/>
              </a:lnSpc>
            </a:pPr>
            <a:r>
              <a:rPr sz="900" spc="-10" dirty="0">
                <a:solidFill>
                  <a:srgbClr val="585858"/>
                </a:solidFill>
                <a:latin typeface="Calibri"/>
                <a:cs typeface="Calibri"/>
              </a:rPr>
              <a:t>Wollongong</a:t>
            </a:r>
            <a:r>
              <a:rPr sz="900" spc="500" dirty="0">
                <a:solidFill>
                  <a:srgbClr val="585858"/>
                </a:solidFill>
                <a:latin typeface="Calibri"/>
                <a:cs typeface="Calibri"/>
              </a:rPr>
              <a:t> </a:t>
            </a:r>
            <a:r>
              <a:rPr sz="900" dirty="0">
                <a:solidFill>
                  <a:srgbClr val="585858"/>
                </a:solidFill>
                <a:latin typeface="Calibri"/>
                <a:cs typeface="Calibri"/>
              </a:rPr>
              <a:t>Western</a:t>
            </a:r>
            <a:r>
              <a:rPr sz="900" spc="-30" dirty="0">
                <a:solidFill>
                  <a:srgbClr val="585858"/>
                </a:solidFill>
                <a:latin typeface="Calibri"/>
                <a:cs typeface="Calibri"/>
              </a:rPr>
              <a:t> </a:t>
            </a:r>
            <a:r>
              <a:rPr sz="900" spc="-10" dirty="0">
                <a:solidFill>
                  <a:srgbClr val="585858"/>
                </a:solidFill>
                <a:latin typeface="Calibri"/>
                <a:cs typeface="Calibri"/>
              </a:rPr>
              <a:t>Sydney</a:t>
            </a:r>
            <a:endParaRPr sz="900">
              <a:latin typeface="Calibri"/>
              <a:cs typeface="Calibri"/>
            </a:endParaRPr>
          </a:p>
          <a:p>
            <a:pPr marR="5080" algn="r">
              <a:spcBef>
                <a:spcPts val="50"/>
              </a:spcBef>
            </a:pPr>
            <a:r>
              <a:rPr sz="900" spc="-10" dirty="0">
                <a:solidFill>
                  <a:srgbClr val="585858"/>
                </a:solidFill>
                <a:latin typeface="Calibri"/>
                <a:cs typeface="Calibri"/>
              </a:rPr>
              <a:t>Melbourne</a:t>
            </a:r>
            <a:endParaRPr sz="900">
              <a:latin typeface="Calibri"/>
              <a:cs typeface="Calibri"/>
            </a:endParaRPr>
          </a:p>
          <a:p>
            <a:pPr marR="5080" algn="r">
              <a:spcBef>
                <a:spcPts val="50"/>
              </a:spcBef>
            </a:pPr>
            <a:r>
              <a:rPr sz="900" spc="-10" dirty="0">
                <a:solidFill>
                  <a:srgbClr val="585858"/>
                </a:solidFill>
                <a:latin typeface="Calibri"/>
                <a:cs typeface="Calibri"/>
              </a:rPr>
              <a:t>Sydney</a:t>
            </a:r>
            <a:endParaRPr sz="900">
              <a:latin typeface="Calibri"/>
              <a:cs typeface="Calibri"/>
            </a:endParaRPr>
          </a:p>
        </p:txBody>
      </p:sp>
      <p:sp>
        <p:nvSpPr>
          <p:cNvPr id="29" name="object 29"/>
          <p:cNvSpPr txBox="1"/>
          <p:nvPr/>
        </p:nvSpPr>
        <p:spPr>
          <a:xfrm>
            <a:off x="6051552" y="1875548"/>
            <a:ext cx="130036" cy="476884"/>
          </a:xfrm>
          <a:prstGeom prst="rect">
            <a:avLst/>
          </a:prstGeom>
        </p:spPr>
        <p:txBody>
          <a:bodyPr vert="vert270" wrap="square" lIns="0" tIns="0" rIns="0" bIns="0" rtlCol="0">
            <a:spAutoFit/>
          </a:bodyPr>
          <a:lstStyle/>
          <a:p>
            <a:pPr marL="12700">
              <a:lnSpc>
                <a:spcPts val="1045"/>
              </a:lnSpc>
            </a:pPr>
            <a:r>
              <a:rPr sz="1000" dirty="0">
                <a:solidFill>
                  <a:srgbClr val="585858"/>
                </a:solidFill>
                <a:latin typeface="Calibri"/>
                <a:cs typeface="Calibri"/>
              </a:rPr>
              <a:t>Dollars</a:t>
            </a:r>
            <a:r>
              <a:rPr sz="1000" spc="-10" dirty="0">
                <a:solidFill>
                  <a:srgbClr val="585858"/>
                </a:solidFill>
                <a:latin typeface="Calibri"/>
                <a:cs typeface="Calibri"/>
              </a:rPr>
              <a:t> </a:t>
            </a:r>
            <a:r>
              <a:rPr sz="1000" spc="-50" dirty="0">
                <a:solidFill>
                  <a:srgbClr val="585858"/>
                </a:solidFill>
                <a:latin typeface="Calibri"/>
                <a:cs typeface="Calibri"/>
              </a:rPr>
              <a:t>$</a:t>
            </a:r>
            <a:endParaRPr sz="1000">
              <a:latin typeface="Calibri"/>
              <a:cs typeface="Calibri"/>
            </a:endParaRPr>
          </a:p>
        </p:txBody>
      </p:sp>
      <p:sp>
        <p:nvSpPr>
          <p:cNvPr id="30" name="object 30"/>
          <p:cNvSpPr txBox="1"/>
          <p:nvPr/>
        </p:nvSpPr>
        <p:spPr>
          <a:xfrm>
            <a:off x="7289353" y="1260838"/>
            <a:ext cx="1602740" cy="228909"/>
          </a:xfrm>
          <a:prstGeom prst="rect">
            <a:avLst/>
          </a:prstGeom>
        </p:spPr>
        <p:txBody>
          <a:bodyPr vert="horz" wrap="square" lIns="0" tIns="13335" rIns="0" bIns="0" rtlCol="0">
            <a:spAutoFit/>
          </a:bodyPr>
          <a:lstStyle/>
          <a:p>
            <a:pPr marL="12700">
              <a:spcBef>
                <a:spcPts val="105"/>
              </a:spcBef>
            </a:pPr>
            <a:r>
              <a:rPr sz="1400" dirty="0">
                <a:solidFill>
                  <a:srgbClr val="585858"/>
                </a:solidFill>
                <a:latin typeface="Calibri"/>
                <a:cs typeface="Calibri"/>
              </a:rPr>
              <a:t>Median</a:t>
            </a:r>
            <a:r>
              <a:rPr sz="1400" spc="-70" dirty="0">
                <a:solidFill>
                  <a:srgbClr val="585858"/>
                </a:solidFill>
                <a:latin typeface="Calibri"/>
                <a:cs typeface="Calibri"/>
              </a:rPr>
              <a:t> </a:t>
            </a:r>
            <a:r>
              <a:rPr sz="1400" dirty="0">
                <a:solidFill>
                  <a:srgbClr val="585858"/>
                </a:solidFill>
                <a:latin typeface="Calibri"/>
                <a:cs typeface="Calibri"/>
              </a:rPr>
              <a:t>Housing</a:t>
            </a:r>
            <a:r>
              <a:rPr sz="1400" spc="-65" dirty="0">
                <a:solidFill>
                  <a:srgbClr val="585858"/>
                </a:solidFill>
                <a:latin typeface="Calibri"/>
                <a:cs typeface="Calibri"/>
              </a:rPr>
              <a:t> </a:t>
            </a:r>
            <a:r>
              <a:rPr sz="1400" spc="-20" dirty="0">
                <a:solidFill>
                  <a:srgbClr val="585858"/>
                </a:solidFill>
                <a:latin typeface="Calibri"/>
                <a:cs typeface="Calibri"/>
              </a:rPr>
              <a:t>Price</a:t>
            </a:r>
            <a:endParaRPr sz="1400">
              <a:latin typeface="Calibri"/>
              <a:cs typeface="Calibri"/>
            </a:endParaRPr>
          </a:p>
        </p:txBody>
      </p:sp>
      <p:sp>
        <p:nvSpPr>
          <p:cNvPr id="31" name="object 31"/>
          <p:cNvSpPr/>
          <p:nvPr/>
        </p:nvSpPr>
        <p:spPr>
          <a:xfrm>
            <a:off x="6892291" y="2195323"/>
            <a:ext cx="3340735" cy="3175"/>
          </a:xfrm>
          <a:custGeom>
            <a:avLst/>
            <a:gdLst/>
            <a:ahLst/>
            <a:cxnLst/>
            <a:rect l="l" t="t" r="r" b="b"/>
            <a:pathLst>
              <a:path w="3340734" h="3175">
                <a:moveTo>
                  <a:pt x="0" y="0"/>
                </a:moveTo>
                <a:lnTo>
                  <a:pt x="3340138" y="2705"/>
                </a:lnTo>
              </a:path>
            </a:pathLst>
          </a:custGeom>
          <a:ln w="19812">
            <a:solidFill>
              <a:srgbClr val="FF0000"/>
            </a:solidFill>
          </a:ln>
        </p:spPr>
        <p:txBody>
          <a:bodyPr wrap="square" lIns="0" tIns="0" rIns="0" bIns="0" rtlCol="0"/>
          <a:lstStyle/>
          <a:p>
            <a:endParaRPr/>
          </a:p>
        </p:txBody>
      </p:sp>
      <p:grpSp>
        <p:nvGrpSpPr>
          <p:cNvPr id="32" name="object 32"/>
          <p:cNvGrpSpPr/>
          <p:nvPr/>
        </p:nvGrpSpPr>
        <p:grpSpPr>
          <a:xfrm>
            <a:off x="2145601" y="3951733"/>
            <a:ext cx="3760470" cy="802005"/>
            <a:chOff x="621601" y="3951732"/>
            <a:chExt cx="3760470" cy="802005"/>
          </a:xfrm>
        </p:grpSpPr>
        <p:sp>
          <p:nvSpPr>
            <p:cNvPr id="33" name="object 33"/>
            <p:cNvSpPr/>
            <p:nvPr/>
          </p:nvSpPr>
          <p:spPr>
            <a:xfrm>
              <a:off x="626363" y="4021836"/>
              <a:ext cx="3750945" cy="635635"/>
            </a:xfrm>
            <a:custGeom>
              <a:avLst/>
              <a:gdLst/>
              <a:ahLst/>
              <a:cxnLst/>
              <a:rect l="l" t="t" r="r" b="b"/>
              <a:pathLst>
                <a:path w="3750945" h="635635">
                  <a:moveTo>
                    <a:pt x="0" y="635507"/>
                  </a:moveTo>
                  <a:lnTo>
                    <a:pt x="57912" y="635507"/>
                  </a:lnTo>
                </a:path>
                <a:path w="3750945" h="635635">
                  <a:moveTo>
                    <a:pt x="112776" y="635507"/>
                  </a:moveTo>
                  <a:lnTo>
                    <a:pt x="228599" y="635507"/>
                  </a:lnTo>
                </a:path>
                <a:path w="3750945" h="635635">
                  <a:moveTo>
                    <a:pt x="3009900" y="635507"/>
                  </a:moveTo>
                  <a:lnTo>
                    <a:pt x="3127248" y="635507"/>
                  </a:lnTo>
                </a:path>
                <a:path w="3750945" h="635635">
                  <a:moveTo>
                    <a:pt x="3180588" y="635507"/>
                  </a:moveTo>
                  <a:lnTo>
                    <a:pt x="3297936" y="635507"/>
                  </a:lnTo>
                </a:path>
                <a:path w="3750945" h="635635">
                  <a:moveTo>
                    <a:pt x="281939" y="635507"/>
                  </a:moveTo>
                  <a:lnTo>
                    <a:pt x="399288" y="635507"/>
                  </a:lnTo>
                </a:path>
                <a:path w="3750945" h="635635">
                  <a:moveTo>
                    <a:pt x="452628" y="635507"/>
                  </a:moveTo>
                  <a:lnTo>
                    <a:pt x="569976" y="635507"/>
                  </a:lnTo>
                </a:path>
                <a:path w="3750945" h="635635">
                  <a:moveTo>
                    <a:pt x="623316" y="635507"/>
                  </a:moveTo>
                  <a:lnTo>
                    <a:pt x="740664" y="635507"/>
                  </a:lnTo>
                </a:path>
                <a:path w="3750945" h="635635">
                  <a:moveTo>
                    <a:pt x="794004" y="635507"/>
                  </a:moveTo>
                  <a:lnTo>
                    <a:pt x="911351" y="635507"/>
                  </a:lnTo>
                </a:path>
                <a:path w="3750945" h="635635">
                  <a:moveTo>
                    <a:pt x="964692" y="635507"/>
                  </a:moveTo>
                  <a:lnTo>
                    <a:pt x="1082040" y="635507"/>
                  </a:lnTo>
                </a:path>
                <a:path w="3750945" h="635635">
                  <a:moveTo>
                    <a:pt x="1135380" y="635507"/>
                  </a:moveTo>
                  <a:lnTo>
                    <a:pt x="1252728" y="635507"/>
                  </a:lnTo>
                </a:path>
                <a:path w="3750945" h="635635">
                  <a:moveTo>
                    <a:pt x="1306068" y="635507"/>
                  </a:moveTo>
                  <a:lnTo>
                    <a:pt x="1423416" y="635507"/>
                  </a:lnTo>
                </a:path>
                <a:path w="3750945" h="635635">
                  <a:moveTo>
                    <a:pt x="1476756" y="635507"/>
                  </a:moveTo>
                  <a:lnTo>
                    <a:pt x="1592580" y="635507"/>
                  </a:lnTo>
                </a:path>
                <a:path w="3750945" h="635635">
                  <a:moveTo>
                    <a:pt x="1645920" y="635507"/>
                  </a:moveTo>
                  <a:lnTo>
                    <a:pt x="1763268" y="635507"/>
                  </a:lnTo>
                </a:path>
                <a:path w="3750945" h="635635">
                  <a:moveTo>
                    <a:pt x="1816608" y="635507"/>
                  </a:moveTo>
                  <a:lnTo>
                    <a:pt x="1933956" y="635507"/>
                  </a:lnTo>
                </a:path>
                <a:path w="3750945" h="635635">
                  <a:moveTo>
                    <a:pt x="1987295" y="635507"/>
                  </a:moveTo>
                  <a:lnTo>
                    <a:pt x="2104644" y="635507"/>
                  </a:lnTo>
                </a:path>
                <a:path w="3750945" h="635635">
                  <a:moveTo>
                    <a:pt x="2157984" y="635507"/>
                  </a:moveTo>
                  <a:lnTo>
                    <a:pt x="2275332" y="635507"/>
                  </a:lnTo>
                </a:path>
                <a:path w="3750945" h="635635">
                  <a:moveTo>
                    <a:pt x="2328672" y="635507"/>
                  </a:moveTo>
                  <a:lnTo>
                    <a:pt x="2446020" y="635507"/>
                  </a:lnTo>
                </a:path>
                <a:path w="3750945" h="635635">
                  <a:moveTo>
                    <a:pt x="2499360" y="635507"/>
                  </a:moveTo>
                  <a:lnTo>
                    <a:pt x="2616708" y="635507"/>
                  </a:lnTo>
                </a:path>
                <a:path w="3750945" h="635635">
                  <a:moveTo>
                    <a:pt x="2670048" y="635507"/>
                  </a:moveTo>
                  <a:lnTo>
                    <a:pt x="2787396" y="635507"/>
                  </a:lnTo>
                </a:path>
                <a:path w="3750945" h="635635">
                  <a:moveTo>
                    <a:pt x="2840736" y="635507"/>
                  </a:moveTo>
                  <a:lnTo>
                    <a:pt x="2956560" y="635507"/>
                  </a:lnTo>
                </a:path>
                <a:path w="3750945" h="635635">
                  <a:moveTo>
                    <a:pt x="3351276" y="635507"/>
                  </a:moveTo>
                  <a:lnTo>
                    <a:pt x="3468624" y="635507"/>
                  </a:lnTo>
                </a:path>
                <a:path w="3750945" h="635635">
                  <a:moveTo>
                    <a:pt x="3521964" y="635507"/>
                  </a:moveTo>
                  <a:lnTo>
                    <a:pt x="3750564" y="635507"/>
                  </a:lnTo>
                </a:path>
                <a:path w="3750945" h="635635">
                  <a:moveTo>
                    <a:pt x="623316" y="545591"/>
                  </a:moveTo>
                  <a:lnTo>
                    <a:pt x="740664" y="545591"/>
                  </a:lnTo>
                </a:path>
                <a:path w="3750945" h="635635">
                  <a:moveTo>
                    <a:pt x="794004" y="545591"/>
                  </a:moveTo>
                  <a:lnTo>
                    <a:pt x="911351" y="545591"/>
                  </a:lnTo>
                </a:path>
                <a:path w="3750945" h="635635">
                  <a:moveTo>
                    <a:pt x="964692" y="545591"/>
                  </a:moveTo>
                  <a:lnTo>
                    <a:pt x="1082040" y="545591"/>
                  </a:lnTo>
                </a:path>
                <a:path w="3750945" h="635635">
                  <a:moveTo>
                    <a:pt x="1135380" y="545591"/>
                  </a:moveTo>
                  <a:lnTo>
                    <a:pt x="1252728" y="545591"/>
                  </a:lnTo>
                </a:path>
                <a:path w="3750945" h="635635">
                  <a:moveTo>
                    <a:pt x="1306068" y="545591"/>
                  </a:moveTo>
                  <a:lnTo>
                    <a:pt x="1423416" y="545591"/>
                  </a:lnTo>
                </a:path>
                <a:path w="3750945" h="635635">
                  <a:moveTo>
                    <a:pt x="1476756" y="545591"/>
                  </a:moveTo>
                  <a:lnTo>
                    <a:pt x="1592580" y="545591"/>
                  </a:lnTo>
                </a:path>
                <a:path w="3750945" h="635635">
                  <a:moveTo>
                    <a:pt x="1645920" y="545591"/>
                  </a:moveTo>
                  <a:lnTo>
                    <a:pt x="1763268" y="545591"/>
                  </a:lnTo>
                </a:path>
                <a:path w="3750945" h="635635">
                  <a:moveTo>
                    <a:pt x="1816608" y="545591"/>
                  </a:moveTo>
                  <a:lnTo>
                    <a:pt x="1933956" y="545591"/>
                  </a:lnTo>
                </a:path>
                <a:path w="3750945" h="635635">
                  <a:moveTo>
                    <a:pt x="1987295" y="545591"/>
                  </a:moveTo>
                  <a:lnTo>
                    <a:pt x="2104644" y="545591"/>
                  </a:lnTo>
                </a:path>
                <a:path w="3750945" h="635635">
                  <a:moveTo>
                    <a:pt x="2157984" y="545591"/>
                  </a:moveTo>
                  <a:lnTo>
                    <a:pt x="2275332" y="545591"/>
                  </a:lnTo>
                </a:path>
                <a:path w="3750945" h="635635">
                  <a:moveTo>
                    <a:pt x="3009900" y="545591"/>
                  </a:moveTo>
                  <a:lnTo>
                    <a:pt x="3127248" y="545591"/>
                  </a:lnTo>
                </a:path>
                <a:path w="3750945" h="635635">
                  <a:moveTo>
                    <a:pt x="2328672" y="545591"/>
                  </a:moveTo>
                  <a:lnTo>
                    <a:pt x="2446020" y="545591"/>
                  </a:lnTo>
                </a:path>
                <a:path w="3750945" h="635635">
                  <a:moveTo>
                    <a:pt x="3180588" y="545591"/>
                  </a:moveTo>
                  <a:lnTo>
                    <a:pt x="3297936" y="545591"/>
                  </a:lnTo>
                </a:path>
                <a:path w="3750945" h="635635">
                  <a:moveTo>
                    <a:pt x="2499360" y="545591"/>
                  </a:moveTo>
                  <a:lnTo>
                    <a:pt x="2616708" y="545591"/>
                  </a:lnTo>
                </a:path>
                <a:path w="3750945" h="635635">
                  <a:moveTo>
                    <a:pt x="0" y="545591"/>
                  </a:moveTo>
                  <a:lnTo>
                    <a:pt x="57912" y="545591"/>
                  </a:lnTo>
                </a:path>
                <a:path w="3750945" h="635635">
                  <a:moveTo>
                    <a:pt x="2670048" y="545591"/>
                  </a:moveTo>
                  <a:lnTo>
                    <a:pt x="2787396" y="545591"/>
                  </a:lnTo>
                </a:path>
                <a:path w="3750945" h="635635">
                  <a:moveTo>
                    <a:pt x="112776" y="545591"/>
                  </a:moveTo>
                  <a:lnTo>
                    <a:pt x="228599" y="545591"/>
                  </a:lnTo>
                </a:path>
                <a:path w="3750945" h="635635">
                  <a:moveTo>
                    <a:pt x="2840736" y="545591"/>
                  </a:moveTo>
                  <a:lnTo>
                    <a:pt x="2956560" y="545591"/>
                  </a:lnTo>
                </a:path>
                <a:path w="3750945" h="635635">
                  <a:moveTo>
                    <a:pt x="281939" y="545591"/>
                  </a:moveTo>
                  <a:lnTo>
                    <a:pt x="399288" y="545591"/>
                  </a:lnTo>
                </a:path>
                <a:path w="3750945" h="635635">
                  <a:moveTo>
                    <a:pt x="3351276" y="545591"/>
                  </a:moveTo>
                  <a:lnTo>
                    <a:pt x="3468624" y="545591"/>
                  </a:lnTo>
                </a:path>
                <a:path w="3750945" h="635635">
                  <a:moveTo>
                    <a:pt x="452628" y="545591"/>
                  </a:moveTo>
                  <a:lnTo>
                    <a:pt x="569976" y="545591"/>
                  </a:lnTo>
                </a:path>
                <a:path w="3750945" h="635635">
                  <a:moveTo>
                    <a:pt x="3521964" y="545591"/>
                  </a:moveTo>
                  <a:lnTo>
                    <a:pt x="3750564" y="545591"/>
                  </a:lnTo>
                </a:path>
                <a:path w="3750945" h="635635">
                  <a:moveTo>
                    <a:pt x="794004" y="454151"/>
                  </a:moveTo>
                  <a:lnTo>
                    <a:pt x="911351" y="454151"/>
                  </a:lnTo>
                </a:path>
                <a:path w="3750945" h="635635">
                  <a:moveTo>
                    <a:pt x="964692" y="454151"/>
                  </a:moveTo>
                  <a:lnTo>
                    <a:pt x="1082040" y="454151"/>
                  </a:lnTo>
                </a:path>
                <a:path w="3750945" h="635635">
                  <a:moveTo>
                    <a:pt x="112776" y="454151"/>
                  </a:moveTo>
                  <a:lnTo>
                    <a:pt x="228599" y="454151"/>
                  </a:lnTo>
                </a:path>
                <a:path w="3750945" h="635635">
                  <a:moveTo>
                    <a:pt x="3180588" y="454151"/>
                  </a:moveTo>
                  <a:lnTo>
                    <a:pt x="3297936" y="454151"/>
                  </a:lnTo>
                </a:path>
                <a:path w="3750945" h="635635">
                  <a:moveTo>
                    <a:pt x="1645920" y="454151"/>
                  </a:moveTo>
                  <a:lnTo>
                    <a:pt x="1763268" y="454151"/>
                  </a:lnTo>
                </a:path>
                <a:path w="3750945" h="635635">
                  <a:moveTo>
                    <a:pt x="3009900" y="454151"/>
                  </a:moveTo>
                  <a:lnTo>
                    <a:pt x="3127248" y="454151"/>
                  </a:lnTo>
                </a:path>
                <a:path w="3750945" h="635635">
                  <a:moveTo>
                    <a:pt x="1135380" y="454151"/>
                  </a:moveTo>
                  <a:lnTo>
                    <a:pt x="1252728" y="454151"/>
                  </a:lnTo>
                </a:path>
                <a:path w="3750945" h="635635">
                  <a:moveTo>
                    <a:pt x="1987295" y="454151"/>
                  </a:moveTo>
                  <a:lnTo>
                    <a:pt x="2104644" y="454151"/>
                  </a:lnTo>
                </a:path>
                <a:path w="3750945" h="635635">
                  <a:moveTo>
                    <a:pt x="1476756" y="454151"/>
                  </a:moveTo>
                  <a:lnTo>
                    <a:pt x="1592580" y="454151"/>
                  </a:lnTo>
                </a:path>
                <a:path w="3750945" h="635635">
                  <a:moveTo>
                    <a:pt x="623316" y="454151"/>
                  </a:moveTo>
                  <a:lnTo>
                    <a:pt x="740664" y="454151"/>
                  </a:lnTo>
                </a:path>
                <a:path w="3750945" h="635635">
                  <a:moveTo>
                    <a:pt x="2157984" y="454151"/>
                  </a:moveTo>
                  <a:lnTo>
                    <a:pt x="2275332" y="454151"/>
                  </a:lnTo>
                </a:path>
                <a:path w="3750945" h="635635">
                  <a:moveTo>
                    <a:pt x="0" y="454151"/>
                  </a:moveTo>
                  <a:lnTo>
                    <a:pt x="57912" y="454151"/>
                  </a:lnTo>
                </a:path>
                <a:path w="3750945" h="635635">
                  <a:moveTo>
                    <a:pt x="1816608" y="454151"/>
                  </a:moveTo>
                  <a:lnTo>
                    <a:pt x="1933956" y="454151"/>
                  </a:lnTo>
                </a:path>
                <a:path w="3750945" h="635635">
                  <a:moveTo>
                    <a:pt x="2328672" y="454151"/>
                  </a:moveTo>
                  <a:lnTo>
                    <a:pt x="2446020" y="454151"/>
                  </a:lnTo>
                </a:path>
                <a:path w="3750945" h="635635">
                  <a:moveTo>
                    <a:pt x="452628" y="454151"/>
                  </a:moveTo>
                  <a:lnTo>
                    <a:pt x="569976" y="454151"/>
                  </a:lnTo>
                </a:path>
                <a:path w="3750945" h="635635">
                  <a:moveTo>
                    <a:pt x="2840736" y="454151"/>
                  </a:moveTo>
                  <a:lnTo>
                    <a:pt x="2956560" y="454151"/>
                  </a:lnTo>
                </a:path>
                <a:path w="3750945" h="635635">
                  <a:moveTo>
                    <a:pt x="2499360" y="454151"/>
                  </a:moveTo>
                  <a:lnTo>
                    <a:pt x="2616708" y="454151"/>
                  </a:lnTo>
                </a:path>
                <a:path w="3750945" h="635635">
                  <a:moveTo>
                    <a:pt x="1306068" y="454151"/>
                  </a:moveTo>
                  <a:lnTo>
                    <a:pt x="1423416" y="454151"/>
                  </a:lnTo>
                </a:path>
                <a:path w="3750945" h="635635">
                  <a:moveTo>
                    <a:pt x="3351276" y="454151"/>
                  </a:moveTo>
                  <a:lnTo>
                    <a:pt x="3468624" y="454151"/>
                  </a:lnTo>
                </a:path>
                <a:path w="3750945" h="635635">
                  <a:moveTo>
                    <a:pt x="281939" y="454151"/>
                  </a:moveTo>
                  <a:lnTo>
                    <a:pt x="399288" y="454151"/>
                  </a:lnTo>
                </a:path>
                <a:path w="3750945" h="635635">
                  <a:moveTo>
                    <a:pt x="2670048" y="454151"/>
                  </a:moveTo>
                  <a:lnTo>
                    <a:pt x="2787396" y="454151"/>
                  </a:lnTo>
                </a:path>
                <a:path w="3750945" h="635635">
                  <a:moveTo>
                    <a:pt x="3521964" y="454151"/>
                  </a:moveTo>
                  <a:lnTo>
                    <a:pt x="3750564" y="454151"/>
                  </a:lnTo>
                </a:path>
                <a:path w="3750945" h="635635">
                  <a:moveTo>
                    <a:pt x="2328672" y="362712"/>
                  </a:moveTo>
                  <a:lnTo>
                    <a:pt x="2446020" y="362712"/>
                  </a:lnTo>
                </a:path>
                <a:path w="3750945" h="635635">
                  <a:moveTo>
                    <a:pt x="794004" y="362712"/>
                  </a:moveTo>
                  <a:lnTo>
                    <a:pt x="911351" y="362712"/>
                  </a:lnTo>
                </a:path>
                <a:path w="3750945" h="635635">
                  <a:moveTo>
                    <a:pt x="452628" y="362712"/>
                  </a:moveTo>
                  <a:lnTo>
                    <a:pt x="569976" y="362712"/>
                  </a:lnTo>
                </a:path>
                <a:path w="3750945" h="635635">
                  <a:moveTo>
                    <a:pt x="3180588" y="362712"/>
                  </a:moveTo>
                  <a:lnTo>
                    <a:pt x="3297936" y="362712"/>
                  </a:lnTo>
                </a:path>
                <a:path w="3750945" h="635635">
                  <a:moveTo>
                    <a:pt x="2499360" y="362712"/>
                  </a:moveTo>
                  <a:lnTo>
                    <a:pt x="2616708" y="362712"/>
                  </a:lnTo>
                </a:path>
                <a:path w="3750945" h="635635">
                  <a:moveTo>
                    <a:pt x="1816608" y="362712"/>
                  </a:moveTo>
                  <a:lnTo>
                    <a:pt x="1933956" y="362712"/>
                  </a:lnTo>
                </a:path>
                <a:path w="3750945" h="635635">
                  <a:moveTo>
                    <a:pt x="1306068" y="362712"/>
                  </a:moveTo>
                  <a:lnTo>
                    <a:pt x="1423416" y="362712"/>
                  </a:lnTo>
                </a:path>
                <a:path w="3750945" h="635635">
                  <a:moveTo>
                    <a:pt x="623316" y="362712"/>
                  </a:moveTo>
                  <a:lnTo>
                    <a:pt x="740664" y="362712"/>
                  </a:lnTo>
                </a:path>
                <a:path w="3750945" h="635635">
                  <a:moveTo>
                    <a:pt x="2670048" y="362712"/>
                  </a:moveTo>
                  <a:lnTo>
                    <a:pt x="2787396" y="362712"/>
                  </a:lnTo>
                </a:path>
                <a:path w="3750945" h="635635">
                  <a:moveTo>
                    <a:pt x="964692" y="362712"/>
                  </a:moveTo>
                  <a:lnTo>
                    <a:pt x="1082040" y="362712"/>
                  </a:lnTo>
                </a:path>
                <a:path w="3750945" h="635635">
                  <a:moveTo>
                    <a:pt x="1987295" y="362712"/>
                  </a:moveTo>
                  <a:lnTo>
                    <a:pt x="2104644" y="362712"/>
                  </a:lnTo>
                </a:path>
                <a:path w="3750945" h="635635">
                  <a:moveTo>
                    <a:pt x="3009900" y="362712"/>
                  </a:moveTo>
                  <a:lnTo>
                    <a:pt x="3127248" y="362712"/>
                  </a:lnTo>
                </a:path>
                <a:path w="3750945" h="635635">
                  <a:moveTo>
                    <a:pt x="2840736" y="362712"/>
                  </a:moveTo>
                  <a:lnTo>
                    <a:pt x="2956560" y="362712"/>
                  </a:lnTo>
                </a:path>
                <a:path w="3750945" h="635635">
                  <a:moveTo>
                    <a:pt x="1476756" y="362712"/>
                  </a:moveTo>
                  <a:lnTo>
                    <a:pt x="1592580" y="362712"/>
                  </a:lnTo>
                </a:path>
                <a:path w="3750945" h="635635">
                  <a:moveTo>
                    <a:pt x="0" y="362712"/>
                  </a:moveTo>
                  <a:lnTo>
                    <a:pt x="228599" y="362712"/>
                  </a:lnTo>
                </a:path>
                <a:path w="3750945" h="635635">
                  <a:moveTo>
                    <a:pt x="2157984" y="362712"/>
                  </a:moveTo>
                  <a:lnTo>
                    <a:pt x="2275332" y="362712"/>
                  </a:lnTo>
                </a:path>
                <a:path w="3750945" h="635635">
                  <a:moveTo>
                    <a:pt x="3351276" y="362712"/>
                  </a:moveTo>
                  <a:lnTo>
                    <a:pt x="3468624" y="362712"/>
                  </a:lnTo>
                </a:path>
                <a:path w="3750945" h="635635">
                  <a:moveTo>
                    <a:pt x="281939" y="362712"/>
                  </a:moveTo>
                  <a:lnTo>
                    <a:pt x="399288" y="362712"/>
                  </a:lnTo>
                </a:path>
                <a:path w="3750945" h="635635">
                  <a:moveTo>
                    <a:pt x="1135380" y="362712"/>
                  </a:moveTo>
                  <a:lnTo>
                    <a:pt x="1252728" y="362712"/>
                  </a:lnTo>
                </a:path>
                <a:path w="3750945" h="635635">
                  <a:moveTo>
                    <a:pt x="1645920" y="362712"/>
                  </a:moveTo>
                  <a:lnTo>
                    <a:pt x="1763268" y="362712"/>
                  </a:lnTo>
                </a:path>
                <a:path w="3750945" h="635635">
                  <a:moveTo>
                    <a:pt x="3521964" y="362712"/>
                  </a:moveTo>
                  <a:lnTo>
                    <a:pt x="3750564" y="362712"/>
                  </a:lnTo>
                </a:path>
                <a:path w="3750945" h="635635">
                  <a:moveTo>
                    <a:pt x="1645920" y="272795"/>
                  </a:moveTo>
                  <a:lnTo>
                    <a:pt x="1763268" y="272795"/>
                  </a:lnTo>
                </a:path>
                <a:path w="3750945" h="635635">
                  <a:moveTo>
                    <a:pt x="1987295" y="272795"/>
                  </a:moveTo>
                  <a:lnTo>
                    <a:pt x="2104644" y="272795"/>
                  </a:lnTo>
                </a:path>
                <a:path w="3750945" h="635635">
                  <a:moveTo>
                    <a:pt x="1476756" y="272795"/>
                  </a:moveTo>
                  <a:lnTo>
                    <a:pt x="1592580" y="272795"/>
                  </a:lnTo>
                </a:path>
                <a:path w="3750945" h="635635">
                  <a:moveTo>
                    <a:pt x="2157984" y="272795"/>
                  </a:moveTo>
                  <a:lnTo>
                    <a:pt x="2275332" y="272795"/>
                  </a:lnTo>
                </a:path>
                <a:path w="3750945" h="635635">
                  <a:moveTo>
                    <a:pt x="2840736" y="272795"/>
                  </a:moveTo>
                  <a:lnTo>
                    <a:pt x="2956560" y="272795"/>
                  </a:lnTo>
                </a:path>
                <a:path w="3750945" h="635635">
                  <a:moveTo>
                    <a:pt x="2328672" y="272795"/>
                  </a:moveTo>
                  <a:lnTo>
                    <a:pt x="2446020" y="272795"/>
                  </a:lnTo>
                </a:path>
                <a:path w="3750945" h="635635">
                  <a:moveTo>
                    <a:pt x="3009900" y="272795"/>
                  </a:moveTo>
                  <a:lnTo>
                    <a:pt x="3127248" y="272795"/>
                  </a:lnTo>
                </a:path>
                <a:path w="3750945" h="635635">
                  <a:moveTo>
                    <a:pt x="1816608" y="272795"/>
                  </a:moveTo>
                  <a:lnTo>
                    <a:pt x="1933956" y="272795"/>
                  </a:lnTo>
                </a:path>
                <a:path w="3750945" h="635635">
                  <a:moveTo>
                    <a:pt x="2499360" y="272795"/>
                  </a:moveTo>
                  <a:lnTo>
                    <a:pt x="2616708" y="272795"/>
                  </a:lnTo>
                </a:path>
                <a:path w="3750945" h="635635">
                  <a:moveTo>
                    <a:pt x="3351276" y="272795"/>
                  </a:moveTo>
                  <a:lnTo>
                    <a:pt x="3468624" y="272795"/>
                  </a:lnTo>
                </a:path>
                <a:path w="3750945" h="635635">
                  <a:moveTo>
                    <a:pt x="3180588" y="272795"/>
                  </a:moveTo>
                  <a:lnTo>
                    <a:pt x="3297936" y="272795"/>
                  </a:lnTo>
                </a:path>
                <a:path w="3750945" h="635635">
                  <a:moveTo>
                    <a:pt x="1306068" y="272795"/>
                  </a:moveTo>
                  <a:lnTo>
                    <a:pt x="1423416" y="272795"/>
                  </a:lnTo>
                </a:path>
                <a:path w="3750945" h="635635">
                  <a:moveTo>
                    <a:pt x="0" y="272795"/>
                  </a:moveTo>
                  <a:lnTo>
                    <a:pt x="1252728" y="272795"/>
                  </a:lnTo>
                </a:path>
                <a:path w="3750945" h="635635">
                  <a:moveTo>
                    <a:pt x="2670048" y="272795"/>
                  </a:moveTo>
                  <a:lnTo>
                    <a:pt x="2787396" y="272795"/>
                  </a:lnTo>
                </a:path>
                <a:path w="3750945" h="635635">
                  <a:moveTo>
                    <a:pt x="3521964" y="272795"/>
                  </a:moveTo>
                  <a:lnTo>
                    <a:pt x="3750564" y="272795"/>
                  </a:lnTo>
                </a:path>
                <a:path w="3750945" h="635635">
                  <a:moveTo>
                    <a:pt x="3009900" y="181356"/>
                  </a:moveTo>
                  <a:lnTo>
                    <a:pt x="3127248" y="181356"/>
                  </a:lnTo>
                </a:path>
                <a:path w="3750945" h="635635">
                  <a:moveTo>
                    <a:pt x="2328672" y="181356"/>
                  </a:moveTo>
                  <a:lnTo>
                    <a:pt x="2446020" y="181356"/>
                  </a:lnTo>
                </a:path>
                <a:path w="3750945" h="635635">
                  <a:moveTo>
                    <a:pt x="0" y="181356"/>
                  </a:moveTo>
                  <a:lnTo>
                    <a:pt x="1933956" y="181356"/>
                  </a:lnTo>
                </a:path>
                <a:path w="3750945" h="635635">
                  <a:moveTo>
                    <a:pt x="2840736" y="181356"/>
                  </a:moveTo>
                  <a:lnTo>
                    <a:pt x="2956560" y="181356"/>
                  </a:lnTo>
                </a:path>
                <a:path w="3750945" h="635635">
                  <a:moveTo>
                    <a:pt x="3351276" y="181356"/>
                  </a:moveTo>
                  <a:lnTo>
                    <a:pt x="3468624" y="181356"/>
                  </a:lnTo>
                </a:path>
                <a:path w="3750945" h="635635">
                  <a:moveTo>
                    <a:pt x="2499360" y="181356"/>
                  </a:moveTo>
                  <a:lnTo>
                    <a:pt x="2616708" y="181356"/>
                  </a:lnTo>
                </a:path>
                <a:path w="3750945" h="635635">
                  <a:moveTo>
                    <a:pt x="2670048" y="181356"/>
                  </a:moveTo>
                  <a:lnTo>
                    <a:pt x="2787396" y="181356"/>
                  </a:lnTo>
                </a:path>
                <a:path w="3750945" h="635635">
                  <a:moveTo>
                    <a:pt x="2157984" y="181356"/>
                  </a:moveTo>
                  <a:lnTo>
                    <a:pt x="2275332" y="181356"/>
                  </a:lnTo>
                </a:path>
                <a:path w="3750945" h="635635">
                  <a:moveTo>
                    <a:pt x="1987295" y="181356"/>
                  </a:moveTo>
                  <a:lnTo>
                    <a:pt x="2104644" y="181356"/>
                  </a:lnTo>
                </a:path>
                <a:path w="3750945" h="635635">
                  <a:moveTo>
                    <a:pt x="3180588" y="181356"/>
                  </a:moveTo>
                  <a:lnTo>
                    <a:pt x="3297936" y="181356"/>
                  </a:lnTo>
                </a:path>
                <a:path w="3750945" h="635635">
                  <a:moveTo>
                    <a:pt x="3521964" y="181356"/>
                  </a:moveTo>
                  <a:lnTo>
                    <a:pt x="3750564" y="181356"/>
                  </a:lnTo>
                </a:path>
                <a:path w="3750945" h="635635">
                  <a:moveTo>
                    <a:pt x="3009900" y="89915"/>
                  </a:moveTo>
                  <a:lnTo>
                    <a:pt x="3127248" y="89915"/>
                  </a:lnTo>
                </a:path>
                <a:path w="3750945" h="635635">
                  <a:moveTo>
                    <a:pt x="0" y="89915"/>
                  </a:moveTo>
                  <a:lnTo>
                    <a:pt x="2616708" y="89915"/>
                  </a:lnTo>
                </a:path>
                <a:path w="3750945" h="635635">
                  <a:moveTo>
                    <a:pt x="2670048" y="89915"/>
                  </a:moveTo>
                  <a:lnTo>
                    <a:pt x="2787396" y="89915"/>
                  </a:lnTo>
                </a:path>
                <a:path w="3750945" h="635635">
                  <a:moveTo>
                    <a:pt x="2840736" y="89915"/>
                  </a:moveTo>
                  <a:lnTo>
                    <a:pt x="2956560" y="89915"/>
                  </a:lnTo>
                </a:path>
                <a:path w="3750945" h="635635">
                  <a:moveTo>
                    <a:pt x="3180588" y="89915"/>
                  </a:moveTo>
                  <a:lnTo>
                    <a:pt x="3297936" y="89915"/>
                  </a:lnTo>
                </a:path>
                <a:path w="3750945" h="635635">
                  <a:moveTo>
                    <a:pt x="3351276" y="89915"/>
                  </a:moveTo>
                  <a:lnTo>
                    <a:pt x="3468624" y="89915"/>
                  </a:lnTo>
                </a:path>
                <a:path w="3750945" h="635635">
                  <a:moveTo>
                    <a:pt x="3521964" y="89915"/>
                  </a:moveTo>
                  <a:lnTo>
                    <a:pt x="3750564" y="89915"/>
                  </a:lnTo>
                </a:path>
                <a:path w="3750945" h="635635">
                  <a:moveTo>
                    <a:pt x="3351276" y="0"/>
                  </a:moveTo>
                  <a:lnTo>
                    <a:pt x="3468624" y="0"/>
                  </a:lnTo>
                </a:path>
                <a:path w="3750945" h="635635">
                  <a:moveTo>
                    <a:pt x="0" y="0"/>
                  </a:moveTo>
                  <a:lnTo>
                    <a:pt x="3297936" y="0"/>
                  </a:lnTo>
                </a:path>
                <a:path w="3750945" h="635635">
                  <a:moveTo>
                    <a:pt x="3521964" y="0"/>
                  </a:moveTo>
                  <a:lnTo>
                    <a:pt x="3750564" y="0"/>
                  </a:lnTo>
                </a:path>
              </a:pathLst>
            </a:custGeom>
            <a:ln w="9144">
              <a:solidFill>
                <a:srgbClr val="D9D9D9"/>
              </a:solidFill>
            </a:ln>
          </p:spPr>
          <p:txBody>
            <a:bodyPr wrap="square" lIns="0" tIns="0" rIns="0" bIns="0" rtlCol="0"/>
            <a:lstStyle/>
            <a:p>
              <a:endParaRPr/>
            </a:p>
          </p:txBody>
        </p:sp>
        <p:sp>
          <p:nvSpPr>
            <p:cNvPr id="34" name="object 34"/>
            <p:cNvSpPr/>
            <p:nvPr/>
          </p:nvSpPr>
          <p:spPr>
            <a:xfrm>
              <a:off x="3753612" y="4038600"/>
              <a:ext cx="53340" cy="710565"/>
            </a:xfrm>
            <a:custGeom>
              <a:avLst/>
              <a:gdLst/>
              <a:ahLst/>
              <a:cxnLst/>
              <a:rect l="l" t="t" r="r" b="b"/>
              <a:pathLst>
                <a:path w="53339" h="710564">
                  <a:moveTo>
                    <a:pt x="53339" y="0"/>
                  </a:moveTo>
                  <a:lnTo>
                    <a:pt x="0" y="0"/>
                  </a:lnTo>
                  <a:lnTo>
                    <a:pt x="0" y="710184"/>
                  </a:lnTo>
                  <a:lnTo>
                    <a:pt x="53339" y="710184"/>
                  </a:lnTo>
                  <a:lnTo>
                    <a:pt x="53339" y="0"/>
                  </a:lnTo>
                  <a:close/>
                </a:path>
              </a:pathLst>
            </a:custGeom>
            <a:solidFill>
              <a:srgbClr val="00AF50"/>
            </a:solidFill>
          </p:spPr>
          <p:txBody>
            <a:bodyPr wrap="square" lIns="0" tIns="0" rIns="0" bIns="0" rtlCol="0"/>
            <a:lstStyle/>
            <a:p>
              <a:endParaRPr/>
            </a:p>
          </p:txBody>
        </p:sp>
        <p:sp>
          <p:nvSpPr>
            <p:cNvPr id="35" name="object 35"/>
            <p:cNvSpPr/>
            <p:nvPr/>
          </p:nvSpPr>
          <p:spPr>
            <a:xfrm>
              <a:off x="684276" y="3951731"/>
              <a:ext cx="3464560" cy="797560"/>
            </a:xfrm>
            <a:custGeom>
              <a:avLst/>
              <a:gdLst/>
              <a:ahLst/>
              <a:cxnLst/>
              <a:rect l="l" t="t" r="r" b="b"/>
              <a:pathLst>
                <a:path w="3464560" h="797560">
                  <a:moveTo>
                    <a:pt x="54864" y="448056"/>
                  </a:moveTo>
                  <a:lnTo>
                    <a:pt x="0" y="448056"/>
                  </a:lnTo>
                  <a:lnTo>
                    <a:pt x="0" y="797052"/>
                  </a:lnTo>
                  <a:lnTo>
                    <a:pt x="54864" y="797052"/>
                  </a:lnTo>
                  <a:lnTo>
                    <a:pt x="54864" y="448056"/>
                  </a:lnTo>
                  <a:close/>
                </a:path>
                <a:path w="3464560" h="797560">
                  <a:moveTo>
                    <a:pt x="224028" y="416052"/>
                  </a:moveTo>
                  <a:lnTo>
                    <a:pt x="170688" y="416052"/>
                  </a:lnTo>
                  <a:lnTo>
                    <a:pt x="170688" y="797052"/>
                  </a:lnTo>
                  <a:lnTo>
                    <a:pt x="224028" y="797052"/>
                  </a:lnTo>
                  <a:lnTo>
                    <a:pt x="224028" y="416052"/>
                  </a:lnTo>
                  <a:close/>
                </a:path>
                <a:path w="3464560" h="797560">
                  <a:moveTo>
                    <a:pt x="394716" y="368808"/>
                  </a:moveTo>
                  <a:lnTo>
                    <a:pt x="341376" y="368808"/>
                  </a:lnTo>
                  <a:lnTo>
                    <a:pt x="341376" y="797052"/>
                  </a:lnTo>
                  <a:lnTo>
                    <a:pt x="394716" y="797052"/>
                  </a:lnTo>
                  <a:lnTo>
                    <a:pt x="394716" y="368808"/>
                  </a:lnTo>
                  <a:close/>
                </a:path>
                <a:path w="3464560" h="797560">
                  <a:moveTo>
                    <a:pt x="565404" y="361188"/>
                  </a:moveTo>
                  <a:lnTo>
                    <a:pt x="512064" y="361188"/>
                  </a:lnTo>
                  <a:lnTo>
                    <a:pt x="512064" y="797052"/>
                  </a:lnTo>
                  <a:lnTo>
                    <a:pt x="565404" y="797052"/>
                  </a:lnTo>
                  <a:lnTo>
                    <a:pt x="565404" y="361188"/>
                  </a:lnTo>
                  <a:close/>
                </a:path>
                <a:path w="3464560" h="797560">
                  <a:moveTo>
                    <a:pt x="736092" y="358140"/>
                  </a:moveTo>
                  <a:lnTo>
                    <a:pt x="682752" y="358140"/>
                  </a:lnTo>
                  <a:lnTo>
                    <a:pt x="682752" y="797064"/>
                  </a:lnTo>
                  <a:lnTo>
                    <a:pt x="736092" y="797064"/>
                  </a:lnTo>
                  <a:lnTo>
                    <a:pt x="736092" y="358140"/>
                  </a:lnTo>
                  <a:close/>
                </a:path>
                <a:path w="3464560" h="797560">
                  <a:moveTo>
                    <a:pt x="906780" y="348996"/>
                  </a:moveTo>
                  <a:lnTo>
                    <a:pt x="853440" y="348996"/>
                  </a:lnTo>
                  <a:lnTo>
                    <a:pt x="853440" y="797052"/>
                  </a:lnTo>
                  <a:lnTo>
                    <a:pt x="906780" y="797052"/>
                  </a:lnTo>
                  <a:lnTo>
                    <a:pt x="906780" y="348996"/>
                  </a:lnTo>
                  <a:close/>
                </a:path>
                <a:path w="3464560" h="797560">
                  <a:moveTo>
                    <a:pt x="1077468" y="344424"/>
                  </a:moveTo>
                  <a:lnTo>
                    <a:pt x="1024128" y="344424"/>
                  </a:lnTo>
                  <a:lnTo>
                    <a:pt x="1024128" y="797064"/>
                  </a:lnTo>
                  <a:lnTo>
                    <a:pt x="1077468" y="797064"/>
                  </a:lnTo>
                  <a:lnTo>
                    <a:pt x="1077468" y="344424"/>
                  </a:lnTo>
                  <a:close/>
                </a:path>
                <a:path w="3464560" h="797560">
                  <a:moveTo>
                    <a:pt x="1248156" y="333756"/>
                  </a:moveTo>
                  <a:lnTo>
                    <a:pt x="1194816" y="333756"/>
                  </a:lnTo>
                  <a:lnTo>
                    <a:pt x="1194816" y="797052"/>
                  </a:lnTo>
                  <a:lnTo>
                    <a:pt x="1248156" y="797052"/>
                  </a:lnTo>
                  <a:lnTo>
                    <a:pt x="1248156" y="333756"/>
                  </a:lnTo>
                  <a:close/>
                </a:path>
                <a:path w="3464560" h="797560">
                  <a:moveTo>
                    <a:pt x="1418844" y="316992"/>
                  </a:moveTo>
                  <a:lnTo>
                    <a:pt x="1365504" y="316992"/>
                  </a:lnTo>
                  <a:lnTo>
                    <a:pt x="1365504" y="797064"/>
                  </a:lnTo>
                  <a:lnTo>
                    <a:pt x="1418844" y="797064"/>
                  </a:lnTo>
                  <a:lnTo>
                    <a:pt x="1418844" y="316992"/>
                  </a:lnTo>
                  <a:close/>
                </a:path>
                <a:path w="3464560" h="797560">
                  <a:moveTo>
                    <a:pt x="1588008" y="288036"/>
                  </a:moveTo>
                  <a:lnTo>
                    <a:pt x="1534668" y="288036"/>
                  </a:lnTo>
                  <a:lnTo>
                    <a:pt x="1534668" y="797064"/>
                  </a:lnTo>
                  <a:lnTo>
                    <a:pt x="1588008" y="797064"/>
                  </a:lnTo>
                  <a:lnTo>
                    <a:pt x="1588008" y="288036"/>
                  </a:lnTo>
                  <a:close/>
                </a:path>
                <a:path w="3464560" h="797560">
                  <a:moveTo>
                    <a:pt x="1758683" y="284988"/>
                  </a:moveTo>
                  <a:lnTo>
                    <a:pt x="1705356" y="284988"/>
                  </a:lnTo>
                  <a:lnTo>
                    <a:pt x="1705356" y="797052"/>
                  </a:lnTo>
                  <a:lnTo>
                    <a:pt x="1758683" y="797052"/>
                  </a:lnTo>
                  <a:lnTo>
                    <a:pt x="1758683" y="284988"/>
                  </a:lnTo>
                  <a:close/>
                </a:path>
                <a:path w="3464560" h="797560">
                  <a:moveTo>
                    <a:pt x="1929371" y="242316"/>
                  </a:moveTo>
                  <a:lnTo>
                    <a:pt x="1876044" y="242316"/>
                  </a:lnTo>
                  <a:lnTo>
                    <a:pt x="1876044" y="797064"/>
                  </a:lnTo>
                  <a:lnTo>
                    <a:pt x="1929371" y="797064"/>
                  </a:lnTo>
                  <a:lnTo>
                    <a:pt x="1929371" y="242316"/>
                  </a:lnTo>
                  <a:close/>
                </a:path>
                <a:path w="3464560" h="797560">
                  <a:moveTo>
                    <a:pt x="2100059" y="233172"/>
                  </a:moveTo>
                  <a:lnTo>
                    <a:pt x="2046732" y="233172"/>
                  </a:lnTo>
                  <a:lnTo>
                    <a:pt x="2046732" y="797064"/>
                  </a:lnTo>
                  <a:lnTo>
                    <a:pt x="2100059" y="797064"/>
                  </a:lnTo>
                  <a:lnTo>
                    <a:pt x="2100059" y="233172"/>
                  </a:lnTo>
                  <a:close/>
                </a:path>
                <a:path w="3464560" h="797560">
                  <a:moveTo>
                    <a:pt x="2270747" y="213360"/>
                  </a:moveTo>
                  <a:lnTo>
                    <a:pt x="2217420" y="213360"/>
                  </a:lnTo>
                  <a:lnTo>
                    <a:pt x="2217420" y="797064"/>
                  </a:lnTo>
                  <a:lnTo>
                    <a:pt x="2270747" y="797064"/>
                  </a:lnTo>
                  <a:lnTo>
                    <a:pt x="2270747" y="213360"/>
                  </a:lnTo>
                  <a:close/>
                </a:path>
                <a:path w="3464560" h="797560">
                  <a:moveTo>
                    <a:pt x="2441435" y="175260"/>
                  </a:moveTo>
                  <a:lnTo>
                    <a:pt x="2388108" y="175260"/>
                  </a:lnTo>
                  <a:lnTo>
                    <a:pt x="2388108" y="797064"/>
                  </a:lnTo>
                  <a:lnTo>
                    <a:pt x="2441435" y="797064"/>
                  </a:lnTo>
                  <a:lnTo>
                    <a:pt x="2441435" y="175260"/>
                  </a:lnTo>
                  <a:close/>
                </a:path>
                <a:path w="3464560" h="797560">
                  <a:moveTo>
                    <a:pt x="2612136" y="146304"/>
                  </a:moveTo>
                  <a:lnTo>
                    <a:pt x="2558796" y="146304"/>
                  </a:lnTo>
                  <a:lnTo>
                    <a:pt x="2558796" y="797064"/>
                  </a:lnTo>
                  <a:lnTo>
                    <a:pt x="2612136" y="797064"/>
                  </a:lnTo>
                  <a:lnTo>
                    <a:pt x="2612136" y="146304"/>
                  </a:lnTo>
                  <a:close/>
                </a:path>
                <a:path w="3464560" h="797560">
                  <a:moveTo>
                    <a:pt x="2782824" y="106680"/>
                  </a:moveTo>
                  <a:lnTo>
                    <a:pt x="2729484" y="106680"/>
                  </a:lnTo>
                  <a:lnTo>
                    <a:pt x="2729484" y="797064"/>
                  </a:lnTo>
                  <a:lnTo>
                    <a:pt x="2782824" y="797064"/>
                  </a:lnTo>
                  <a:lnTo>
                    <a:pt x="2782824" y="106680"/>
                  </a:lnTo>
                  <a:close/>
                </a:path>
                <a:path w="3464560" h="797560">
                  <a:moveTo>
                    <a:pt x="2951988" y="91440"/>
                  </a:moveTo>
                  <a:lnTo>
                    <a:pt x="2898648" y="91440"/>
                  </a:lnTo>
                  <a:lnTo>
                    <a:pt x="2898648" y="797064"/>
                  </a:lnTo>
                  <a:lnTo>
                    <a:pt x="2951988" y="797064"/>
                  </a:lnTo>
                  <a:lnTo>
                    <a:pt x="2951988" y="91440"/>
                  </a:lnTo>
                  <a:close/>
                </a:path>
                <a:path w="3464560" h="797560">
                  <a:moveTo>
                    <a:pt x="3293364" y="19812"/>
                  </a:moveTo>
                  <a:lnTo>
                    <a:pt x="3240024" y="19812"/>
                  </a:lnTo>
                  <a:lnTo>
                    <a:pt x="3240024" y="797064"/>
                  </a:lnTo>
                  <a:lnTo>
                    <a:pt x="3293364" y="797064"/>
                  </a:lnTo>
                  <a:lnTo>
                    <a:pt x="3293364" y="19812"/>
                  </a:lnTo>
                  <a:close/>
                </a:path>
                <a:path w="3464560" h="797560">
                  <a:moveTo>
                    <a:pt x="3464052" y="0"/>
                  </a:moveTo>
                  <a:lnTo>
                    <a:pt x="3410712" y="0"/>
                  </a:lnTo>
                  <a:lnTo>
                    <a:pt x="3410712" y="797052"/>
                  </a:lnTo>
                  <a:lnTo>
                    <a:pt x="3464052" y="797052"/>
                  </a:lnTo>
                  <a:lnTo>
                    <a:pt x="3464052" y="0"/>
                  </a:lnTo>
                  <a:close/>
                </a:path>
              </a:pathLst>
            </a:custGeom>
            <a:solidFill>
              <a:srgbClr val="4471C4"/>
            </a:solidFill>
          </p:spPr>
          <p:txBody>
            <a:bodyPr wrap="square" lIns="0" tIns="0" rIns="0" bIns="0" rtlCol="0"/>
            <a:lstStyle/>
            <a:p>
              <a:endParaRPr/>
            </a:p>
          </p:txBody>
        </p:sp>
        <p:sp>
          <p:nvSpPr>
            <p:cNvPr id="36" name="object 36"/>
            <p:cNvSpPr/>
            <p:nvPr/>
          </p:nvSpPr>
          <p:spPr>
            <a:xfrm>
              <a:off x="626363" y="4748784"/>
              <a:ext cx="3750945" cy="0"/>
            </a:xfrm>
            <a:custGeom>
              <a:avLst/>
              <a:gdLst/>
              <a:ahLst/>
              <a:cxnLst/>
              <a:rect l="l" t="t" r="r" b="b"/>
              <a:pathLst>
                <a:path w="3750945">
                  <a:moveTo>
                    <a:pt x="0" y="0"/>
                  </a:moveTo>
                  <a:lnTo>
                    <a:pt x="3750564" y="0"/>
                  </a:lnTo>
                </a:path>
              </a:pathLst>
            </a:custGeom>
            <a:ln w="9144">
              <a:solidFill>
                <a:srgbClr val="D9D9D9"/>
              </a:solidFill>
            </a:ln>
          </p:spPr>
          <p:txBody>
            <a:bodyPr wrap="square" lIns="0" tIns="0" rIns="0" bIns="0" rtlCol="0"/>
            <a:lstStyle/>
            <a:p>
              <a:endParaRPr/>
            </a:p>
          </p:txBody>
        </p:sp>
      </p:grpSp>
      <p:sp>
        <p:nvSpPr>
          <p:cNvPr id="37" name="object 37"/>
          <p:cNvSpPr/>
          <p:nvPr/>
        </p:nvSpPr>
        <p:spPr>
          <a:xfrm>
            <a:off x="2150364" y="3838955"/>
            <a:ext cx="3750945" cy="0"/>
          </a:xfrm>
          <a:custGeom>
            <a:avLst/>
            <a:gdLst/>
            <a:ahLst/>
            <a:cxnLst/>
            <a:rect l="l" t="t" r="r" b="b"/>
            <a:pathLst>
              <a:path w="3750945">
                <a:moveTo>
                  <a:pt x="0" y="0"/>
                </a:moveTo>
                <a:lnTo>
                  <a:pt x="3750564" y="0"/>
                </a:lnTo>
              </a:path>
            </a:pathLst>
          </a:custGeom>
          <a:ln w="9144">
            <a:solidFill>
              <a:srgbClr val="D9D9D9"/>
            </a:solidFill>
          </a:ln>
        </p:spPr>
        <p:txBody>
          <a:bodyPr wrap="square" lIns="0" tIns="0" rIns="0" bIns="0" rtlCol="0"/>
          <a:lstStyle/>
          <a:p>
            <a:endParaRPr/>
          </a:p>
        </p:txBody>
      </p:sp>
      <p:sp>
        <p:nvSpPr>
          <p:cNvPr id="38" name="object 38"/>
          <p:cNvSpPr txBox="1"/>
          <p:nvPr/>
        </p:nvSpPr>
        <p:spPr>
          <a:xfrm>
            <a:off x="1915878" y="3745166"/>
            <a:ext cx="3997960" cy="1071245"/>
          </a:xfrm>
          <a:prstGeom prst="rect">
            <a:avLst/>
          </a:prstGeom>
        </p:spPr>
        <p:txBody>
          <a:bodyPr vert="horz" wrap="square" lIns="0" tIns="12700" rIns="0" bIns="0" rtlCol="0">
            <a:spAutoFit/>
          </a:bodyPr>
          <a:lstStyle/>
          <a:p>
            <a:pPr marL="12700">
              <a:lnSpc>
                <a:spcPts val="900"/>
              </a:lnSpc>
              <a:spcBef>
                <a:spcPts val="100"/>
              </a:spcBef>
              <a:tabLst>
                <a:tab pos="3984625" algn="l"/>
              </a:tabLst>
            </a:pPr>
            <a:r>
              <a:rPr sz="900" dirty="0">
                <a:solidFill>
                  <a:srgbClr val="585858"/>
                </a:solidFill>
                <a:latin typeface="Calibri"/>
                <a:cs typeface="Calibri"/>
              </a:rPr>
              <a:t>10</a:t>
            </a:r>
            <a:r>
              <a:rPr sz="900" spc="620" dirty="0">
                <a:solidFill>
                  <a:srgbClr val="585858"/>
                </a:solidFill>
                <a:latin typeface="Calibri"/>
                <a:cs typeface="Calibri"/>
              </a:rPr>
              <a:t> </a:t>
            </a:r>
            <a:r>
              <a:rPr sz="900" u="sng" dirty="0">
                <a:solidFill>
                  <a:srgbClr val="585858"/>
                </a:solidFill>
                <a:uFill>
                  <a:solidFill>
                    <a:srgbClr val="D9D9D9"/>
                  </a:solidFill>
                </a:uFill>
                <a:latin typeface="Calibri"/>
                <a:cs typeface="Calibri"/>
              </a:rPr>
              <a:t>	</a:t>
            </a:r>
            <a:endParaRPr sz="900">
              <a:latin typeface="Calibri"/>
              <a:cs typeface="Calibri"/>
            </a:endParaRPr>
          </a:p>
          <a:p>
            <a:pPr marL="70485">
              <a:lnSpc>
                <a:spcPts val="715"/>
              </a:lnSpc>
            </a:pPr>
            <a:r>
              <a:rPr sz="900" spc="-50" dirty="0">
                <a:solidFill>
                  <a:srgbClr val="585858"/>
                </a:solidFill>
                <a:latin typeface="Calibri"/>
                <a:cs typeface="Calibri"/>
              </a:rPr>
              <a:t>9</a:t>
            </a:r>
            <a:endParaRPr sz="900">
              <a:latin typeface="Calibri"/>
              <a:cs typeface="Calibri"/>
            </a:endParaRPr>
          </a:p>
          <a:p>
            <a:pPr marL="70485">
              <a:lnSpc>
                <a:spcPts val="715"/>
              </a:lnSpc>
            </a:pPr>
            <a:r>
              <a:rPr sz="900" spc="-50" dirty="0">
                <a:solidFill>
                  <a:srgbClr val="585858"/>
                </a:solidFill>
                <a:latin typeface="Calibri"/>
                <a:cs typeface="Calibri"/>
              </a:rPr>
              <a:t>8</a:t>
            </a:r>
            <a:endParaRPr sz="900">
              <a:latin typeface="Calibri"/>
              <a:cs typeface="Calibri"/>
            </a:endParaRPr>
          </a:p>
          <a:p>
            <a:pPr marL="70485">
              <a:lnSpc>
                <a:spcPts val="715"/>
              </a:lnSpc>
            </a:pPr>
            <a:r>
              <a:rPr sz="900" spc="-50" dirty="0">
                <a:solidFill>
                  <a:srgbClr val="585858"/>
                </a:solidFill>
                <a:latin typeface="Calibri"/>
                <a:cs typeface="Calibri"/>
              </a:rPr>
              <a:t>7</a:t>
            </a:r>
            <a:endParaRPr sz="900">
              <a:latin typeface="Calibri"/>
              <a:cs typeface="Calibri"/>
            </a:endParaRPr>
          </a:p>
          <a:p>
            <a:pPr marL="70485">
              <a:lnSpc>
                <a:spcPts val="715"/>
              </a:lnSpc>
            </a:pPr>
            <a:r>
              <a:rPr sz="900" spc="-50" dirty="0">
                <a:solidFill>
                  <a:srgbClr val="585858"/>
                </a:solidFill>
                <a:latin typeface="Calibri"/>
                <a:cs typeface="Calibri"/>
              </a:rPr>
              <a:t>6</a:t>
            </a:r>
            <a:endParaRPr sz="900">
              <a:latin typeface="Calibri"/>
              <a:cs typeface="Calibri"/>
            </a:endParaRPr>
          </a:p>
          <a:p>
            <a:pPr marL="70485">
              <a:lnSpc>
                <a:spcPts val="715"/>
              </a:lnSpc>
            </a:pPr>
            <a:r>
              <a:rPr sz="900" spc="-50" dirty="0">
                <a:solidFill>
                  <a:srgbClr val="585858"/>
                </a:solidFill>
                <a:latin typeface="Calibri"/>
                <a:cs typeface="Calibri"/>
              </a:rPr>
              <a:t>5</a:t>
            </a:r>
            <a:endParaRPr sz="900">
              <a:latin typeface="Calibri"/>
              <a:cs typeface="Calibri"/>
            </a:endParaRPr>
          </a:p>
          <a:p>
            <a:pPr marL="70485">
              <a:lnSpc>
                <a:spcPts val="715"/>
              </a:lnSpc>
            </a:pPr>
            <a:r>
              <a:rPr sz="900" spc="-50" dirty="0">
                <a:solidFill>
                  <a:srgbClr val="585858"/>
                </a:solidFill>
                <a:latin typeface="Calibri"/>
                <a:cs typeface="Calibri"/>
              </a:rPr>
              <a:t>4</a:t>
            </a:r>
            <a:endParaRPr sz="900">
              <a:latin typeface="Calibri"/>
              <a:cs typeface="Calibri"/>
            </a:endParaRPr>
          </a:p>
          <a:p>
            <a:pPr marL="70485">
              <a:lnSpc>
                <a:spcPts val="715"/>
              </a:lnSpc>
            </a:pPr>
            <a:r>
              <a:rPr sz="900" spc="-50" dirty="0">
                <a:solidFill>
                  <a:srgbClr val="585858"/>
                </a:solidFill>
                <a:latin typeface="Calibri"/>
                <a:cs typeface="Calibri"/>
              </a:rPr>
              <a:t>3</a:t>
            </a:r>
            <a:endParaRPr sz="900">
              <a:latin typeface="Calibri"/>
              <a:cs typeface="Calibri"/>
            </a:endParaRPr>
          </a:p>
          <a:p>
            <a:pPr marL="70485">
              <a:lnSpc>
                <a:spcPts val="715"/>
              </a:lnSpc>
            </a:pPr>
            <a:r>
              <a:rPr sz="900" spc="-50" dirty="0">
                <a:solidFill>
                  <a:srgbClr val="585858"/>
                </a:solidFill>
                <a:latin typeface="Calibri"/>
                <a:cs typeface="Calibri"/>
              </a:rPr>
              <a:t>2</a:t>
            </a:r>
            <a:endParaRPr sz="900">
              <a:latin typeface="Calibri"/>
              <a:cs typeface="Calibri"/>
            </a:endParaRPr>
          </a:p>
          <a:p>
            <a:pPr marL="70485">
              <a:lnSpc>
                <a:spcPts val="715"/>
              </a:lnSpc>
            </a:pPr>
            <a:r>
              <a:rPr sz="900" spc="-50" dirty="0">
                <a:solidFill>
                  <a:srgbClr val="585858"/>
                </a:solidFill>
                <a:latin typeface="Calibri"/>
                <a:cs typeface="Calibri"/>
              </a:rPr>
              <a:t>1</a:t>
            </a:r>
            <a:endParaRPr sz="900">
              <a:latin typeface="Calibri"/>
              <a:cs typeface="Calibri"/>
            </a:endParaRPr>
          </a:p>
          <a:p>
            <a:pPr marL="70485">
              <a:lnSpc>
                <a:spcPts val="900"/>
              </a:lnSpc>
            </a:pPr>
            <a:r>
              <a:rPr sz="900" spc="-50" dirty="0">
                <a:solidFill>
                  <a:srgbClr val="585858"/>
                </a:solidFill>
                <a:latin typeface="Calibri"/>
                <a:cs typeface="Calibri"/>
              </a:rPr>
              <a:t>0</a:t>
            </a:r>
            <a:endParaRPr sz="900">
              <a:latin typeface="Calibri"/>
              <a:cs typeface="Calibri"/>
            </a:endParaRPr>
          </a:p>
        </p:txBody>
      </p:sp>
      <p:sp>
        <p:nvSpPr>
          <p:cNvPr id="39" name="object 39"/>
          <p:cNvSpPr txBox="1"/>
          <p:nvPr/>
        </p:nvSpPr>
        <p:spPr>
          <a:xfrm>
            <a:off x="2175751" y="4808866"/>
            <a:ext cx="128240" cy="358140"/>
          </a:xfrm>
          <a:prstGeom prst="rect">
            <a:avLst/>
          </a:prstGeom>
        </p:spPr>
        <p:txBody>
          <a:bodyPr vert="vert270" wrap="square" lIns="0" tIns="0" rIns="0" bIns="0" rtlCol="0">
            <a:spAutoFit/>
          </a:bodyPr>
          <a:lstStyle/>
          <a:p>
            <a:pPr marL="12700">
              <a:lnSpc>
                <a:spcPts val="955"/>
              </a:lnSpc>
            </a:pPr>
            <a:r>
              <a:rPr sz="900" spc="-10" dirty="0">
                <a:solidFill>
                  <a:srgbClr val="585858"/>
                </a:solidFill>
                <a:latin typeface="Calibri"/>
                <a:cs typeface="Calibri"/>
              </a:rPr>
              <a:t>Darwin</a:t>
            </a:r>
            <a:endParaRPr sz="900">
              <a:latin typeface="Calibri"/>
              <a:cs typeface="Calibri"/>
            </a:endParaRPr>
          </a:p>
        </p:txBody>
      </p:sp>
      <p:sp>
        <p:nvSpPr>
          <p:cNvPr id="40" name="object 40"/>
          <p:cNvSpPr txBox="1"/>
          <p:nvPr/>
        </p:nvSpPr>
        <p:spPr>
          <a:xfrm>
            <a:off x="2346286" y="4807880"/>
            <a:ext cx="3560590" cy="927735"/>
          </a:xfrm>
          <a:prstGeom prst="rect">
            <a:avLst/>
          </a:prstGeom>
        </p:spPr>
        <p:txBody>
          <a:bodyPr vert="vert270" wrap="square" lIns="0" tIns="0" rIns="0" bIns="0" rtlCol="0">
            <a:spAutoFit/>
          </a:bodyPr>
          <a:lstStyle/>
          <a:p>
            <a:pPr marR="6350" algn="r">
              <a:lnSpc>
                <a:spcPts val="955"/>
              </a:lnSpc>
            </a:pPr>
            <a:r>
              <a:rPr sz="900" spc="-10" dirty="0">
                <a:solidFill>
                  <a:srgbClr val="585858"/>
                </a:solidFill>
                <a:latin typeface="Calibri"/>
                <a:cs typeface="Calibri"/>
              </a:rPr>
              <a:t>Townsville</a:t>
            </a:r>
            <a:endParaRPr sz="900">
              <a:latin typeface="Calibri"/>
              <a:cs typeface="Calibri"/>
            </a:endParaRPr>
          </a:p>
          <a:p>
            <a:pPr marR="5715" algn="r">
              <a:spcBef>
                <a:spcPts val="260"/>
              </a:spcBef>
            </a:pPr>
            <a:r>
              <a:rPr sz="900" dirty="0">
                <a:solidFill>
                  <a:srgbClr val="585858"/>
                </a:solidFill>
                <a:latin typeface="Calibri"/>
                <a:cs typeface="Calibri"/>
              </a:rPr>
              <a:t>Albury</a:t>
            </a:r>
            <a:r>
              <a:rPr sz="900" spc="-20" dirty="0">
                <a:solidFill>
                  <a:srgbClr val="585858"/>
                </a:solidFill>
                <a:latin typeface="Calibri"/>
                <a:cs typeface="Calibri"/>
              </a:rPr>
              <a:t> </a:t>
            </a:r>
            <a:r>
              <a:rPr sz="900" dirty="0">
                <a:solidFill>
                  <a:srgbClr val="585858"/>
                </a:solidFill>
                <a:latin typeface="Calibri"/>
                <a:cs typeface="Calibri"/>
              </a:rPr>
              <a:t>-</a:t>
            </a:r>
            <a:r>
              <a:rPr sz="900" spc="-30" dirty="0">
                <a:solidFill>
                  <a:srgbClr val="585858"/>
                </a:solidFill>
                <a:latin typeface="Calibri"/>
                <a:cs typeface="Calibri"/>
              </a:rPr>
              <a:t> </a:t>
            </a:r>
            <a:r>
              <a:rPr sz="900" spc="-10" dirty="0">
                <a:solidFill>
                  <a:srgbClr val="585858"/>
                </a:solidFill>
                <a:latin typeface="Calibri"/>
                <a:cs typeface="Calibri"/>
              </a:rPr>
              <a:t>Wodonga</a:t>
            </a:r>
            <a:endParaRPr sz="900">
              <a:latin typeface="Calibri"/>
              <a:cs typeface="Calibri"/>
            </a:endParaRPr>
          </a:p>
          <a:p>
            <a:pPr marL="329565" marR="5080" indent="224790" algn="r">
              <a:lnSpc>
                <a:spcPct val="124300"/>
              </a:lnSpc>
            </a:pPr>
            <a:r>
              <a:rPr sz="900" spc="-10" dirty="0">
                <a:solidFill>
                  <a:srgbClr val="585858"/>
                </a:solidFill>
                <a:latin typeface="Calibri"/>
                <a:cs typeface="Calibri"/>
              </a:rPr>
              <a:t>Mackay</a:t>
            </a:r>
            <a:r>
              <a:rPr sz="900" spc="500" dirty="0">
                <a:solidFill>
                  <a:srgbClr val="585858"/>
                </a:solidFill>
                <a:latin typeface="Calibri"/>
                <a:cs typeface="Calibri"/>
              </a:rPr>
              <a:t> </a:t>
            </a:r>
            <a:r>
              <a:rPr sz="900" spc="-10" dirty="0">
                <a:solidFill>
                  <a:srgbClr val="585858"/>
                </a:solidFill>
                <a:latin typeface="Calibri"/>
                <a:cs typeface="Calibri"/>
              </a:rPr>
              <a:t>Toowoomba</a:t>
            </a:r>
            <a:r>
              <a:rPr sz="900" spc="500" dirty="0">
                <a:solidFill>
                  <a:srgbClr val="585858"/>
                </a:solidFill>
                <a:latin typeface="Calibri"/>
                <a:cs typeface="Calibri"/>
              </a:rPr>
              <a:t> </a:t>
            </a:r>
            <a:r>
              <a:rPr sz="900" spc="-10" dirty="0">
                <a:solidFill>
                  <a:srgbClr val="585858"/>
                </a:solidFill>
                <a:latin typeface="Calibri"/>
                <a:cs typeface="Calibri"/>
              </a:rPr>
              <a:t>Canberra</a:t>
            </a:r>
            <a:endParaRPr sz="900">
              <a:latin typeface="Calibri"/>
              <a:cs typeface="Calibri"/>
            </a:endParaRPr>
          </a:p>
          <a:p>
            <a:pPr marL="382270" marR="5080" indent="244475" algn="r">
              <a:lnSpc>
                <a:spcPct val="124300"/>
              </a:lnSpc>
            </a:pPr>
            <a:r>
              <a:rPr sz="900" spc="-10" dirty="0">
                <a:solidFill>
                  <a:srgbClr val="585858"/>
                </a:solidFill>
                <a:latin typeface="Calibri"/>
                <a:cs typeface="Calibri"/>
              </a:rPr>
              <a:t>Cairns</a:t>
            </a:r>
            <a:r>
              <a:rPr sz="900" spc="500" dirty="0">
                <a:solidFill>
                  <a:srgbClr val="585858"/>
                </a:solidFill>
                <a:latin typeface="Calibri"/>
                <a:cs typeface="Calibri"/>
              </a:rPr>
              <a:t> </a:t>
            </a:r>
            <a:r>
              <a:rPr sz="900" spc="-10" dirty="0">
                <a:solidFill>
                  <a:srgbClr val="585858"/>
                </a:solidFill>
                <a:latin typeface="Calibri"/>
                <a:cs typeface="Calibri"/>
              </a:rPr>
              <a:t>Bendigo</a:t>
            </a:r>
            <a:r>
              <a:rPr sz="900" spc="500" dirty="0">
                <a:solidFill>
                  <a:srgbClr val="585858"/>
                </a:solidFill>
                <a:latin typeface="Calibri"/>
                <a:cs typeface="Calibri"/>
              </a:rPr>
              <a:t> </a:t>
            </a:r>
            <a:r>
              <a:rPr sz="900" spc="-10" dirty="0">
                <a:solidFill>
                  <a:srgbClr val="585858"/>
                </a:solidFill>
                <a:latin typeface="Calibri"/>
                <a:cs typeface="Calibri"/>
              </a:rPr>
              <a:t>Launceston</a:t>
            </a:r>
            <a:endParaRPr sz="900">
              <a:latin typeface="Calibri"/>
              <a:cs typeface="Calibri"/>
            </a:endParaRPr>
          </a:p>
          <a:p>
            <a:pPr marL="506730" marR="5080" indent="50165" algn="r">
              <a:lnSpc>
                <a:spcPct val="124300"/>
              </a:lnSpc>
            </a:pPr>
            <a:r>
              <a:rPr sz="900" spc="-10" dirty="0">
                <a:solidFill>
                  <a:srgbClr val="585858"/>
                </a:solidFill>
                <a:latin typeface="Calibri"/>
                <a:cs typeface="Calibri"/>
              </a:rPr>
              <a:t>Ballarat</a:t>
            </a:r>
            <a:r>
              <a:rPr sz="900" spc="500" dirty="0">
                <a:solidFill>
                  <a:srgbClr val="585858"/>
                </a:solidFill>
                <a:latin typeface="Calibri"/>
                <a:cs typeface="Calibri"/>
              </a:rPr>
              <a:t> </a:t>
            </a:r>
            <a:r>
              <a:rPr sz="900" spc="-10" dirty="0">
                <a:solidFill>
                  <a:srgbClr val="585858"/>
                </a:solidFill>
                <a:latin typeface="Calibri"/>
                <a:cs typeface="Calibri"/>
              </a:rPr>
              <a:t>Perth</a:t>
            </a:r>
            <a:r>
              <a:rPr sz="900" spc="500" dirty="0">
                <a:solidFill>
                  <a:srgbClr val="585858"/>
                </a:solidFill>
                <a:latin typeface="Calibri"/>
                <a:cs typeface="Calibri"/>
              </a:rPr>
              <a:t> </a:t>
            </a:r>
            <a:r>
              <a:rPr sz="900" spc="-10" dirty="0">
                <a:solidFill>
                  <a:srgbClr val="585858"/>
                </a:solidFill>
                <a:latin typeface="Calibri"/>
                <a:cs typeface="Calibri"/>
              </a:rPr>
              <a:t>Brisbane</a:t>
            </a:r>
            <a:r>
              <a:rPr sz="900" spc="500" dirty="0">
                <a:solidFill>
                  <a:srgbClr val="585858"/>
                </a:solidFill>
                <a:latin typeface="Calibri"/>
                <a:cs typeface="Calibri"/>
              </a:rPr>
              <a:t> </a:t>
            </a:r>
            <a:r>
              <a:rPr sz="900" spc="-10" dirty="0">
                <a:solidFill>
                  <a:srgbClr val="585858"/>
                </a:solidFill>
                <a:latin typeface="Calibri"/>
                <a:cs typeface="Calibri"/>
              </a:rPr>
              <a:t>Hobart</a:t>
            </a:r>
            <a:r>
              <a:rPr sz="900" spc="500" dirty="0">
                <a:solidFill>
                  <a:srgbClr val="585858"/>
                </a:solidFill>
                <a:latin typeface="Calibri"/>
                <a:cs typeface="Calibri"/>
              </a:rPr>
              <a:t> </a:t>
            </a:r>
            <a:r>
              <a:rPr sz="900" spc="-10" dirty="0">
                <a:solidFill>
                  <a:srgbClr val="585858"/>
                </a:solidFill>
                <a:latin typeface="Calibri"/>
                <a:cs typeface="Calibri"/>
              </a:rPr>
              <a:t>Adelaide</a:t>
            </a:r>
            <a:endParaRPr sz="900">
              <a:latin typeface="Calibri"/>
              <a:cs typeface="Calibri"/>
            </a:endParaRPr>
          </a:p>
          <a:p>
            <a:pPr marR="5715" algn="r">
              <a:spcBef>
                <a:spcPts val="260"/>
              </a:spcBef>
            </a:pPr>
            <a:r>
              <a:rPr sz="900" dirty="0">
                <a:solidFill>
                  <a:srgbClr val="585858"/>
                </a:solidFill>
                <a:latin typeface="Calibri"/>
                <a:cs typeface="Calibri"/>
              </a:rPr>
              <a:t>Gold</a:t>
            </a:r>
            <a:r>
              <a:rPr sz="900" spc="-10" dirty="0">
                <a:solidFill>
                  <a:srgbClr val="585858"/>
                </a:solidFill>
                <a:latin typeface="Calibri"/>
                <a:cs typeface="Calibri"/>
              </a:rPr>
              <a:t> </a:t>
            </a:r>
            <a:r>
              <a:rPr sz="900" dirty="0">
                <a:solidFill>
                  <a:srgbClr val="585858"/>
                </a:solidFill>
                <a:latin typeface="Calibri"/>
                <a:cs typeface="Calibri"/>
              </a:rPr>
              <a:t>Coast</a:t>
            </a:r>
            <a:r>
              <a:rPr sz="900" spc="-10" dirty="0">
                <a:solidFill>
                  <a:srgbClr val="585858"/>
                </a:solidFill>
                <a:latin typeface="Calibri"/>
                <a:cs typeface="Calibri"/>
              </a:rPr>
              <a:t> </a:t>
            </a:r>
            <a:r>
              <a:rPr sz="900" dirty="0">
                <a:solidFill>
                  <a:srgbClr val="585858"/>
                </a:solidFill>
                <a:latin typeface="Calibri"/>
                <a:cs typeface="Calibri"/>
              </a:rPr>
              <a:t>-</a:t>
            </a:r>
            <a:r>
              <a:rPr sz="900" spc="-5" dirty="0">
                <a:solidFill>
                  <a:srgbClr val="585858"/>
                </a:solidFill>
                <a:latin typeface="Calibri"/>
                <a:cs typeface="Calibri"/>
              </a:rPr>
              <a:t> </a:t>
            </a:r>
            <a:r>
              <a:rPr sz="900" spc="-10" dirty="0">
                <a:solidFill>
                  <a:srgbClr val="585858"/>
                </a:solidFill>
                <a:latin typeface="Calibri"/>
                <a:cs typeface="Calibri"/>
              </a:rPr>
              <a:t>Tweed</a:t>
            </a:r>
            <a:endParaRPr sz="900">
              <a:latin typeface="Calibri"/>
              <a:cs typeface="Calibri"/>
            </a:endParaRPr>
          </a:p>
          <a:p>
            <a:pPr marL="208279" marR="5080" indent="318770" algn="r">
              <a:lnSpc>
                <a:spcPct val="124300"/>
              </a:lnSpc>
            </a:pPr>
            <a:r>
              <a:rPr sz="900" spc="-10" dirty="0">
                <a:solidFill>
                  <a:srgbClr val="585858"/>
                </a:solidFill>
                <a:latin typeface="Calibri"/>
                <a:cs typeface="Calibri"/>
              </a:rPr>
              <a:t>Geelong</a:t>
            </a:r>
            <a:r>
              <a:rPr sz="900" spc="500" dirty="0">
                <a:solidFill>
                  <a:srgbClr val="585858"/>
                </a:solidFill>
                <a:latin typeface="Calibri"/>
                <a:cs typeface="Calibri"/>
              </a:rPr>
              <a:t> </a:t>
            </a:r>
            <a:r>
              <a:rPr sz="900" spc="-10" dirty="0">
                <a:solidFill>
                  <a:srgbClr val="585858"/>
                </a:solidFill>
                <a:latin typeface="Calibri"/>
                <a:cs typeface="Calibri"/>
              </a:rPr>
              <a:t>Newcastle</a:t>
            </a:r>
            <a:r>
              <a:rPr sz="900" spc="500" dirty="0">
                <a:solidFill>
                  <a:srgbClr val="585858"/>
                </a:solidFill>
                <a:latin typeface="Calibri"/>
                <a:cs typeface="Calibri"/>
              </a:rPr>
              <a:t> </a:t>
            </a:r>
            <a:r>
              <a:rPr sz="900" spc="-10" dirty="0">
                <a:solidFill>
                  <a:srgbClr val="585858"/>
                </a:solidFill>
                <a:latin typeface="Calibri"/>
                <a:cs typeface="Calibri"/>
              </a:rPr>
              <a:t>Melbourne</a:t>
            </a:r>
            <a:r>
              <a:rPr sz="900" spc="500" dirty="0">
                <a:solidFill>
                  <a:srgbClr val="585858"/>
                </a:solidFill>
                <a:latin typeface="Calibri"/>
                <a:cs typeface="Calibri"/>
              </a:rPr>
              <a:t> </a:t>
            </a:r>
            <a:r>
              <a:rPr sz="900" spc="-10" dirty="0">
                <a:solidFill>
                  <a:srgbClr val="585858"/>
                </a:solidFill>
                <a:latin typeface="Calibri"/>
                <a:cs typeface="Calibri"/>
              </a:rPr>
              <a:t>Sunshine</a:t>
            </a:r>
            <a:r>
              <a:rPr sz="900" spc="25" dirty="0">
                <a:solidFill>
                  <a:srgbClr val="585858"/>
                </a:solidFill>
                <a:latin typeface="Calibri"/>
                <a:cs typeface="Calibri"/>
              </a:rPr>
              <a:t> </a:t>
            </a:r>
            <a:r>
              <a:rPr sz="900" spc="-10" dirty="0">
                <a:solidFill>
                  <a:srgbClr val="585858"/>
                </a:solidFill>
                <a:latin typeface="Calibri"/>
                <a:cs typeface="Calibri"/>
              </a:rPr>
              <a:t>Coast</a:t>
            </a:r>
            <a:endParaRPr sz="900">
              <a:latin typeface="Calibri"/>
              <a:cs typeface="Calibri"/>
            </a:endParaRPr>
          </a:p>
          <a:p>
            <a:pPr marL="156845" marR="5080" indent="424180" algn="r">
              <a:lnSpc>
                <a:spcPct val="124300"/>
              </a:lnSpc>
            </a:pPr>
            <a:r>
              <a:rPr sz="900" spc="-10" dirty="0">
                <a:solidFill>
                  <a:srgbClr val="585858"/>
                </a:solidFill>
                <a:latin typeface="Calibri"/>
                <a:cs typeface="Calibri"/>
              </a:rPr>
              <a:t>Sydney</a:t>
            </a:r>
            <a:r>
              <a:rPr sz="900" spc="500" dirty="0">
                <a:solidFill>
                  <a:srgbClr val="585858"/>
                </a:solidFill>
                <a:latin typeface="Calibri"/>
                <a:cs typeface="Calibri"/>
              </a:rPr>
              <a:t> </a:t>
            </a:r>
            <a:r>
              <a:rPr sz="900" spc="-10" dirty="0">
                <a:solidFill>
                  <a:srgbClr val="585858"/>
                </a:solidFill>
                <a:latin typeface="Calibri"/>
                <a:cs typeface="Calibri"/>
              </a:rPr>
              <a:t>Wollongong</a:t>
            </a:r>
            <a:r>
              <a:rPr sz="900" spc="500" dirty="0">
                <a:solidFill>
                  <a:srgbClr val="585858"/>
                </a:solidFill>
                <a:latin typeface="Calibri"/>
                <a:cs typeface="Calibri"/>
              </a:rPr>
              <a:t> </a:t>
            </a:r>
            <a:r>
              <a:rPr sz="900" dirty="0">
                <a:solidFill>
                  <a:srgbClr val="585858"/>
                </a:solidFill>
                <a:latin typeface="Calibri"/>
                <a:cs typeface="Calibri"/>
              </a:rPr>
              <a:t>Western</a:t>
            </a:r>
            <a:r>
              <a:rPr sz="900" spc="-30" dirty="0">
                <a:solidFill>
                  <a:srgbClr val="585858"/>
                </a:solidFill>
                <a:latin typeface="Calibri"/>
                <a:cs typeface="Calibri"/>
              </a:rPr>
              <a:t> </a:t>
            </a:r>
            <a:r>
              <a:rPr sz="900" spc="-10" dirty="0">
                <a:solidFill>
                  <a:srgbClr val="585858"/>
                </a:solidFill>
                <a:latin typeface="Calibri"/>
                <a:cs typeface="Calibri"/>
              </a:rPr>
              <a:t>Sydney</a:t>
            </a:r>
            <a:endParaRPr sz="900">
              <a:latin typeface="Calibri"/>
              <a:cs typeface="Calibri"/>
            </a:endParaRPr>
          </a:p>
        </p:txBody>
      </p:sp>
      <p:sp>
        <p:nvSpPr>
          <p:cNvPr id="41" name="object 41"/>
          <p:cNvSpPr txBox="1"/>
          <p:nvPr/>
        </p:nvSpPr>
        <p:spPr>
          <a:xfrm>
            <a:off x="1748340" y="4148560"/>
            <a:ext cx="130036" cy="293370"/>
          </a:xfrm>
          <a:prstGeom prst="rect">
            <a:avLst/>
          </a:prstGeom>
        </p:spPr>
        <p:txBody>
          <a:bodyPr vert="vert270" wrap="square" lIns="0" tIns="0" rIns="0" bIns="0" rtlCol="0">
            <a:spAutoFit/>
          </a:bodyPr>
          <a:lstStyle/>
          <a:p>
            <a:pPr marL="12700">
              <a:lnSpc>
                <a:spcPts val="1045"/>
              </a:lnSpc>
            </a:pPr>
            <a:r>
              <a:rPr sz="1000" spc="-10" dirty="0">
                <a:solidFill>
                  <a:srgbClr val="585858"/>
                </a:solidFill>
                <a:latin typeface="Calibri"/>
                <a:cs typeface="Calibri"/>
              </a:rPr>
              <a:t>Ratio</a:t>
            </a:r>
            <a:endParaRPr sz="1000">
              <a:latin typeface="Calibri"/>
              <a:cs typeface="Calibri"/>
            </a:endParaRPr>
          </a:p>
        </p:txBody>
      </p:sp>
      <p:sp>
        <p:nvSpPr>
          <p:cNvPr id="42" name="object 42"/>
          <p:cNvSpPr txBox="1"/>
          <p:nvPr/>
        </p:nvSpPr>
        <p:spPr>
          <a:xfrm>
            <a:off x="2777073" y="3441999"/>
            <a:ext cx="2064385" cy="228909"/>
          </a:xfrm>
          <a:prstGeom prst="rect">
            <a:avLst/>
          </a:prstGeom>
        </p:spPr>
        <p:txBody>
          <a:bodyPr vert="horz" wrap="square" lIns="0" tIns="13335" rIns="0" bIns="0" rtlCol="0">
            <a:spAutoFit/>
          </a:bodyPr>
          <a:lstStyle/>
          <a:p>
            <a:pPr marL="12700">
              <a:spcBef>
                <a:spcPts val="105"/>
              </a:spcBef>
            </a:pPr>
            <a:r>
              <a:rPr sz="1400" dirty="0">
                <a:solidFill>
                  <a:srgbClr val="585858"/>
                </a:solidFill>
                <a:latin typeface="Calibri"/>
                <a:cs typeface="Calibri"/>
              </a:rPr>
              <a:t>House</a:t>
            </a:r>
            <a:r>
              <a:rPr sz="1400" spc="-40" dirty="0">
                <a:solidFill>
                  <a:srgbClr val="585858"/>
                </a:solidFill>
                <a:latin typeface="Calibri"/>
                <a:cs typeface="Calibri"/>
              </a:rPr>
              <a:t> </a:t>
            </a:r>
            <a:r>
              <a:rPr sz="1400" dirty="0">
                <a:solidFill>
                  <a:srgbClr val="585858"/>
                </a:solidFill>
                <a:latin typeface="Calibri"/>
                <a:cs typeface="Calibri"/>
              </a:rPr>
              <a:t>Price</a:t>
            </a:r>
            <a:r>
              <a:rPr sz="1400" spc="-45" dirty="0">
                <a:solidFill>
                  <a:srgbClr val="585858"/>
                </a:solidFill>
                <a:latin typeface="Calibri"/>
                <a:cs typeface="Calibri"/>
              </a:rPr>
              <a:t> </a:t>
            </a:r>
            <a:r>
              <a:rPr sz="1400" dirty="0">
                <a:solidFill>
                  <a:srgbClr val="585858"/>
                </a:solidFill>
                <a:latin typeface="Calibri"/>
                <a:cs typeface="Calibri"/>
              </a:rPr>
              <a:t>to</a:t>
            </a:r>
            <a:r>
              <a:rPr sz="1400" spc="-35" dirty="0">
                <a:solidFill>
                  <a:srgbClr val="585858"/>
                </a:solidFill>
                <a:latin typeface="Calibri"/>
                <a:cs typeface="Calibri"/>
              </a:rPr>
              <a:t> </a:t>
            </a:r>
            <a:r>
              <a:rPr sz="1400" dirty="0">
                <a:solidFill>
                  <a:srgbClr val="585858"/>
                </a:solidFill>
                <a:latin typeface="Calibri"/>
                <a:cs typeface="Calibri"/>
              </a:rPr>
              <a:t>Income</a:t>
            </a:r>
            <a:r>
              <a:rPr sz="1400" spc="-30" dirty="0">
                <a:solidFill>
                  <a:srgbClr val="585858"/>
                </a:solidFill>
                <a:latin typeface="Calibri"/>
                <a:cs typeface="Calibri"/>
              </a:rPr>
              <a:t> </a:t>
            </a:r>
            <a:r>
              <a:rPr sz="1400" spc="-20" dirty="0">
                <a:solidFill>
                  <a:srgbClr val="585858"/>
                </a:solidFill>
                <a:latin typeface="Calibri"/>
                <a:cs typeface="Calibri"/>
              </a:rPr>
              <a:t>Ratio</a:t>
            </a:r>
            <a:endParaRPr sz="1400">
              <a:latin typeface="Calibri"/>
              <a:cs typeface="Calibri"/>
            </a:endParaRPr>
          </a:p>
        </p:txBody>
      </p:sp>
      <p:sp>
        <p:nvSpPr>
          <p:cNvPr id="43" name="object 43"/>
          <p:cNvSpPr/>
          <p:nvPr/>
        </p:nvSpPr>
        <p:spPr>
          <a:xfrm>
            <a:off x="2094737" y="4223766"/>
            <a:ext cx="3797300" cy="8255"/>
          </a:xfrm>
          <a:custGeom>
            <a:avLst/>
            <a:gdLst/>
            <a:ahLst/>
            <a:cxnLst/>
            <a:rect l="l" t="t" r="r" b="b"/>
            <a:pathLst>
              <a:path w="3797300" h="8254">
                <a:moveTo>
                  <a:pt x="0" y="0"/>
                </a:moveTo>
                <a:lnTo>
                  <a:pt x="3796919" y="8064"/>
                </a:lnTo>
              </a:path>
            </a:pathLst>
          </a:custGeom>
          <a:ln w="19812">
            <a:solidFill>
              <a:srgbClr val="FF0000"/>
            </a:solidFill>
          </a:ln>
        </p:spPr>
        <p:txBody>
          <a:bodyPr wrap="square" lIns="0" tIns="0" rIns="0" bIns="0" rtlCol="0"/>
          <a:lstStyle/>
          <a:p>
            <a:endParaRPr/>
          </a:p>
        </p:txBody>
      </p:sp>
      <p:grpSp>
        <p:nvGrpSpPr>
          <p:cNvPr id="44" name="object 44"/>
          <p:cNvGrpSpPr/>
          <p:nvPr/>
        </p:nvGrpSpPr>
        <p:grpSpPr>
          <a:xfrm>
            <a:off x="6731317" y="4000310"/>
            <a:ext cx="3448050" cy="741045"/>
            <a:chOff x="5207317" y="4000309"/>
            <a:chExt cx="3448050" cy="741045"/>
          </a:xfrm>
        </p:grpSpPr>
        <p:sp>
          <p:nvSpPr>
            <p:cNvPr id="45" name="object 45"/>
            <p:cNvSpPr/>
            <p:nvPr/>
          </p:nvSpPr>
          <p:spPr>
            <a:xfrm>
              <a:off x="5212079" y="4005071"/>
              <a:ext cx="3438525" cy="626745"/>
            </a:xfrm>
            <a:custGeom>
              <a:avLst/>
              <a:gdLst/>
              <a:ahLst/>
              <a:cxnLst/>
              <a:rect l="l" t="t" r="r" b="b"/>
              <a:pathLst>
                <a:path w="3438525" h="626745">
                  <a:moveTo>
                    <a:pt x="0" y="626363"/>
                  </a:moveTo>
                  <a:lnTo>
                    <a:pt x="3438144" y="626363"/>
                  </a:lnTo>
                </a:path>
                <a:path w="3438525" h="626745">
                  <a:moveTo>
                    <a:pt x="0" y="522731"/>
                  </a:moveTo>
                  <a:lnTo>
                    <a:pt x="3438144" y="522731"/>
                  </a:lnTo>
                </a:path>
                <a:path w="3438525" h="626745">
                  <a:moveTo>
                    <a:pt x="0" y="417575"/>
                  </a:moveTo>
                  <a:lnTo>
                    <a:pt x="3438144" y="417575"/>
                  </a:lnTo>
                </a:path>
                <a:path w="3438525" h="626745">
                  <a:moveTo>
                    <a:pt x="0" y="312419"/>
                  </a:moveTo>
                  <a:lnTo>
                    <a:pt x="3438144" y="312419"/>
                  </a:lnTo>
                </a:path>
                <a:path w="3438525" h="626745">
                  <a:moveTo>
                    <a:pt x="0" y="208787"/>
                  </a:moveTo>
                  <a:lnTo>
                    <a:pt x="3438144" y="208787"/>
                  </a:lnTo>
                </a:path>
                <a:path w="3438525" h="626745">
                  <a:moveTo>
                    <a:pt x="0" y="103631"/>
                  </a:moveTo>
                  <a:lnTo>
                    <a:pt x="3438144" y="103631"/>
                  </a:lnTo>
                </a:path>
                <a:path w="3438525" h="626745">
                  <a:moveTo>
                    <a:pt x="0" y="0"/>
                  </a:moveTo>
                  <a:lnTo>
                    <a:pt x="3438144" y="0"/>
                  </a:lnTo>
                </a:path>
              </a:pathLst>
            </a:custGeom>
            <a:ln w="9144">
              <a:solidFill>
                <a:srgbClr val="D9D9D9"/>
              </a:solidFill>
            </a:ln>
          </p:spPr>
          <p:txBody>
            <a:bodyPr wrap="square" lIns="0" tIns="0" rIns="0" bIns="0" rtlCol="0"/>
            <a:lstStyle/>
            <a:p>
              <a:endParaRPr/>
            </a:p>
          </p:txBody>
        </p:sp>
        <p:sp>
          <p:nvSpPr>
            <p:cNvPr id="46" name="object 46"/>
            <p:cNvSpPr/>
            <p:nvPr/>
          </p:nvSpPr>
          <p:spPr>
            <a:xfrm>
              <a:off x="5420867" y="4495799"/>
              <a:ext cx="48895" cy="241300"/>
            </a:xfrm>
            <a:custGeom>
              <a:avLst/>
              <a:gdLst/>
              <a:ahLst/>
              <a:cxnLst/>
              <a:rect l="l" t="t" r="r" b="b"/>
              <a:pathLst>
                <a:path w="48895" h="241300">
                  <a:moveTo>
                    <a:pt x="48767" y="0"/>
                  </a:moveTo>
                  <a:lnTo>
                    <a:pt x="0" y="0"/>
                  </a:lnTo>
                  <a:lnTo>
                    <a:pt x="0" y="240792"/>
                  </a:lnTo>
                  <a:lnTo>
                    <a:pt x="48767" y="240792"/>
                  </a:lnTo>
                  <a:lnTo>
                    <a:pt x="48767" y="0"/>
                  </a:lnTo>
                  <a:close/>
                </a:path>
              </a:pathLst>
            </a:custGeom>
            <a:solidFill>
              <a:srgbClr val="00AF50"/>
            </a:solidFill>
          </p:spPr>
          <p:txBody>
            <a:bodyPr wrap="square" lIns="0" tIns="0" rIns="0" bIns="0" rtlCol="0"/>
            <a:lstStyle/>
            <a:p>
              <a:endParaRPr/>
            </a:p>
          </p:txBody>
        </p:sp>
        <p:sp>
          <p:nvSpPr>
            <p:cNvPr id="47" name="object 47"/>
            <p:cNvSpPr/>
            <p:nvPr/>
          </p:nvSpPr>
          <p:spPr>
            <a:xfrm>
              <a:off x="5265420" y="4009643"/>
              <a:ext cx="3331845" cy="727075"/>
            </a:xfrm>
            <a:custGeom>
              <a:avLst/>
              <a:gdLst/>
              <a:ahLst/>
              <a:cxnLst/>
              <a:rect l="l" t="t" r="r" b="b"/>
              <a:pathLst>
                <a:path w="3331845" h="727075">
                  <a:moveTo>
                    <a:pt x="48768" y="495300"/>
                  </a:moveTo>
                  <a:lnTo>
                    <a:pt x="0" y="495300"/>
                  </a:lnTo>
                  <a:lnTo>
                    <a:pt x="0" y="726948"/>
                  </a:lnTo>
                  <a:lnTo>
                    <a:pt x="48768" y="726948"/>
                  </a:lnTo>
                  <a:lnTo>
                    <a:pt x="48768" y="495300"/>
                  </a:lnTo>
                  <a:close/>
                </a:path>
                <a:path w="3331845" h="727075">
                  <a:moveTo>
                    <a:pt x="361175" y="457200"/>
                  </a:moveTo>
                  <a:lnTo>
                    <a:pt x="312420" y="457200"/>
                  </a:lnTo>
                  <a:lnTo>
                    <a:pt x="312420" y="726948"/>
                  </a:lnTo>
                  <a:lnTo>
                    <a:pt x="361175" y="726948"/>
                  </a:lnTo>
                  <a:lnTo>
                    <a:pt x="361175" y="457200"/>
                  </a:lnTo>
                  <a:close/>
                </a:path>
                <a:path w="3331845" h="727075">
                  <a:moveTo>
                    <a:pt x="518160" y="420624"/>
                  </a:moveTo>
                  <a:lnTo>
                    <a:pt x="467868" y="420624"/>
                  </a:lnTo>
                  <a:lnTo>
                    <a:pt x="467868" y="726948"/>
                  </a:lnTo>
                  <a:lnTo>
                    <a:pt x="518160" y="726948"/>
                  </a:lnTo>
                  <a:lnTo>
                    <a:pt x="518160" y="420624"/>
                  </a:lnTo>
                  <a:close/>
                </a:path>
                <a:path w="3331845" h="727075">
                  <a:moveTo>
                    <a:pt x="673608" y="402336"/>
                  </a:moveTo>
                  <a:lnTo>
                    <a:pt x="624840" y="402336"/>
                  </a:lnTo>
                  <a:lnTo>
                    <a:pt x="624840" y="726948"/>
                  </a:lnTo>
                  <a:lnTo>
                    <a:pt x="673608" y="726948"/>
                  </a:lnTo>
                  <a:lnTo>
                    <a:pt x="673608" y="402336"/>
                  </a:lnTo>
                  <a:close/>
                </a:path>
                <a:path w="3331845" h="727075">
                  <a:moveTo>
                    <a:pt x="830580" y="367284"/>
                  </a:moveTo>
                  <a:lnTo>
                    <a:pt x="781812" y="367284"/>
                  </a:lnTo>
                  <a:lnTo>
                    <a:pt x="781812" y="726948"/>
                  </a:lnTo>
                  <a:lnTo>
                    <a:pt x="830580" y="726948"/>
                  </a:lnTo>
                  <a:lnTo>
                    <a:pt x="830580" y="367284"/>
                  </a:lnTo>
                  <a:close/>
                </a:path>
                <a:path w="3331845" h="727075">
                  <a:moveTo>
                    <a:pt x="986015" y="348996"/>
                  </a:moveTo>
                  <a:lnTo>
                    <a:pt x="937260" y="348996"/>
                  </a:lnTo>
                  <a:lnTo>
                    <a:pt x="937260" y="726948"/>
                  </a:lnTo>
                  <a:lnTo>
                    <a:pt x="986015" y="726948"/>
                  </a:lnTo>
                  <a:lnTo>
                    <a:pt x="986015" y="348996"/>
                  </a:lnTo>
                  <a:close/>
                </a:path>
                <a:path w="3331845" h="727075">
                  <a:moveTo>
                    <a:pt x="1142987" y="303276"/>
                  </a:moveTo>
                  <a:lnTo>
                    <a:pt x="1094232" y="303276"/>
                  </a:lnTo>
                  <a:lnTo>
                    <a:pt x="1094232" y="726948"/>
                  </a:lnTo>
                  <a:lnTo>
                    <a:pt x="1142987" y="726948"/>
                  </a:lnTo>
                  <a:lnTo>
                    <a:pt x="1142987" y="303276"/>
                  </a:lnTo>
                  <a:close/>
                </a:path>
                <a:path w="3331845" h="727075">
                  <a:moveTo>
                    <a:pt x="1298448" y="259080"/>
                  </a:moveTo>
                  <a:lnTo>
                    <a:pt x="1249680" y="259080"/>
                  </a:lnTo>
                  <a:lnTo>
                    <a:pt x="1249680" y="726948"/>
                  </a:lnTo>
                  <a:lnTo>
                    <a:pt x="1298448" y="726948"/>
                  </a:lnTo>
                  <a:lnTo>
                    <a:pt x="1298448" y="259080"/>
                  </a:lnTo>
                  <a:close/>
                </a:path>
                <a:path w="3331845" h="727075">
                  <a:moveTo>
                    <a:pt x="1455420" y="259080"/>
                  </a:moveTo>
                  <a:lnTo>
                    <a:pt x="1406652" y="259080"/>
                  </a:lnTo>
                  <a:lnTo>
                    <a:pt x="1406652" y="726948"/>
                  </a:lnTo>
                  <a:lnTo>
                    <a:pt x="1455420" y="726948"/>
                  </a:lnTo>
                  <a:lnTo>
                    <a:pt x="1455420" y="259080"/>
                  </a:lnTo>
                  <a:close/>
                </a:path>
                <a:path w="3331845" h="727075">
                  <a:moveTo>
                    <a:pt x="1612392" y="251460"/>
                  </a:moveTo>
                  <a:lnTo>
                    <a:pt x="1562100" y="251460"/>
                  </a:lnTo>
                  <a:lnTo>
                    <a:pt x="1562100" y="726948"/>
                  </a:lnTo>
                  <a:lnTo>
                    <a:pt x="1612392" y="726948"/>
                  </a:lnTo>
                  <a:lnTo>
                    <a:pt x="1612392" y="251460"/>
                  </a:lnTo>
                  <a:close/>
                </a:path>
                <a:path w="3331845" h="727075">
                  <a:moveTo>
                    <a:pt x="1767840" y="248412"/>
                  </a:moveTo>
                  <a:lnTo>
                    <a:pt x="1719072" y="248412"/>
                  </a:lnTo>
                  <a:lnTo>
                    <a:pt x="1719072" y="726948"/>
                  </a:lnTo>
                  <a:lnTo>
                    <a:pt x="1767840" y="726948"/>
                  </a:lnTo>
                  <a:lnTo>
                    <a:pt x="1767840" y="248412"/>
                  </a:lnTo>
                  <a:close/>
                </a:path>
                <a:path w="3331845" h="727075">
                  <a:moveTo>
                    <a:pt x="1924812" y="245364"/>
                  </a:moveTo>
                  <a:lnTo>
                    <a:pt x="1874520" y="245364"/>
                  </a:lnTo>
                  <a:lnTo>
                    <a:pt x="1874520" y="726948"/>
                  </a:lnTo>
                  <a:lnTo>
                    <a:pt x="1924812" y="726948"/>
                  </a:lnTo>
                  <a:lnTo>
                    <a:pt x="1924812" y="245364"/>
                  </a:lnTo>
                  <a:close/>
                </a:path>
                <a:path w="3331845" h="727075">
                  <a:moveTo>
                    <a:pt x="2080260" y="208788"/>
                  </a:moveTo>
                  <a:lnTo>
                    <a:pt x="2031492" y="208788"/>
                  </a:lnTo>
                  <a:lnTo>
                    <a:pt x="2031492" y="726948"/>
                  </a:lnTo>
                  <a:lnTo>
                    <a:pt x="2080260" y="726948"/>
                  </a:lnTo>
                  <a:lnTo>
                    <a:pt x="2080260" y="208788"/>
                  </a:lnTo>
                  <a:close/>
                </a:path>
                <a:path w="3331845" h="727075">
                  <a:moveTo>
                    <a:pt x="2237232" y="146304"/>
                  </a:moveTo>
                  <a:lnTo>
                    <a:pt x="2188464" y="146304"/>
                  </a:lnTo>
                  <a:lnTo>
                    <a:pt x="2188464" y="726948"/>
                  </a:lnTo>
                  <a:lnTo>
                    <a:pt x="2237232" y="726948"/>
                  </a:lnTo>
                  <a:lnTo>
                    <a:pt x="2237232" y="146304"/>
                  </a:lnTo>
                  <a:close/>
                </a:path>
                <a:path w="3331845" h="727075">
                  <a:moveTo>
                    <a:pt x="2392680" y="137160"/>
                  </a:moveTo>
                  <a:lnTo>
                    <a:pt x="2343912" y="137160"/>
                  </a:lnTo>
                  <a:lnTo>
                    <a:pt x="2343912" y="726948"/>
                  </a:lnTo>
                  <a:lnTo>
                    <a:pt x="2392680" y="726948"/>
                  </a:lnTo>
                  <a:lnTo>
                    <a:pt x="2392680" y="137160"/>
                  </a:lnTo>
                  <a:close/>
                </a:path>
                <a:path w="3331845" h="727075">
                  <a:moveTo>
                    <a:pt x="2549652" y="118872"/>
                  </a:moveTo>
                  <a:lnTo>
                    <a:pt x="2500884" y="118872"/>
                  </a:lnTo>
                  <a:lnTo>
                    <a:pt x="2500884" y="726948"/>
                  </a:lnTo>
                  <a:lnTo>
                    <a:pt x="2549652" y="726948"/>
                  </a:lnTo>
                  <a:lnTo>
                    <a:pt x="2549652" y="118872"/>
                  </a:lnTo>
                  <a:close/>
                </a:path>
                <a:path w="3331845" h="727075">
                  <a:moveTo>
                    <a:pt x="2705100" y="109728"/>
                  </a:moveTo>
                  <a:lnTo>
                    <a:pt x="2656332" y="109728"/>
                  </a:lnTo>
                  <a:lnTo>
                    <a:pt x="2656332" y="726948"/>
                  </a:lnTo>
                  <a:lnTo>
                    <a:pt x="2705100" y="726948"/>
                  </a:lnTo>
                  <a:lnTo>
                    <a:pt x="2705100" y="109728"/>
                  </a:lnTo>
                  <a:close/>
                </a:path>
                <a:path w="3331845" h="727075">
                  <a:moveTo>
                    <a:pt x="2862072" y="80772"/>
                  </a:moveTo>
                  <a:lnTo>
                    <a:pt x="2813304" y="80772"/>
                  </a:lnTo>
                  <a:lnTo>
                    <a:pt x="2813304" y="726948"/>
                  </a:lnTo>
                  <a:lnTo>
                    <a:pt x="2862072" y="726948"/>
                  </a:lnTo>
                  <a:lnTo>
                    <a:pt x="2862072" y="80772"/>
                  </a:lnTo>
                  <a:close/>
                </a:path>
                <a:path w="3331845" h="727075">
                  <a:moveTo>
                    <a:pt x="3019044" y="79248"/>
                  </a:moveTo>
                  <a:lnTo>
                    <a:pt x="2968752" y="79248"/>
                  </a:lnTo>
                  <a:lnTo>
                    <a:pt x="2968752" y="726948"/>
                  </a:lnTo>
                  <a:lnTo>
                    <a:pt x="3019044" y="726948"/>
                  </a:lnTo>
                  <a:lnTo>
                    <a:pt x="3019044" y="79248"/>
                  </a:lnTo>
                  <a:close/>
                </a:path>
                <a:path w="3331845" h="727075">
                  <a:moveTo>
                    <a:pt x="3174492" y="74676"/>
                  </a:moveTo>
                  <a:lnTo>
                    <a:pt x="3125724" y="74676"/>
                  </a:lnTo>
                  <a:lnTo>
                    <a:pt x="3125724" y="726948"/>
                  </a:lnTo>
                  <a:lnTo>
                    <a:pt x="3174492" y="726948"/>
                  </a:lnTo>
                  <a:lnTo>
                    <a:pt x="3174492" y="74676"/>
                  </a:lnTo>
                  <a:close/>
                </a:path>
                <a:path w="3331845" h="727075">
                  <a:moveTo>
                    <a:pt x="3331464" y="0"/>
                  </a:moveTo>
                  <a:lnTo>
                    <a:pt x="3282696" y="0"/>
                  </a:lnTo>
                  <a:lnTo>
                    <a:pt x="3282696" y="726948"/>
                  </a:lnTo>
                  <a:lnTo>
                    <a:pt x="3331464" y="726948"/>
                  </a:lnTo>
                  <a:lnTo>
                    <a:pt x="3331464" y="0"/>
                  </a:lnTo>
                  <a:close/>
                </a:path>
              </a:pathLst>
            </a:custGeom>
            <a:solidFill>
              <a:srgbClr val="4471C4"/>
            </a:solidFill>
          </p:spPr>
          <p:txBody>
            <a:bodyPr wrap="square" lIns="0" tIns="0" rIns="0" bIns="0" rtlCol="0"/>
            <a:lstStyle/>
            <a:p>
              <a:endParaRPr/>
            </a:p>
          </p:txBody>
        </p:sp>
        <p:sp>
          <p:nvSpPr>
            <p:cNvPr id="48" name="object 48"/>
            <p:cNvSpPr/>
            <p:nvPr/>
          </p:nvSpPr>
          <p:spPr>
            <a:xfrm>
              <a:off x="5212079" y="4736591"/>
              <a:ext cx="3438525" cy="0"/>
            </a:xfrm>
            <a:custGeom>
              <a:avLst/>
              <a:gdLst/>
              <a:ahLst/>
              <a:cxnLst/>
              <a:rect l="l" t="t" r="r" b="b"/>
              <a:pathLst>
                <a:path w="3438525">
                  <a:moveTo>
                    <a:pt x="0" y="0"/>
                  </a:moveTo>
                  <a:lnTo>
                    <a:pt x="3438144" y="0"/>
                  </a:lnTo>
                </a:path>
              </a:pathLst>
            </a:custGeom>
            <a:ln w="9144">
              <a:solidFill>
                <a:srgbClr val="D9D9D9"/>
              </a:solidFill>
            </a:ln>
          </p:spPr>
          <p:txBody>
            <a:bodyPr wrap="square" lIns="0" tIns="0" rIns="0" bIns="0" rtlCol="0"/>
            <a:lstStyle/>
            <a:p>
              <a:endParaRPr/>
            </a:p>
          </p:txBody>
        </p:sp>
      </p:grpSp>
      <p:sp>
        <p:nvSpPr>
          <p:cNvPr id="49" name="object 49"/>
          <p:cNvSpPr/>
          <p:nvPr/>
        </p:nvSpPr>
        <p:spPr>
          <a:xfrm>
            <a:off x="6736080" y="3899915"/>
            <a:ext cx="3438525" cy="0"/>
          </a:xfrm>
          <a:custGeom>
            <a:avLst/>
            <a:gdLst/>
            <a:ahLst/>
            <a:cxnLst/>
            <a:rect l="l" t="t" r="r" b="b"/>
            <a:pathLst>
              <a:path w="3438525">
                <a:moveTo>
                  <a:pt x="0" y="0"/>
                </a:moveTo>
                <a:lnTo>
                  <a:pt x="3438144" y="0"/>
                </a:lnTo>
              </a:path>
            </a:pathLst>
          </a:custGeom>
          <a:ln w="9144">
            <a:solidFill>
              <a:srgbClr val="D9D9D9"/>
            </a:solidFill>
          </a:ln>
        </p:spPr>
        <p:txBody>
          <a:bodyPr wrap="square" lIns="0" tIns="0" rIns="0" bIns="0" rtlCol="0"/>
          <a:lstStyle/>
          <a:p>
            <a:endParaRPr/>
          </a:p>
        </p:txBody>
      </p:sp>
      <p:sp>
        <p:nvSpPr>
          <p:cNvPr id="50" name="object 50"/>
          <p:cNvSpPr txBox="1"/>
          <p:nvPr/>
        </p:nvSpPr>
        <p:spPr>
          <a:xfrm>
            <a:off x="6332414" y="4327752"/>
            <a:ext cx="309880" cy="476884"/>
          </a:xfrm>
          <a:prstGeom prst="rect">
            <a:avLst/>
          </a:prstGeom>
        </p:spPr>
        <p:txBody>
          <a:bodyPr vert="horz" wrap="square" lIns="0" tIns="12700" rIns="0" bIns="0" rtlCol="0">
            <a:spAutoFit/>
          </a:bodyPr>
          <a:lstStyle/>
          <a:p>
            <a:pPr marL="12700">
              <a:lnSpc>
                <a:spcPts val="950"/>
              </a:lnSpc>
              <a:spcBef>
                <a:spcPts val="100"/>
              </a:spcBef>
            </a:pPr>
            <a:r>
              <a:rPr sz="900" spc="-10" dirty="0">
                <a:solidFill>
                  <a:srgbClr val="585858"/>
                </a:solidFill>
                <a:latin typeface="Calibri"/>
                <a:cs typeface="Calibri"/>
              </a:rPr>
              <a:t>3.00%</a:t>
            </a:r>
            <a:endParaRPr sz="900">
              <a:latin typeface="Calibri"/>
              <a:cs typeface="Calibri"/>
            </a:endParaRPr>
          </a:p>
          <a:p>
            <a:pPr marL="12700">
              <a:lnSpc>
                <a:spcPts val="825"/>
              </a:lnSpc>
            </a:pPr>
            <a:r>
              <a:rPr sz="900" spc="-10" dirty="0">
                <a:solidFill>
                  <a:srgbClr val="585858"/>
                </a:solidFill>
                <a:latin typeface="Calibri"/>
                <a:cs typeface="Calibri"/>
              </a:rPr>
              <a:t>2.00%</a:t>
            </a:r>
            <a:endParaRPr sz="900">
              <a:latin typeface="Calibri"/>
              <a:cs typeface="Calibri"/>
            </a:endParaRPr>
          </a:p>
          <a:p>
            <a:pPr marL="12700">
              <a:lnSpc>
                <a:spcPts val="825"/>
              </a:lnSpc>
            </a:pPr>
            <a:r>
              <a:rPr sz="900" spc="-10" dirty="0">
                <a:solidFill>
                  <a:srgbClr val="585858"/>
                </a:solidFill>
                <a:latin typeface="Calibri"/>
                <a:cs typeface="Calibri"/>
              </a:rPr>
              <a:t>1.00%</a:t>
            </a:r>
            <a:endParaRPr sz="900">
              <a:latin typeface="Calibri"/>
              <a:cs typeface="Calibri"/>
            </a:endParaRPr>
          </a:p>
          <a:p>
            <a:pPr marL="12700">
              <a:lnSpc>
                <a:spcPts val="950"/>
              </a:lnSpc>
            </a:pPr>
            <a:r>
              <a:rPr sz="900" spc="-10" dirty="0">
                <a:solidFill>
                  <a:srgbClr val="585858"/>
                </a:solidFill>
                <a:latin typeface="Calibri"/>
                <a:cs typeface="Calibri"/>
              </a:rPr>
              <a:t>0.00%</a:t>
            </a:r>
            <a:endParaRPr sz="900">
              <a:latin typeface="Calibri"/>
              <a:cs typeface="Calibri"/>
            </a:endParaRPr>
          </a:p>
        </p:txBody>
      </p:sp>
      <p:sp>
        <p:nvSpPr>
          <p:cNvPr id="51" name="object 51"/>
          <p:cNvSpPr txBox="1"/>
          <p:nvPr/>
        </p:nvSpPr>
        <p:spPr>
          <a:xfrm>
            <a:off x="6332414" y="4013998"/>
            <a:ext cx="309880" cy="372110"/>
          </a:xfrm>
          <a:prstGeom prst="rect">
            <a:avLst/>
          </a:prstGeom>
        </p:spPr>
        <p:txBody>
          <a:bodyPr vert="horz" wrap="square" lIns="0" tIns="12700" rIns="0" bIns="0" rtlCol="0">
            <a:spAutoFit/>
          </a:bodyPr>
          <a:lstStyle/>
          <a:p>
            <a:pPr marL="12700">
              <a:lnSpc>
                <a:spcPts val="950"/>
              </a:lnSpc>
              <a:spcBef>
                <a:spcPts val="100"/>
              </a:spcBef>
            </a:pPr>
            <a:r>
              <a:rPr sz="900" spc="-10" dirty="0">
                <a:solidFill>
                  <a:srgbClr val="585858"/>
                </a:solidFill>
                <a:latin typeface="Calibri"/>
                <a:cs typeface="Calibri"/>
              </a:rPr>
              <a:t>6.00%</a:t>
            </a:r>
            <a:endParaRPr sz="900">
              <a:latin typeface="Calibri"/>
              <a:cs typeface="Calibri"/>
            </a:endParaRPr>
          </a:p>
          <a:p>
            <a:pPr marL="12700">
              <a:lnSpc>
                <a:spcPts val="825"/>
              </a:lnSpc>
            </a:pPr>
            <a:r>
              <a:rPr sz="900" spc="-10" dirty="0">
                <a:solidFill>
                  <a:srgbClr val="585858"/>
                </a:solidFill>
                <a:latin typeface="Calibri"/>
                <a:cs typeface="Calibri"/>
              </a:rPr>
              <a:t>5.00%</a:t>
            </a:r>
            <a:endParaRPr sz="900">
              <a:latin typeface="Calibri"/>
              <a:cs typeface="Calibri"/>
            </a:endParaRPr>
          </a:p>
          <a:p>
            <a:pPr marL="12700">
              <a:lnSpc>
                <a:spcPts val="950"/>
              </a:lnSpc>
            </a:pPr>
            <a:r>
              <a:rPr sz="900" spc="-10" dirty="0">
                <a:solidFill>
                  <a:srgbClr val="585858"/>
                </a:solidFill>
                <a:latin typeface="Calibri"/>
                <a:cs typeface="Calibri"/>
              </a:rPr>
              <a:t>4.00%</a:t>
            </a:r>
            <a:endParaRPr sz="900">
              <a:latin typeface="Calibri"/>
              <a:cs typeface="Calibri"/>
            </a:endParaRPr>
          </a:p>
        </p:txBody>
      </p:sp>
      <p:sp>
        <p:nvSpPr>
          <p:cNvPr id="52" name="object 52"/>
          <p:cNvSpPr txBox="1"/>
          <p:nvPr/>
        </p:nvSpPr>
        <p:spPr>
          <a:xfrm>
            <a:off x="6332414" y="3804830"/>
            <a:ext cx="309880" cy="267335"/>
          </a:xfrm>
          <a:prstGeom prst="rect">
            <a:avLst/>
          </a:prstGeom>
        </p:spPr>
        <p:txBody>
          <a:bodyPr vert="horz" wrap="square" lIns="0" tIns="12700" rIns="0" bIns="0" rtlCol="0">
            <a:spAutoFit/>
          </a:bodyPr>
          <a:lstStyle/>
          <a:p>
            <a:pPr marL="12700">
              <a:lnSpc>
                <a:spcPts val="950"/>
              </a:lnSpc>
              <a:spcBef>
                <a:spcPts val="100"/>
              </a:spcBef>
            </a:pPr>
            <a:r>
              <a:rPr sz="900" spc="-10" dirty="0">
                <a:solidFill>
                  <a:srgbClr val="585858"/>
                </a:solidFill>
                <a:latin typeface="Calibri"/>
                <a:cs typeface="Calibri"/>
              </a:rPr>
              <a:t>8.00%</a:t>
            </a:r>
            <a:endParaRPr sz="900">
              <a:latin typeface="Calibri"/>
              <a:cs typeface="Calibri"/>
            </a:endParaRPr>
          </a:p>
          <a:p>
            <a:pPr marL="12700">
              <a:lnSpc>
                <a:spcPts val="950"/>
              </a:lnSpc>
            </a:pPr>
            <a:r>
              <a:rPr sz="900" spc="-10" dirty="0">
                <a:solidFill>
                  <a:srgbClr val="585858"/>
                </a:solidFill>
                <a:latin typeface="Calibri"/>
                <a:cs typeface="Calibri"/>
              </a:rPr>
              <a:t>7.00%</a:t>
            </a:r>
            <a:endParaRPr sz="900">
              <a:latin typeface="Calibri"/>
              <a:cs typeface="Calibri"/>
            </a:endParaRPr>
          </a:p>
        </p:txBody>
      </p:sp>
      <p:sp>
        <p:nvSpPr>
          <p:cNvPr id="53" name="object 53"/>
          <p:cNvSpPr txBox="1"/>
          <p:nvPr/>
        </p:nvSpPr>
        <p:spPr>
          <a:xfrm>
            <a:off x="6753613" y="4717744"/>
            <a:ext cx="3440685" cy="946150"/>
          </a:xfrm>
          <a:prstGeom prst="rect">
            <a:avLst/>
          </a:prstGeom>
        </p:spPr>
        <p:txBody>
          <a:bodyPr vert="vert270" wrap="square" lIns="0" tIns="0" rIns="0" bIns="0" rtlCol="0">
            <a:spAutoFit/>
          </a:bodyPr>
          <a:lstStyle/>
          <a:p>
            <a:pPr marL="289560" algn="just">
              <a:lnSpc>
                <a:spcPts val="955"/>
              </a:lnSpc>
            </a:pPr>
            <a:r>
              <a:rPr sz="900" dirty="0">
                <a:solidFill>
                  <a:srgbClr val="585858"/>
                </a:solidFill>
                <a:latin typeface="Calibri"/>
                <a:cs typeface="Calibri"/>
              </a:rPr>
              <a:t>Gold</a:t>
            </a:r>
            <a:r>
              <a:rPr sz="900" spc="-15" dirty="0">
                <a:solidFill>
                  <a:srgbClr val="585858"/>
                </a:solidFill>
                <a:latin typeface="Calibri"/>
                <a:cs typeface="Calibri"/>
              </a:rPr>
              <a:t> </a:t>
            </a:r>
            <a:r>
              <a:rPr sz="900" dirty="0">
                <a:solidFill>
                  <a:srgbClr val="585858"/>
                </a:solidFill>
                <a:latin typeface="Calibri"/>
                <a:cs typeface="Calibri"/>
              </a:rPr>
              <a:t>Coast</a:t>
            </a:r>
            <a:r>
              <a:rPr sz="900" spc="-10" dirty="0">
                <a:solidFill>
                  <a:srgbClr val="585858"/>
                </a:solidFill>
                <a:latin typeface="Calibri"/>
                <a:cs typeface="Calibri"/>
              </a:rPr>
              <a:t> </a:t>
            </a:r>
            <a:r>
              <a:rPr sz="900" dirty="0">
                <a:solidFill>
                  <a:srgbClr val="585858"/>
                </a:solidFill>
                <a:latin typeface="Calibri"/>
                <a:cs typeface="Calibri"/>
              </a:rPr>
              <a:t>-</a:t>
            </a:r>
            <a:r>
              <a:rPr sz="900" spc="-50" dirty="0">
                <a:solidFill>
                  <a:srgbClr val="585858"/>
                </a:solidFill>
                <a:latin typeface="Calibri"/>
                <a:cs typeface="Calibri"/>
              </a:rPr>
              <a:t>…</a:t>
            </a:r>
            <a:endParaRPr sz="900">
              <a:latin typeface="Calibri"/>
              <a:cs typeface="Calibri"/>
            </a:endParaRPr>
          </a:p>
          <a:p>
            <a:pPr marL="269240" marR="82550" indent="-121285" algn="just">
              <a:lnSpc>
                <a:spcPct val="113999"/>
              </a:lnSpc>
            </a:pPr>
            <a:r>
              <a:rPr sz="900" spc="-10" dirty="0">
                <a:solidFill>
                  <a:srgbClr val="585858"/>
                </a:solidFill>
                <a:latin typeface="Calibri"/>
                <a:cs typeface="Calibri"/>
              </a:rPr>
              <a:t>Sunshine</a:t>
            </a:r>
            <a:r>
              <a:rPr sz="900" spc="25" dirty="0">
                <a:solidFill>
                  <a:srgbClr val="585858"/>
                </a:solidFill>
                <a:latin typeface="Calibri"/>
                <a:cs typeface="Calibri"/>
              </a:rPr>
              <a:t> </a:t>
            </a:r>
            <a:r>
              <a:rPr sz="900" spc="-10" dirty="0">
                <a:solidFill>
                  <a:srgbClr val="585858"/>
                </a:solidFill>
                <a:latin typeface="Calibri"/>
                <a:cs typeface="Calibri"/>
              </a:rPr>
              <a:t>Coast</a:t>
            </a:r>
            <a:r>
              <a:rPr sz="900" spc="500" dirty="0">
                <a:solidFill>
                  <a:srgbClr val="585858"/>
                </a:solidFill>
                <a:latin typeface="Calibri"/>
                <a:cs typeface="Calibri"/>
              </a:rPr>
              <a:t> </a:t>
            </a:r>
            <a:r>
              <a:rPr sz="900" spc="-10" dirty="0">
                <a:solidFill>
                  <a:srgbClr val="585858"/>
                </a:solidFill>
                <a:latin typeface="Calibri"/>
                <a:cs typeface="Calibri"/>
              </a:rPr>
              <a:t>Melbourne</a:t>
            </a:r>
            <a:r>
              <a:rPr sz="900" spc="500" dirty="0">
                <a:solidFill>
                  <a:srgbClr val="585858"/>
                </a:solidFill>
                <a:latin typeface="Calibri"/>
                <a:cs typeface="Calibri"/>
              </a:rPr>
              <a:t> </a:t>
            </a:r>
            <a:r>
              <a:rPr sz="900" spc="-10" dirty="0">
                <a:solidFill>
                  <a:srgbClr val="585858"/>
                </a:solidFill>
                <a:latin typeface="Calibri"/>
                <a:cs typeface="Calibri"/>
              </a:rPr>
              <a:t>Toowoomba</a:t>
            </a:r>
            <a:endParaRPr sz="900">
              <a:latin typeface="Calibri"/>
              <a:cs typeface="Calibri"/>
            </a:endParaRPr>
          </a:p>
          <a:p>
            <a:pPr marL="364490" marR="82550" indent="234950" algn="r">
              <a:lnSpc>
                <a:spcPct val="113900"/>
              </a:lnSpc>
            </a:pPr>
            <a:r>
              <a:rPr sz="900" spc="-10" dirty="0">
                <a:solidFill>
                  <a:srgbClr val="585858"/>
                </a:solidFill>
                <a:latin typeface="Calibri"/>
                <a:cs typeface="Calibri"/>
              </a:rPr>
              <a:t>Perth</a:t>
            </a:r>
            <a:r>
              <a:rPr sz="900" spc="500" dirty="0">
                <a:solidFill>
                  <a:srgbClr val="585858"/>
                </a:solidFill>
                <a:latin typeface="Calibri"/>
                <a:cs typeface="Calibri"/>
              </a:rPr>
              <a:t> </a:t>
            </a:r>
            <a:r>
              <a:rPr sz="900" spc="-10" dirty="0">
                <a:solidFill>
                  <a:srgbClr val="585858"/>
                </a:solidFill>
                <a:latin typeface="Calibri"/>
                <a:cs typeface="Calibri"/>
              </a:rPr>
              <a:t>Geelong</a:t>
            </a:r>
            <a:r>
              <a:rPr sz="900" spc="500" dirty="0">
                <a:solidFill>
                  <a:srgbClr val="585858"/>
                </a:solidFill>
                <a:latin typeface="Calibri"/>
                <a:cs typeface="Calibri"/>
              </a:rPr>
              <a:t> </a:t>
            </a:r>
            <a:r>
              <a:rPr sz="900" spc="-10" dirty="0">
                <a:solidFill>
                  <a:srgbClr val="585858"/>
                </a:solidFill>
                <a:latin typeface="Calibri"/>
                <a:cs typeface="Calibri"/>
              </a:rPr>
              <a:t>Brisbane</a:t>
            </a:r>
            <a:r>
              <a:rPr sz="900" spc="500" dirty="0">
                <a:solidFill>
                  <a:srgbClr val="585858"/>
                </a:solidFill>
                <a:latin typeface="Calibri"/>
                <a:cs typeface="Calibri"/>
              </a:rPr>
              <a:t> </a:t>
            </a:r>
            <a:r>
              <a:rPr sz="900" spc="-10" dirty="0">
                <a:solidFill>
                  <a:srgbClr val="585858"/>
                </a:solidFill>
                <a:latin typeface="Calibri"/>
                <a:cs typeface="Calibri"/>
              </a:rPr>
              <a:t>Cairns</a:t>
            </a:r>
            <a:r>
              <a:rPr sz="900" spc="500" dirty="0">
                <a:solidFill>
                  <a:srgbClr val="585858"/>
                </a:solidFill>
                <a:latin typeface="Calibri"/>
                <a:cs typeface="Calibri"/>
              </a:rPr>
              <a:t> </a:t>
            </a:r>
            <a:r>
              <a:rPr sz="900" spc="-10" dirty="0">
                <a:solidFill>
                  <a:srgbClr val="585858"/>
                </a:solidFill>
                <a:latin typeface="Calibri"/>
                <a:cs typeface="Calibri"/>
              </a:rPr>
              <a:t>Bendigo</a:t>
            </a:r>
            <a:r>
              <a:rPr sz="900" spc="500" dirty="0">
                <a:solidFill>
                  <a:srgbClr val="585858"/>
                </a:solidFill>
                <a:latin typeface="Calibri"/>
                <a:cs typeface="Calibri"/>
              </a:rPr>
              <a:t> </a:t>
            </a:r>
            <a:r>
              <a:rPr sz="900" spc="-10" dirty="0">
                <a:solidFill>
                  <a:srgbClr val="585858"/>
                </a:solidFill>
                <a:latin typeface="Calibri"/>
                <a:cs typeface="Calibri"/>
              </a:rPr>
              <a:t>Townsville</a:t>
            </a:r>
            <a:r>
              <a:rPr sz="900" spc="500" dirty="0">
                <a:solidFill>
                  <a:srgbClr val="585858"/>
                </a:solidFill>
                <a:latin typeface="Calibri"/>
                <a:cs typeface="Calibri"/>
              </a:rPr>
              <a:t> </a:t>
            </a:r>
            <a:r>
              <a:rPr sz="900" spc="-10" dirty="0">
                <a:solidFill>
                  <a:srgbClr val="585858"/>
                </a:solidFill>
                <a:latin typeface="Calibri"/>
                <a:cs typeface="Calibri"/>
              </a:rPr>
              <a:t>Ballarat</a:t>
            </a:r>
            <a:r>
              <a:rPr sz="900" spc="500" dirty="0">
                <a:solidFill>
                  <a:srgbClr val="585858"/>
                </a:solidFill>
                <a:latin typeface="Calibri"/>
                <a:cs typeface="Calibri"/>
              </a:rPr>
              <a:t> </a:t>
            </a:r>
            <a:r>
              <a:rPr sz="900" spc="-10" dirty="0">
                <a:solidFill>
                  <a:srgbClr val="585858"/>
                </a:solidFill>
                <a:latin typeface="Calibri"/>
                <a:cs typeface="Calibri"/>
              </a:rPr>
              <a:t>Sydney</a:t>
            </a:r>
            <a:r>
              <a:rPr sz="900" spc="500" dirty="0">
                <a:solidFill>
                  <a:srgbClr val="585858"/>
                </a:solidFill>
                <a:latin typeface="Calibri"/>
                <a:cs typeface="Calibri"/>
              </a:rPr>
              <a:t> </a:t>
            </a:r>
            <a:r>
              <a:rPr sz="900" spc="-10" dirty="0">
                <a:solidFill>
                  <a:srgbClr val="585858"/>
                </a:solidFill>
                <a:latin typeface="Calibri"/>
                <a:cs typeface="Calibri"/>
              </a:rPr>
              <a:t>Mackay</a:t>
            </a:r>
            <a:endParaRPr sz="900">
              <a:latin typeface="Calibri"/>
              <a:cs typeface="Calibri"/>
            </a:endParaRPr>
          </a:p>
          <a:p>
            <a:pPr marR="83820" algn="r">
              <a:spcBef>
                <a:spcPts val="155"/>
              </a:spcBef>
            </a:pPr>
            <a:r>
              <a:rPr sz="900" dirty="0">
                <a:solidFill>
                  <a:srgbClr val="585858"/>
                </a:solidFill>
                <a:latin typeface="Calibri"/>
                <a:cs typeface="Calibri"/>
              </a:rPr>
              <a:t>Albury</a:t>
            </a:r>
            <a:r>
              <a:rPr sz="900" spc="-20" dirty="0">
                <a:solidFill>
                  <a:srgbClr val="585858"/>
                </a:solidFill>
                <a:latin typeface="Calibri"/>
                <a:cs typeface="Calibri"/>
              </a:rPr>
              <a:t> </a:t>
            </a:r>
            <a:r>
              <a:rPr sz="900" dirty="0">
                <a:solidFill>
                  <a:srgbClr val="585858"/>
                </a:solidFill>
                <a:latin typeface="Calibri"/>
                <a:cs typeface="Calibri"/>
              </a:rPr>
              <a:t>-</a:t>
            </a:r>
            <a:r>
              <a:rPr sz="900" spc="-30" dirty="0">
                <a:solidFill>
                  <a:srgbClr val="585858"/>
                </a:solidFill>
                <a:latin typeface="Calibri"/>
                <a:cs typeface="Calibri"/>
              </a:rPr>
              <a:t> </a:t>
            </a:r>
            <a:r>
              <a:rPr sz="900" spc="-10" dirty="0">
                <a:solidFill>
                  <a:srgbClr val="585858"/>
                </a:solidFill>
                <a:latin typeface="Calibri"/>
                <a:cs typeface="Calibri"/>
              </a:rPr>
              <a:t>Wodonga</a:t>
            </a:r>
            <a:endParaRPr sz="900">
              <a:latin typeface="Calibri"/>
              <a:cs typeface="Calibri"/>
            </a:endParaRPr>
          </a:p>
          <a:p>
            <a:pPr marL="96520" marR="82550" indent="424180" algn="r">
              <a:lnSpc>
                <a:spcPct val="113999"/>
              </a:lnSpc>
            </a:pPr>
            <a:r>
              <a:rPr sz="900" spc="-10" dirty="0">
                <a:solidFill>
                  <a:srgbClr val="585858"/>
                </a:solidFill>
                <a:latin typeface="Calibri"/>
                <a:cs typeface="Calibri"/>
              </a:rPr>
              <a:t>Darwin</a:t>
            </a:r>
            <a:r>
              <a:rPr sz="900" spc="500" dirty="0">
                <a:solidFill>
                  <a:srgbClr val="585858"/>
                </a:solidFill>
                <a:latin typeface="Calibri"/>
                <a:cs typeface="Calibri"/>
              </a:rPr>
              <a:t> </a:t>
            </a:r>
            <a:r>
              <a:rPr sz="900" spc="-10" dirty="0">
                <a:solidFill>
                  <a:srgbClr val="585858"/>
                </a:solidFill>
                <a:latin typeface="Calibri"/>
                <a:cs typeface="Calibri"/>
              </a:rPr>
              <a:t>Newcastle</a:t>
            </a:r>
            <a:r>
              <a:rPr sz="900" spc="500" dirty="0">
                <a:solidFill>
                  <a:srgbClr val="585858"/>
                </a:solidFill>
                <a:latin typeface="Calibri"/>
                <a:cs typeface="Calibri"/>
              </a:rPr>
              <a:t> </a:t>
            </a:r>
            <a:r>
              <a:rPr sz="900" dirty="0">
                <a:solidFill>
                  <a:srgbClr val="585858"/>
                </a:solidFill>
                <a:latin typeface="Calibri"/>
                <a:cs typeface="Calibri"/>
              </a:rPr>
              <a:t>Western</a:t>
            </a:r>
            <a:r>
              <a:rPr sz="900" spc="-30" dirty="0">
                <a:solidFill>
                  <a:srgbClr val="585858"/>
                </a:solidFill>
                <a:latin typeface="Calibri"/>
                <a:cs typeface="Calibri"/>
              </a:rPr>
              <a:t> </a:t>
            </a:r>
            <a:r>
              <a:rPr sz="900" spc="-10" dirty="0">
                <a:solidFill>
                  <a:srgbClr val="585858"/>
                </a:solidFill>
                <a:latin typeface="Calibri"/>
                <a:cs typeface="Calibri"/>
              </a:rPr>
              <a:t>Sydney</a:t>
            </a:r>
            <a:endParaRPr sz="900">
              <a:latin typeface="Calibri"/>
              <a:cs typeface="Calibri"/>
            </a:endParaRPr>
          </a:p>
          <a:p>
            <a:pPr marL="291465" marR="83820" indent="238125" algn="r">
              <a:lnSpc>
                <a:spcPct val="113999"/>
              </a:lnSpc>
            </a:pPr>
            <a:r>
              <a:rPr sz="900" spc="-10" dirty="0">
                <a:solidFill>
                  <a:srgbClr val="585858"/>
                </a:solidFill>
                <a:latin typeface="Calibri"/>
                <a:cs typeface="Calibri"/>
              </a:rPr>
              <a:t>Hobart</a:t>
            </a:r>
            <a:r>
              <a:rPr sz="900" spc="500" dirty="0">
                <a:solidFill>
                  <a:srgbClr val="585858"/>
                </a:solidFill>
                <a:latin typeface="Calibri"/>
                <a:cs typeface="Calibri"/>
              </a:rPr>
              <a:t> </a:t>
            </a:r>
            <a:r>
              <a:rPr sz="900" spc="-10" dirty="0">
                <a:solidFill>
                  <a:srgbClr val="585858"/>
                </a:solidFill>
                <a:latin typeface="Calibri"/>
                <a:cs typeface="Calibri"/>
              </a:rPr>
              <a:t>Adelaide</a:t>
            </a:r>
            <a:r>
              <a:rPr sz="900" spc="500" dirty="0">
                <a:solidFill>
                  <a:srgbClr val="585858"/>
                </a:solidFill>
                <a:latin typeface="Calibri"/>
                <a:cs typeface="Calibri"/>
              </a:rPr>
              <a:t> </a:t>
            </a:r>
            <a:r>
              <a:rPr sz="900" spc="-10" dirty="0">
                <a:solidFill>
                  <a:srgbClr val="585858"/>
                </a:solidFill>
                <a:latin typeface="Calibri"/>
                <a:cs typeface="Calibri"/>
              </a:rPr>
              <a:t>Canberra</a:t>
            </a:r>
            <a:r>
              <a:rPr sz="900" spc="500" dirty="0">
                <a:solidFill>
                  <a:srgbClr val="585858"/>
                </a:solidFill>
                <a:latin typeface="Calibri"/>
                <a:cs typeface="Calibri"/>
              </a:rPr>
              <a:t> </a:t>
            </a:r>
            <a:r>
              <a:rPr sz="900" spc="-10" dirty="0">
                <a:solidFill>
                  <a:srgbClr val="585858"/>
                </a:solidFill>
                <a:latin typeface="Calibri"/>
                <a:cs typeface="Calibri"/>
              </a:rPr>
              <a:t>Launceston</a:t>
            </a:r>
            <a:r>
              <a:rPr sz="900" spc="500" dirty="0">
                <a:solidFill>
                  <a:srgbClr val="585858"/>
                </a:solidFill>
                <a:latin typeface="Calibri"/>
                <a:cs typeface="Calibri"/>
              </a:rPr>
              <a:t> </a:t>
            </a:r>
            <a:r>
              <a:rPr sz="900" spc="-10" dirty="0">
                <a:solidFill>
                  <a:srgbClr val="585858"/>
                </a:solidFill>
                <a:latin typeface="Calibri"/>
                <a:cs typeface="Calibri"/>
              </a:rPr>
              <a:t>Wollongong</a:t>
            </a:r>
            <a:endParaRPr sz="900">
              <a:latin typeface="Calibri"/>
              <a:cs typeface="Calibri"/>
            </a:endParaRPr>
          </a:p>
        </p:txBody>
      </p:sp>
      <p:sp>
        <p:nvSpPr>
          <p:cNvPr id="54" name="object 54"/>
          <p:cNvSpPr txBox="1"/>
          <p:nvPr/>
        </p:nvSpPr>
        <p:spPr>
          <a:xfrm>
            <a:off x="6164836" y="4015195"/>
            <a:ext cx="130036" cy="606425"/>
          </a:xfrm>
          <a:prstGeom prst="rect">
            <a:avLst/>
          </a:prstGeom>
        </p:spPr>
        <p:txBody>
          <a:bodyPr vert="vert270" wrap="square" lIns="0" tIns="0" rIns="0" bIns="0" rtlCol="0">
            <a:spAutoFit/>
          </a:bodyPr>
          <a:lstStyle/>
          <a:p>
            <a:pPr marL="12700">
              <a:lnSpc>
                <a:spcPts val="1045"/>
              </a:lnSpc>
            </a:pPr>
            <a:r>
              <a:rPr sz="1000" spc="-10" dirty="0">
                <a:solidFill>
                  <a:srgbClr val="585858"/>
                </a:solidFill>
                <a:latin typeface="Calibri"/>
                <a:cs typeface="Calibri"/>
              </a:rPr>
              <a:t>Percentage</a:t>
            </a:r>
            <a:endParaRPr sz="1000">
              <a:latin typeface="Calibri"/>
              <a:cs typeface="Calibri"/>
            </a:endParaRPr>
          </a:p>
        </p:txBody>
      </p:sp>
      <p:sp>
        <p:nvSpPr>
          <p:cNvPr id="55" name="object 55"/>
          <p:cNvSpPr txBox="1"/>
          <p:nvPr/>
        </p:nvSpPr>
        <p:spPr>
          <a:xfrm>
            <a:off x="6880483" y="3502315"/>
            <a:ext cx="2544445" cy="228909"/>
          </a:xfrm>
          <a:prstGeom prst="rect">
            <a:avLst/>
          </a:prstGeom>
        </p:spPr>
        <p:txBody>
          <a:bodyPr vert="horz" wrap="square" lIns="0" tIns="13335" rIns="0" bIns="0" rtlCol="0">
            <a:spAutoFit/>
          </a:bodyPr>
          <a:lstStyle/>
          <a:p>
            <a:pPr marL="12700">
              <a:spcBef>
                <a:spcPts val="105"/>
              </a:spcBef>
            </a:pPr>
            <a:r>
              <a:rPr sz="1400" dirty="0">
                <a:solidFill>
                  <a:srgbClr val="585858"/>
                </a:solidFill>
                <a:latin typeface="Calibri"/>
                <a:cs typeface="Calibri"/>
              </a:rPr>
              <a:t>Social</a:t>
            </a:r>
            <a:r>
              <a:rPr sz="1400" spc="-30" dirty="0">
                <a:solidFill>
                  <a:srgbClr val="585858"/>
                </a:solidFill>
                <a:latin typeface="Calibri"/>
                <a:cs typeface="Calibri"/>
              </a:rPr>
              <a:t> </a:t>
            </a:r>
            <a:r>
              <a:rPr sz="1400" dirty="0">
                <a:solidFill>
                  <a:srgbClr val="585858"/>
                </a:solidFill>
                <a:latin typeface="Calibri"/>
                <a:cs typeface="Calibri"/>
              </a:rPr>
              <a:t>Housing</a:t>
            </a:r>
            <a:r>
              <a:rPr sz="1400" spc="-25" dirty="0">
                <a:solidFill>
                  <a:srgbClr val="585858"/>
                </a:solidFill>
                <a:latin typeface="Calibri"/>
                <a:cs typeface="Calibri"/>
              </a:rPr>
              <a:t> </a:t>
            </a:r>
            <a:r>
              <a:rPr sz="1400" dirty="0">
                <a:solidFill>
                  <a:srgbClr val="585858"/>
                </a:solidFill>
                <a:latin typeface="Calibri"/>
                <a:cs typeface="Calibri"/>
              </a:rPr>
              <a:t>as</a:t>
            </a:r>
            <a:r>
              <a:rPr sz="1400" spc="-20" dirty="0">
                <a:solidFill>
                  <a:srgbClr val="585858"/>
                </a:solidFill>
                <a:latin typeface="Calibri"/>
                <a:cs typeface="Calibri"/>
              </a:rPr>
              <a:t> </a:t>
            </a:r>
            <a:r>
              <a:rPr sz="1400" dirty="0">
                <a:solidFill>
                  <a:srgbClr val="585858"/>
                </a:solidFill>
                <a:latin typeface="Calibri"/>
                <a:cs typeface="Calibri"/>
              </a:rPr>
              <a:t>%</a:t>
            </a:r>
            <a:r>
              <a:rPr sz="1400" spc="-20" dirty="0">
                <a:solidFill>
                  <a:srgbClr val="585858"/>
                </a:solidFill>
                <a:latin typeface="Calibri"/>
                <a:cs typeface="Calibri"/>
              </a:rPr>
              <a:t> </a:t>
            </a:r>
            <a:r>
              <a:rPr sz="1400" dirty="0">
                <a:solidFill>
                  <a:srgbClr val="585858"/>
                </a:solidFill>
                <a:latin typeface="Calibri"/>
                <a:cs typeface="Calibri"/>
              </a:rPr>
              <a:t>of</a:t>
            </a:r>
            <a:r>
              <a:rPr sz="1400" spc="-30" dirty="0">
                <a:solidFill>
                  <a:srgbClr val="585858"/>
                </a:solidFill>
                <a:latin typeface="Calibri"/>
                <a:cs typeface="Calibri"/>
              </a:rPr>
              <a:t> </a:t>
            </a:r>
            <a:r>
              <a:rPr sz="1400" dirty="0">
                <a:solidFill>
                  <a:srgbClr val="585858"/>
                </a:solidFill>
                <a:latin typeface="Calibri"/>
                <a:cs typeface="Calibri"/>
              </a:rPr>
              <a:t>all</a:t>
            </a:r>
            <a:r>
              <a:rPr sz="1400" spc="-20" dirty="0">
                <a:solidFill>
                  <a:srgbClr val="585858"/>
                </a:solidFill>
                <a:latin typeface="Calibri"/>
                <a:cs typeface="Calibri"/>
              </a:rPr>
              <a:t> </a:t>
            </a:r>
            <a:r>
              <a:rPr sz="1400" spc="-10" dirty="0">
                <a:solidFill>
                  <a:srgbClr val="585858"/>
                </a:solidFill>
                <a:latin typeface="Calibri"/>
                <a:cs typeface="Calibri"/>
              </a:rPr>
              <a:t>dwellings</a:t>
            </a:r>
            <a:endParaRPr sz="1400">
              <a:latin typeface="Calibri"/>
              <a:cs typeface="Calibri"/>
            </a:endParaRPr>
          </a:p>
        </p:txBody>
      </p:sp>
      <p:sp>
        <p:nvSpPr>
          <p:cNvPr id="56" name="object 56"/>
          <p:cNvSpPr/>
          <p:nvPr/>
        </p:nvSpPr>
        <p:spPr>
          <a:xfrm>
            <a:off x="6634735" y="4283203"/>
            <a:ext cx="3580129" cy="3175"/>
          </a:xfrm>
          <a:custGeom>
            <a:avLst/>
            <a:gdLst/>
            <a:ahLst/>
            <a:cxnLst/>
            <a:rect l="l" t="t" r="r" b="b"/>
            <a:pathLst>
              <a:path w="3580129" h="3175">
                <a:moveTo>
                  <a:pt x="0" y="0"/>
                </a:moveTo>
                <a:lnTo>
                  <a:pt x="3579609" y="2603"/>
                </a:lnTo>
              </a:path>
            </a:pathLst>
          </a:custGeom>
          <a:ln w="19812">
            <a:solidFill>
              <a:srgbClr val="FF0000"/>
            </a:solidFill>
          </a:ln>
        </p:spPr>
        <p:txBody>
          <a:bodyPr wrap="square" lIns="0" tIns="0" rIns="0" bIns="0" rtlCol="0"/>
          <a:lstStyle/>
          <a:p>
            <a:endParaRPr/>
          </a:p>
        </p:txBody>
      </p:sp>
      <p:sp>
        <p:nvSpPr>
          <p:cNvPr id="2" name="Slide Number Placeholder 2">
            <a:extLst>
              <a:ext uri="{FF2B5EF4-FFF2-40B4-BE49-F238E27FC236}">
                <a16:creationId xmlns:a16="http://schemas.microsoft.com/office/drawing/2014/main" id="{8FC5CAFB-0A99-548C-FE32-A8D3B2485C55}"/>
              </a:ext>
            </a:extLst>
          </p:cNvPr>
          <p:cNvSpPr>
            <a:spLocks noGrp="1"/>
          </p:cNvSpPr>
          <p:nvPr>
            <p:ph type="sldNum" sz="quarter" idx="12"/>
          </p:nvPr>
        </p:nvSpPr>
        <p:spPr>
          <a:xfrm>
            <a:off x="9900458" y="6459785"/>
            <a:ext cx="1312025" cy="365125"/>
          </a:xfrm>
        </p:spPr>
        <p:txBody>
          <a:bodyPr/>
          <a:lstStyle/>
          <a:p>
            <a:fld id="{2D93E77B-8E22-4F0E-9FEB-B1DAF77B2B47}" type="slidenum">
              <a:rPr lang="en-AU" smtClean="0"/>
              <a:pPr/>
              <a:t>12</a:t>
            </a:fld>
            <a:endParaRPr lang="en-A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D531FACD-856A-312C-63CB-31D84BD00778}"/>
              </a:ext>
            </a:extLst>
          </p:cNvPr>
          <p:cNvSpPr txBox="1">
            <a:spLocks/>
          </p:cNvSpPr>
          <p:nvPr/>
        </p:nvSpPr>
        <p:spPr>
          <a:xfrm>
            <a:off x="1415481" y="95936"/>
            <a:ext cx="8362248" cy="566181"/>
          </a:xfrm>
          <a:prstGeom prst="rect">
            <a:avLst/>
          </a:prstGeom>
        </p:spPr>
        <p:txBody>
          <a:bodyPr vert="horz" wrap="square" lIns="0" tIns="12065" rIns="0" bIns="0" rtlCol="0" anchor="ctr">
            <a:spAutoFit/>
          </a:bodyPr>
          <a:lstStyle>
            <a:lvl1pPr algn="l" defTabSz="914400" rtl="0" eaLnBrk="1" latinLnBrk="0" hangingPunct="1">
              <a:spcBef>
                <a:spcPct val="0"/>
              </a:spcBef>
              <a:buNone/>
              <a:defRPr sz="2800" kern="1200" cap="all" baseline="0">
                <a:solidFill>
                  <a:schemeClr val="tx1"/>
                </a:solidFill>
                <a:latin typeface="Arial" panose="020B0604020202020204" pitchFamily="34" charset="0"/>
                <a:ea typeface="+mj-ea"/>
                <a:cs typeface="Arial" panose="020B0604020202020204" pitchFamily="34" charset="0"/>
              </a:defRPr>
            </a:lvl1pPr>
          </a:lstStyle>
          <a:p>
            <a:pPr marL="12700">
              <a:spcBef>
                <a:spcPts val="95"/>
              </a:spcBef>
            </a:pPr>
            <a:r>
              <a:rPr lang="en-AU" sz="3600" b="1" dirty="0">
                <a:solidFill>
                  <a:schemeClr val="tx2"/>
                </a:solidFill>
                <a:latin typeface="Franklin Gothic Demi Cond" panose="020B0706030402020204" pitchFamily="34" charset="0"/>
              </a:rPr>
              <a:t>Sunshine</a:t>
            </a:r>
            <a:r>
              <a:rPr lang="en-AU" sz="3600" b="1" spc="-80" dirty="0">
                <a:solidFill>
                  <a:schemeClr val="tx2"/>
                </a:solidFill>
                <a:latin typeface="Franklin Gothic Demi Cond" panose="020B0706030402020204" pitchFamily="34" charset="0"/>
              </a:rPr>
              <a:t> </a:t>
            </a:r>
            <a:r>
              <a:rPr lang="en-AU" sz="3600" b="1" dirty="0">
                <a:solidFill>
                  <a:schemeClr val="tx2"/>
                </a:solidFill>
                <a:latin typeface="Franklin Gothic Demi Cond" panose="020B0706030402020204" pitchFamily="34" charset="0"/>
              </a:rPr>
              <a:t>Coast</a:t>
            </a:r>
            <a:r>
              <a:rPr lang="en-AU" sz="3600" b="1" spc="-95" dirty="0">
                <a:solidFill>
                  <a:schemeClr val="tx2"/>
                </a:solidFill>
                <a:latin typeface="Franklin Gothic Demi Cond" panose="020B0706030402020204" pitchFamily="34" charset="0"/>
              </a:rPr>
              <a:t> AND NOOSA </a:t>
            </a:r>
            <a:r>
              <a:rPr lang="en-AU" sz="3600" b="1" dirty="0">
                <a:solidFill>
                  <a:schemeClr val="tx2"/>
                </a:solidFill>
                <a:latin typeface="Franklin Gothic Demi Cond" panose="020B0706030402020204" pitchFamily="34" charset="0"/>
              </a:rPr>
              <a:t>Challenges</a:t>
            </a:r>
            <a:r>
              <a:rPr lang="en-AU" sz="3600" b="1" spc="-75" dirty="0">
                <a:solidFill>
                  <a:schemeClr val="tx2"/>
                </a:solidFill>
                <a:latin typeface="Franklin Gothic Demi Cond" panose="020B0706030402020204" pitchFamily="34" charset="0"/>
              </a:rPr>
              <a:t> </a:t>
            </a:r>
            <a:r>
              <a:rPr lang="en-AU" sz="3600" b="1" spc="-25" dirty="0">
                <a:solidFill>
                  <a:schemeClr val="tx2"/>
                </a:solidFill>
                <a:latin typeface="Franklin Gothic Demi Cond" panose="020B0706030402020204" pitchFamily="34" charset="0"/>
              </a:rPr>
              <a:t>(2)</a:t>
            </a:r>
          </a:p>
        </p:txBody>
      </p:sp>
      <p:sp>
        <p:nvSpPr>
          <p:cNvPr id="11" name="object 6">
            <a:extLst>
              <a:ext uri="{FF2B5EF4-FFF2-40B4-BE49-F238E27FC236}">
                <a16:creationId xmlns:a16="http://schemas.microsoft.com/office/drawing/2014/main" id="{4D68EE60-B460-EA23-DD52-193CA136964B}"/>
              </a:ext>
            </a:extLst>
          </p:cNvPr>
          <p:cNvSpPr txBox="1"/>
          <p:nvPr/>
        </p:nvSpPr>
        <p:spPr>
          <a:xfrm>
            <a:off x="911424" y="1063630"/>
            <a:ext cx="10513167" cy="196849"/>
          </a:xfrm>
          <a:prstGeom prst="rect">
            <a:avLst/>
          </a:prstGeom>
        </p:spPr>
        <p:txBody>
          <a:bodyPr vert="horz" wrap="square" lIns="0" tIns="12065" rIns="0" bIns="0" rtlCol="0">
            <a:spAutoFit/>
          </a:bodyPr>
          <a:lstStyle/>
          <a:p>
            <a:pPr marL="12700">
              <a:spcBef>
                <a:spcPts val="95"/>
              </a:spcBef>
            </a:pPr>
            <a:r>
              <a:rPr sz="1200" b="1" dirty="0">
                <a:solidFill>
                  <a:schemeClr val="tx2"/>
                </a:solidFill>
                <a:latin typeface="Arial"/>
                <a:cs typeface="Arial"/>
              </a:rPr>
              <a:t>S</a:t>
            </a:r>
            <a:r>
              <a:rPr lang="en-US" sz="1200" b="1" dirty="0">
                <a:solidFill>
                  <a:schemeClr val="tx2"/>
                </a:solidFill>
                <a:latin typeface="Arial"/>
                <a:cs typeface="Arial"/>
              </a:rPr>
              <a:t>ource: NHFIC (HOUSING AUSTRALIA) – March 2023  </a:t>
            </a:r>
            <a:endParaRPr sz="1200" dirty="0">
              <a:solidFill>
                <a:schemeClr val="tx2"/>
              </a:solidFill>
              <a:latin typeface="Arial"/>
              <a:cs typeface="Arial"/>
            </a:endParaRPr>
          </a:p>
        </p:txBody>
      </p:sp>
      <p:sp>
        <p:nvSpPr>
          <p:cNvPr id="12" name="TextBox 11">
            <a:extLst>
              <a:ext uri="{FF2B5EF4-FFF2-40B4-BE49-F238E27FC236}">
                <a16:creationId xmlns:a16="http://schemas.microsoft.com/office/drawing/2014/main" id="{9E93D5CA-1A07-932F-D62B-E1720567AED9}"/>
              </a:ext>
            </a:extLst>
          </p:cNvPr>
          <p:cNvSpPr txBox="1"/>
          <p:nvPr/>
        </p:nvSpPr>
        <p:spPr>
          <a:xfrm>
            <a:off x="248676" y="5049779"/>
            <a:ext cx="4536504" cy="369332"/>
          </a:xfrm>
          <a:prstGeom prst="rect">
            <a:avLst/>
          </a:prstGeom>
          <a:noFill/>
        </p:spPr>
        <p:txBody>
          <a:bodyPr wrap="square" rtlCol="0">
            <a:spAutoFit/>
          </a:bodyPr>
          <a:lstStyle/>
          <a:p>
            <a:r>
              <a:rPr lang="en-US" dirty="0"/>
              <a:t>Supply additions / household formation  </a:t>
            </a:r>
            <a:endParaRPr lang="en-AU" dirty="0"/>
          </a:p>
        </p:txBody>
      </p:sp>
      <p:pic>
        <p:nvPicPr>
          <p:cNvPr id="4" name="Picture 3">
            <a:extLst>
              <a:ext uri="{FF2B5EF4-FFF2-40B4-BE49-F238E27FC236}">
                <a16:creationId xmlns:a16="http://schemas.microsoft.com/office/drawing/2014/main" id="{9CA63E50-F47D-7EDB-A2FB-12385DF473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76"/>
          <a:stretch/>
        </p:blipFill>
        <p:spPr bwMode="auto">
          <a:xfrm>
            <a:off x="297647" y="1595643"/>
            <a:ext cx="5298958" cy="3454136"/>
          </a:xfrm>
          <a:prstGeom prst="rect">
            <a:avLst/>
          </a:prstGeom>
          <a:noFill/>
          <a:ln>
            <a:noFill/>
          </a:ln>
        </p:spPr>
      </p:pic>
      <p:pic>
        <p:nvPicPr>
          <p:cNvPr id="8" name="Picture 7">
            <a:extLst>
              <a:ext uri="{FF2B5EF4-FFF2-40B4-BE49-F238E27FC236}">
                <a16:creationId xmlns:a16="http://schemas.microsoft.com/office/drawing/2014/main" id="{76BB261F-E12E-67EA-5F31-C4041E35BB98}"/>
              </a:ext>
            </a:extLst>
          </p:cNvPr>
          <p:cNvPicPr>
            <a:picLocks noChangeAspect="1"/>
          </p:cNvPicPr>
          <p:nvPr/>
        </p:nvPicPr>
        <p:blipFill>
          <a:blip r:embed="rId3"/>
          <a:stretch>
            <a:fillRect/>
          </a:stretch>
        </p:blipFill>
        <p:spPr>
          <a:xfrm>
            <a:off x="5645841" y="1988840"/>
            <a:ext cx="6345706" cy="2160240"/>
          </a:xfrm>
          <a:prstGeom prst="rect">
            <a:avLst/>
          </a:prstGeom>
        </p:spPr>
      </p:pic>
      <p:sp>
        <p:nvSpPr>
          <p:cNvPr id="9" name="TextBox 8">
            <a:extLst>
              <a:ext uri="{FF2B5EF4-FFF2-40B4-BE49-F238E27FC236}">
                <a16:creationId xmlns:a16="http://schemas.microsoft.com/office/drawing/2014/main" id="{074F5E5B-9D1A-9DE4-5640-A9965E4AA800}"/>
              </a:ext>
            </a:extLst>
          </p:cNvPr>
          <p:cNvSpPr txBox="1"/>
          <p:nvPr/>
        </p:nvSpPr>
        <p:spPr>
          <a:xfrm>
            <a:off x="6558894" y="5032420"/>
            <a:ext cx="5032216" cy="369332"/>
          </a:xfrm>
          <a:prstGeom prst="rect">
            <a:avLst/>
          </a:prstGeom>
          <a:noFill/>
        </p:spPr>
        <p:txBody>
          <a:bodyPr wrap="square" rtlCol="0">
            <a:spAutoFit/>
          </a:bodyPr>
          <a:lstStyle/>
          <a:p>
            <a:r>
              <a:rPr lang="en-US" dirty="0"/>
              <a:t>Long term trends – household formation size   </a:t>
            </a:r>
            <a:endParaRPr lang="en-AU" dirty="0"/>
          </a:p>
        </p:txBody>
      </p:sp>
      <p:sp>
        <p:nvSpPr>
          <p:cNvPr id="10" name="Oval 9">
            <a:extLst>
              <a:ext uri="{FF2B5EF4-FFF2-40B4-BE49-F238E27FC236}">
                <a16:creationId xmlns:a16="http://schemas.microsoft.com/office/drawing/2014/main" id="{42C9B2EE-6F0D-56F1-A135-E0EB000EE6D3}"/>
              </a:ext>
            </a:extLst>
          </p:cNvPr>
          <p:cNvSpPr/>
          <p:nvPr/>
        </p:nvSpPr>
        <p:spPr>
          <a:xfrm>
            <a:off x="1886369" y="1916832"/>
            <a:ext cx="1401319" cy="79208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ADA63D71-73DD-D989-A42E-D1405D136B1B}"/>
              </a:ext>
            </a:extLst>
          </p:cNvPr>
          <p:cNvSpPr/>
          <p:nvPr/>
        </p:nvSpPr>
        <p:spPr>
          <a:xfrm>
            <a:off x="11424591" y="3356992"/>
            <a:ext cx="616192" cy="36004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BD94275F-F39C-4FD4-EDAF-7315F25BEFE6}"/>
              </a:ext>
            </a:extLst>
          </p:cNvPr>
          <p:cNvSpPr>
            <a:spLocks noGrp="1"/>
          </p:cNvSpPr>
          <p:nvPr>
            <p:ph type="sldNum" sz="quarter" idx="12"/>
          </p:nvPr>
        </p:nvSpPr>
        <p:spPr>
          <a:xfrm>
            <a:off x="9900458" y="6459785"/>
            <a:ext cx="1312025" cy="365125"/>
          </a:xfrm>
        </p:spPr>
        <p:txBody>
          <a:bodyPr/>
          <a:lstStyle/>
          <a:p>
            <a:fld id="{2D93E77B-8E22-4F0E-9FEB-B1DAF77B2B47}" type="slidenum">
              <a:rPr lang="en-AU" smtClean="0"/>
              <a:pPr/>
              <a:t>13</a:t>
            </a:fld>
            <a:endParaRPr lang="en-AU" dirty="0"/>
          </a:p>
        </p:txBody>
      </p:sp>
    </p:spTree>
    <p:extLst>
      <p:ext uri="{BB962C8B-B14F-4D97-AF65-F5344CB8AC3E}">
        <p14:creationId xmlns:p14="http://schemas.microsoft.com/office/powerpoint/2010/main" val="3003639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F9ACEF-6253-8AD2-88AC-FFFC189AA253}"/>
              </a:ext>
            </a:extLst>
          </p:cNvPr>
          <p:cNvSpPr>
            <a:spLocks noGrp="1"/>
          </p:cNvSpPr>
          <p:nvPr>
            <p:ph type="sldNum" sz="quarter" idx="12"/>
          </p:nvPr>
        </p:nvSpPr>
        <p:spPr/>
        <p:txBody>
          <a:bodyPr/>
          <a:lstStyle/>
          <a:p>
            <a:fld id="{2D93E77B-8E22-4F0E-9FEB-B1DAF77B2B47}" type="slidenum">
              <a:rPr lang="en-AU" smtClean="0"/>
              <a:pPr/>
              <a:t>14</a:t>
            </a:fld>
            <a:endParaRPr lang="en-AU" dirty="0"/>
          </a:p>
        </p:txBody>
      </p:sp>
      <p:sp>
        <p:nvSpPr>
          <p:cNvPr id="5" name="Content Placeholder 2">
            <a:extLst>
              <a:ext uri="{FF2B5EF4-FFF2-40B4-BE49-F238E27FC236}">
                <a16:creationId xmlns:a16="http://schemas.microsoft.com/office/drawing/2014/main" id="{193ABEF4-67B8-35CD-C5DA-52E3A08E0E0E}"/>
              </a:ext>
            </a:extLst>
          </p:cNvPr>
          <p:cNvSpPr txBox="1">
            <a:spLocks/>
          </p:cNvSpPr>
          <p:nvPr/>
        </p:nvSpPr>
        <p:spPr>
          <a:xfrm>
            <a:off x="1097280" y="1124744"/>
            <a:ext cx="5286752" cy="360040"/>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en-US" sz="2000" b="0" dirty="0">
                <a:solidFill>
                  <a:srgbClr val="00A1DE"/>
                </a:solidFill>
                <a:latin typeface="Franklin Gothic Medium Cond" panose="020B0606030402020204" pitchFamily="34" charset="0"/>
              </a:rPr>
              <a:t>Social Housing Demographics – Existing Regions </a:t>
            </a:r>
            <a:endParaRPr lang="en-AU" sz="2000" b="0" dirty="0">
              <a:solidFill>
                <a:srgbClr val="00A1DE"/>
              </a:solidFill>
              <a:latin typeface="Franklin Gothic Medium Cond" panose="020B0606030402020204" pitchFamily="34" charset="0"/>
            </a:endParaRPr>
          </a:p>
        </p:txBody>
      </p:sp>
      <p:sp>
        <p:nvSpPr>
          <p:cNvPr id="14" name="TextBox 13">
            <a:extLst>
              <a:ext uri="{FF2B5EF4-FFF2-40B4-BE49-F238E27FC236}">
                <a16:creationId xmlns:a16="http://schemas.microsoft.com/office/drawing/2014/main" id="{CE54A705-F8F4-24BD-2348-71CBABCD4E25}"/>
              </a:ext>
            </a:extLst>
          </p:cNvPr>
          <p:cNvSpPr txBox="1"/>
          <p:nvPr/>
        </p:nvSpPr>
        <p:spPr>
          <a:xfrm>
            <a:off x="1055440" y="5814425"/>
            <a:ext cx="5184576" cy="276999"/>
          </a:xfrm>
          <a:prstGeom prst="rect">
            <a:avLst/>
          </a:prstGeom>
          <a:noFill/>
        </p:spPr>
        <p:txBody>
          <a:bodyPr wrap="square" rtlCol="0">
            <a:spAutoFit/>
          </a:bodyPr>
          <a:lstStyle/>
          <a:p>
            <a:r>
              <a:rPr lang="en-AU" sz="1200" dirty="0">
                <a:latin typeface="Franklin Gothic Book" panose="020B0503020102020204" pitchFamily="34" charset="0"/>
              </a:rPr>
              <a:t>Source: Qld Govt. Social Housing Register, 30 September 2024 Data File.  </a:t>
            </a:r>
          </a:p>
        </p:txBody>
      </p:sp>
      <p:sp>
        <p:nvSpPr>
          <p:cNvPr id="15" name="TextBox 14">
            <a:extLst>
              <a:ext uri="{FF2B5EF4-FFF2-40B4-BE49-F238E27FC236}">
                <a16:creationId xmlns:a16="http://schemas.microsoft.com/office/drawing/2014/main" id="{64CE68BD-99C0-FC82-6929-6DA67EB7B3D1}"/>
              </a:ext>
            </a:extLst>
          </p:cNvPr>
          <p:cNvSpPr txBox="1"/>
          <p:nvPr/>
        </p:nvSpPr>
        <p:spPr>
          <a:xfrm>
            <a:off x="1091134" y="1671011"/>
            <a:ext cx="8605266" cy="307777"/>
          </a:xfrm>
          <a:prstGeom prst="rect">
            <a:avLst/>
          </a:prstGeom>
          <a:noFill/>
        </p:spPr>
        <p:txBody>
          <a:bodyPr wrap="square" rtlCol="0">
            <a:spAutoFit/>
          </a:bodyPr>
          <a:lstStyle/>
          <a:p>
            <a:r>
              <a:rPr lang="en-AU" sz="1400" dirty="0">
                <a:latin typeface="Franklin Gothic Book" panose="020B0503020102020204" pitchFamily="34" charset="0"/>
              </a:rPr>
              <a:t>Moreton Bay, Sunshine Coast, Noosa, Gympie. n = 4,227 households</a:t>
            </a:r>
          </a:p>
        </p:txBody>
      </p:sp>
      <p:graphicFrame>
        <p:nvGraphicFramePr>
          <p:cNvPr id="4" name="Chart 3">
            <a:extLst>
              <a:ext uri="{FF2B5EF4-FFF2-40B4-BE49-F238E27FC236}">
                <a16:creationId xmlns:a16="http://schemas.microsoft.com/office/drawing/2014/main" id="{EE214F2E-2E2E-4B5C-B392-A4934D404978}"/>
              </a:ext>
            </a:extLst>
          </p:cNvPr>
          <p:cNvGraphicFramePr>
            <a:graphicFrameLocks/>
          </p:cNvGraphicFramePr>
          <p:nvPr/>
        </p:nvGraphicFramePr>
        <p:xfrm>
          <a:off x="767408" y="2014124"/>
          <a:ext cx="3384376" cy="36947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BBC95AD3-9168-4D2B-9E27-D1A42A176C62}"/>
              </a:ext>
            </a:extLst>
          </p:cNvPr>
          <p:cNvGraphicFramePr>
            <a:graphicFrameLocks/>
          </p:cNvGraphicFramePr>
          <p:nvPr/>
        </p:nvGraphicFramePr>
        <p:xfrm>
          <a:off x="4511825" y="2054962"/>
          <a:ext cx="3600399" cy="36539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373F8531-1088-3A1B-F094-49DEFC0510B9}"/>
              </a:ext>
            </a:extLst>
          </p:cNvPr>
          <p:cNvGraphicFramePr>
            <a:graphicFrameLocks/>
          </p:cNvGraphicFramePr>
          <p:nvPr/>
        </p:nvGraphicFramePr>
        <p:xfrm>
          <a:off x="8256240" y="2054961"/>
          <a:ext cx="3384376" cy="3653910"/>
        </p:xfrm>
        <a:graphic>
          <a:graphicData uri="http://schemas.openxmlformats.org/drawingml/2006/chart">
            <c:chart xmlns:c="http://schemas.openxmlformats.org/drawingml/2006/chart" xmlns:r="http://schemas.openxmlformats.org/officeDocument/2006/relationships" r:id="rId4"/>
          </a:graphicData>
        </a:graphic>
      </p:graphicFrame>
      <p:sp>
        <p:nvSpPr>
          <p:cNvPr id="11" name="Title 10">
            <a:extLst>
              <a:ext uri="{FF2B5EF4-FFF2-40B4-BE49-F238E27FC236}">
                <a16:creationId xmlns:a16="http://schemas.microsoft.com/office/drawing/2014/main" id="{50BC3C4B-EF35-EBAF-A0A2-21DBAE2D6C8E}"/>
              </a:ext>
            </a:extLst>
          </p:cNvPr>
          <p:cNvSpPr>
            <a:spLocks noGrp="1"/>
          </p:cNvSpPr>
          <p:nvPr>
            <p:ph type="title"/>
          </p:nvPr>
        </p:nvSpPr>
        <p:spPr/>
        <p:txBody>
          <a:bodyPr/>
          <a:lstStyle/>
          <a:p>
            <a:r>
              <a:rPr lang="en-US" dirty="0"/>
              <a:t>Sunshine Coast and Noosa Challenges (3) </a:t>
            </a:r>
            <a:endParaRPr lang="en-AU" dirty="0"/>
          </a:p>
        </p:txBody>
      </p:sp>
    </p:spTree>
    <p:extLst>
      <p:ext uri="{BB962C8B-B14F-4D97-AF65-F5344CB8AC3E}">
        <p14:creationId xmlns:p14="http://schemas.microsoft.com/office/powerpoint/2010/main" val="1998985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D531FACD-856A-312C-63CB-31D84BD00778}"/>
              </a:ext>
            </a:extLst>
          </p:cNvPr>
          <p:cNvSpPr txBox="1">
            <a:spLocks/>
          </p:cNvSpPr>
          <p:nvPr/>
        </p:nvSpPr>
        <p:spPr>
          <a:xfrm>
            <a:off x="843525" y="333355"/>
            <a:ext cx="9505055" cy="566181"/>
          </a:xfrm>
          <a:prstGeom prst="rect">
            <a:avLst/>
          </a:prstGeom>
        </p:spPr>
        <p:txBody>
          <a:bodyPr vert="horz" wrap="square" lIns="0" tIns="12065" rIns="0" bIns="0" rtlCol="0" anchor="ctr">
            <a:spAutoFit/>
          </a:bodyPr>
          <a:lstStyle>
            <a:lvl1pPr algn="l" defTabSz="914400" rtl="0" eaLnBrk="1" latinLnBrk="0" hangingPunct="1">
              <a:spcBef>
                <a:spcPct val="0"/>
              </a:spcBef>
              <a:buNone/>
              <a:defRPr sz="2800" kern="1200" cap="all" baseline="0">
                <a:solidFill>
                  <a:schemeClr val="tx1"/>
                </a:solidFill>
                <a:latin typeface="Arial" panose="020B0604020202020204" pitchFamily="34" charset="0"/>
                <a:ea typeface="+mj-ea"/>
                <a:cs typeface="Arial" panose="020B0604020202020204" pitchFamily="34" charset="0"/>
              </a:defRPr>
            </a:lvl1pPr>
          </a:lstStyle>
          <a:p>
            <a:pPr marL="12700">
              <a:spcBef>
                <a:spcPts val="95"/>
              </a:spcBef>
            </a:pPr>
            <a:r>
              <a:rPr lang="en-AU" sz="3600" spc="-50" dirty="0">
                <a:solidFill>
                  <a:schemeClr val="tx2"/>
                </a:solidFill>
                <a:latin typeface="Franklin Gothic Demi Cond" panose="020B0706030402020204" pitchFamily="34" charset="0"/>
                <a:cs typeface="+mj-cs"/>
              </a:rPr>
              <a:t>National</a:t>
            </a:r>
            <a:r>
              <a:rPr lang="en-AU" sz="3600" spc="-75" dirty="0">
                <a:solidFill>
                  <a:schemeClr val="tx2"/>
                </a:solidFill>
                <a:latin typeface="Franklin Gothic Demi" panose="020B0703020102020204" pitchFamily="34" charset="0"/>
              </a:rPr>
              <a:t> </a:t>
            </a:r>
            <a:r>
              <a:rPr lang="en-AU" sz="3600" spc="-50" dirty="0">
                <a:solidFill>
                  <a:schemeClr val="tx2"/>
                </a:solidFill>
                <a:latin typeface="Franklin Gothic Demi Cond" panose="020B0706030402020204" pitchFamily="34" charset="0"/>
                <a:cs typeface="+mj-cs"/>
              </a:rPr>
              <a:t>Challenges and POLICY MAKING (1)</a:t>
            </a:r>
          </a:p>
        </p:txBody>
      </p:sp>
      <p:pic>
        <p:nvPicPr>
          <p:cNvPr id="5" name="Picture 4">
            <a:extLst>
              <a:ext uri="{FF2B5EF4-FFF2-40B4-BE49-F238E27FC236}">
                <a16:creationId xmlns:a16="http://schemas.microsoft.com/office/drawing/2014/main" id="{E22261E2-C902-E08F-6E3F-86FBEE83A46F}"/>
              </a:ext>
            </a:extLst>
          </p:cNvPr>
          <p:cNvPicPr>
            <a:picLocks noChangeAspect="1"/>
          </p:cNvPicPr>
          <p:nvPr/>
        </p:nvPicPr>
        <p:blipFill>
          <a:blip r:embed="rId2"/>
          <a:stretch>
            <a:fillRect/>
          </a:stretch>
        </p:blipFill>
        <p:spPr>
          <a:xfrm>
            <a:off x="1438748" y="978478"/>
            <a:ext cx="8689700" cy="4887955"/>
          </a:xfrm>
          <a:prstGeom prst="rect">
            <a:avLst/>
          </a:prstGeom>
        </p:spPr>
      </p:pic>
      <p:sp>
        <p:nvSpPr>
          <p:cNvPr id="6" name="object 6">
            <a:extLst>
              <a:ext uri="{FF2B5EF4-FFF2-40B4-BE49-F238E27FC236}">
                <a16:creationId xmlns:a16="http://schemas.microsoft.com/office/drawing/2014/main" id="{1FC050CC-AFB4-8DD6-9CD6-7DD477E7F101}"/>
              </a:ext>
            </a:extLst>
          </p:cNvPr>
          <p:cNvSpPr txBox="1"/>
          <p:nvPr/>
        </p:nvSpPr>
        <p:spPr>
          <a:xfrm>
            <a:off x="839416" y="959811"/>
            <a:ext cx="10513167" cy="196849"/>
          </a:xfrm>
          <a:prstGeom prst="rect">
            <a:avLst/>
          </a:prstGeom>
        </p:spPr>
        <p:txBody>
          <a:bodyPr vert="horz" wrap="square" lIns="0" tIns="12065" rIns="0" bIns="0" rtlCol="0">
            <a:spAutoFit/>
          </a:bodyPr>
          <a:lstStyle/>
          <a:p>
            <a:pPr marL="12700">
              <a:spcBef>
                <a:spcPts val="95"/>
              </a:spcBef>
            </a:pPr>
            <a:r>
              <a:rPr sz="1200" b="1" dirty="0">
                <a:solidFill>
                  <a:schemeClr val="tx2"/>
                </a:solidFill>
                <a:latin typeface="Franklin Gothic Book" panose="020B0503020102020204" pitchFamily="34" charset="0"/>
                <a:cs typeface="Arial"/>
              </a:rPr>
              <a:t>S</a:t>
            </a:r>
            <a:r>
              <a:rPr lang="en-US" sz="1200" b="1" dirty="0">
                <a:solidFill>
                  <a:schemeClr val="tx2"/>
                </a:solidFill>
                <a:latin typeface="Franklin Gothic Book" panose="020B0503020102020204" pitchFamily="34" charset="0"/>
                <a:cs typeface="Arial"/>
              </a:rPr>
              <a:t>ource: Urbis September 2024 </a:t>
            </a:r>
            <a:endParaRPr sz="1200" dirty="0">
              <a:solidFill>
                <a:schemeClr val="tx2"/>
              </a:solidFill>
              <a:latin typeface="Franklin Gothic Book" panose="020B0503020102020204" pitchFamily="34" charset="0"/>
              <a:cs typeface="Arial"/>
            </a:endParaRPr>
          </a:p>
        </p:txBody>
      </p:sp>
      <p:sp>
        <p:nvSpPr>
          <p:cNvPr id="3" name="Slide Number Placeholder 2">
            <a:extLst>
              <a:ext uri="{FF2B5EF4-FFF2-40B4-BE49-F238E27FC236}">
                <a16:creationId xmlns:a16="http://schemas.microsoft.com/office/drawing/2014/main" id="{E300C3FE-3F6F-1520-7BA3-D3F0ABC95D8F}"/>
              </a:ext>
            </a:extLst>
          </p:cNvPr>
          <p:cNvSpPr>
            <a:spLocks noGrp="1"/>
          </p:cNvSpPr>
          <p:nvPr>
            <p:ph type="sldNum" sz="quarter" idx="12"/>
          </p:nvPr>
        </p:nvSpPr>
        <p:spPr>
          <a:xfrm>
            <a:off x="9900458" y="6459785"/>
            <a:ext cx="1312025" cy="365125"/>
          </a:xfrm>
        </p:spPr>
        <p:txBody>
          <a:bodyPr/>
          <a:lstStyle/>
          <a:p>
            <a:fld id="{2D93E77B-8E22-4F0E-9FEB-B1DAF77B2B47}" type="slidenum">
              <a:rPr lang="en-AU" smtClean="0"/>
              <a:pPr/>
              <a:t>15</a:t>
            </a:fld>
            <a:endParaRPr lang="en-AU" dirty="0"/>
          </a:p>
        </p:txBody>
      </p:sp>
    </p:spTree>
    <p:extLst>
      <p:ext uri="{BB962C8B-B14F-4D97-AF65-F5344CB8AC3E}">
        <p14:creationId xmlns:p14="http://schemas.microsoft.com/office/powerpoint/2010/main" val="1494206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45F0-32B0-4142-BD23-1AD65BD8F736}"/>
              </a:ext>
            </a:extLst>
          </p:cNvPr>
          <p:cNvSpPr>
            <a:spLocks noGrp="1"/>
          </p:cNvSpPr>
          <p:nvPr>
            <p:ph type="title"/>
          </p:nvPr>
        </p:nvSpPr>
        <p:spPr>
          <a:xfrm>
            <a:off x="718072" y="328077"/>
            <a:ext cx="8784976" cy="800389"/>
          </a:xfrm>
        </p:spPr>
        <p:txBody>
          <a:bodyPr>
            <a:normAutofit/>
          </a:bodyPr>
          <a:lstStyle/>
          <a:p>
            <a:r>
              <a:rPr lang="en-US" dirty="0"/>
              <a:t>RECENT PROJECT EXAMPLES</a:t>
            </a:r>
            <a:endParaRPr lang="en-AU" dirty="0"/>
          </a:p>
        </p:txBody>
      </p:sp>
      <p:sp>
        <p:nvSpPr>
          <p:cNvPr id="3" name="Slide Number Placeholder 2">
            <a:extLst>
              <a:ext uri="{FF2B5EF4-FFF2-40B4-BE49-F238E27FC236}">
                <a16:creationId xmlns:a16="http://schemas.microsoft.com/office/drawing/2014/main" id="{7BD74064-3F1B-4DAD-80A4-626F3C53BF5B}"/>
              </a:ext>
            </a:extLst>
          </p:cNvPr>
          <p:cNvSpPr>
            <a:spLocks noGrp="1"/>
          </p:cNvSpPr>
          <p:nvPr>
            <p:ph type="sldNum" sz="quarter" idx="12"/>
          </p:nvPr>
        </p:nvSpPr>
        <p:spPr/>
        <p:txBody>
          <a:bodyPr/>
          <a:lstStyle/>
          <a:p>
            <a:fld id="{2D93E77B-8E22-4F0E-9FEB-B1DAF77B2B47}" type="slidenum">
              <a:rPr lang="en-AU" smtClean="0"/>
              <a:pPr/>
              <a:t>16</a:t>
            </a:fld>
            <a:endParaRPr lang="en-AU" dirty="0"/>
          </a:p>
        </p:txBody>
      </p:sp>
      <p:pic>
        <p:nvPicPr>
          <p:cNvPr id="7" name="Picture 6">
            <a:extLst>
              <a:ext uri="{FF2B5EF4-FFF2-40B4-BE49-F238E27FC236}">
                <a16:creationId xmlns:a16="http://schemas.microsoft.com/office/drawing/2014/main" id="{CD946AB8-9B75-EDA3-D260-1C8C9BAE0F49}"/>
              </a:ext>
            </a:extLst>
          </p:cNvPr>
          <p:cNvPicPr>
            <a:picLocks noChangeAspect="1"/>
          </p:cNvPicPr>
          <p:nvPr/>
        </p:nvPicPr>
        <p:blipFill rotWithShape="1">
          <a:blip r:embed="rId2"/>
          <a:srcRect r="2315"/>
          <a:stretch/>
        </p:blipFill>
        <p:spPr>
          <a:xfrm>
            <a:off x="718072" y="3717032"/>
            <a:ext cx="3517056" cy="2412324"/>
          </a:xfrm>
          <a:prstGeom prst="rect">
            <a:avLst/>
          </a:prstGeom>
        </p:spPr>
      </p:pic>
      <p:pic>
        <p:nvPicPr>
          <p:cNvPr id="9" name="Picture 8">
            <a:extLst>
              <a:ext uri="{FF2B5EF4-FFF2-40B4-BE49-F238E27FC236}">
                <a16:creationId xmlns:a16="http://schemas.microsoft.com/office/drawing/2014/main" id="{958358B1-BFF5-B2D4-722E-C7926E674F95}"/>
              </a:ext>
            </a:extLst>
          </p:cNvPr>
          <p:cNvPicPr>
            <a:picLocks noChangeAspect="1"/>
          </p:cNvPicPr>
          <p:nvPr/>
        </p:nvPicPr>
        <p:blipFill rotWithShape="1">
          <a:blip r:embed="rId3"/>
          <a:srcRect r="3211"/>
          <a:stretch/>
        </p:blipFill>
        <p:spPr>
          <a:xfrm>
            <a:off x="4467352" y="1340768"/>
            <a:ext cx="3860895" cy="2230158"/>
          </a:xfrm>
          <a:prstGeom prst="rect">
            <a:avLst/>
          </a:prstGeom>
        </p:spPr>
      </p:pic>
      <p:pic>
        <p:nvPicPr>
          <p:cNvPr id="11" name="Picture 10">
            <a:extLst>
              <a:ext uri="{FF2B5EF4-FFF2-40B4-BE49-F238E27FC236}">
                <a16:creationId xmlns:a16="http://schemas.microsoft.com/office/drawing/2014/main" id="{606C4BB6-AAE4-B823-A110-E628AD743451}"/>
              </a:ext>
            </a:extLst>
          </p:cNvPr>
          <p:cNvPicPr>
            <a:picLocks noChangeAspect="1"/>
          </p:cNvPicPr>
          <p:nvPr/>
        </p:nvPicPr>
        <p:blipFill>
          <a:blip r:embed="rId4"/>
          <a:stretch>
            <a:fillRect/>
          </a:stretch>
        </p:blipFill>
        <p:spPr>
          <a:xfrm>
            <a:off x="718072" y="1340768"/>
            <a:ext cx="3517056" cy="2230158"/>
          </a:xfrm>
          <a:prstGeom prst="rect">
            <a:avLst/>
          </a:prstGeom>
        </p:spPr>
      </p:pic>
      <p:pic>
        <p:nvPicPr>
          <p:cNvPr id="13" name="Picture 12">
            <a:extLst>
              <a:ext uri="{FF2B5EF4-FFF2-40B4-BE49-F238E27FC236}">
                <a16:creationId xmlns:a16="http://schemas.microsoft.com/office/drawing/2014/main" id="{3E7FFC61-A82B-26C9-BAFD-6B9E55334F39}"/>
              </a:ext>
            </a:extLst>
          </p:cNvPr>
          <p:cNvPicPr>
            <a:picLocks noChangeAspect="1"/>
          </p:cNvPicPr>
          <p:nvPr/>
        </p:nvPicPr>
        <p:blipFill>
          <a:blip r:embed="rId5"/>
          <a:stretch>
            <a:fillRect/>
          </a:stretch>
        </p:blipFill>
        <p:spPr>
          <a:xfrm>
            <a:off x="4467352" y="3717032"/>
            <a:ext cx="3860896" cy="2412696"/>
          </a:xfrm>
          <a:prstGeom prst="rect">
            <a:avLst/>
          </a:prstGeom>
        </p:spPr>
      </p:pic>
    </p:spTree>
    <p:extLst>
      <p:ext uri="{BB962C8B-B14F-4D97-AF65-F5344CB8AC3E}">
        <p14:creationId xmlns:p14="http://schemas.microsoft.com/office/powerpoint/2010/main" val="277151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45F0-32B0-4142-BD23-1AD65BD8F736}"/>
              </a:ext>
            </a:extLst>
          </p:cNvPr>
          <p:cNvSpPr>
            <a:spLocks noGrp="1"/>
          </p:cNvSpPr>
          <p:nvPr>
            <p:ph type="title"/>
          </p:nvPr>
        </p:nvSpPr>
        <p:spPr/>
        <p:txBody>
          <a:bodyPr>
            <a:normAutofit/>
          </a:bodyPr>
          <a:lstStyle/>
          <a:p>
            <a:r>
              <a:rPr lang="en-US" dirty="0"/>
              <a:t>PARTNERSHIP PROJECTS (One Example)</a:t>
            </a:r>
            <a:endParaRPr lang="en-AU" dirty="0"/>
          </a:p>
        </p:txBody>
      </p:sp>
      <p:sp>
        <p:nvSpPr>
          <p:cNvPr id="3" name="Slide Number Placeholder 2">
            <a:extLst>
              <a:ext uri="{FF2B5EF4-FFF2-40B4-BE49-F238E27FC236}">
                <a16:creationId xmlns:a16="http://schemas.microsoft.com/office/drawing/2014/main" id="{7BD74064-3F1B-4DAD-80A4-626F3C53BF5B}"/>
              </a:ext>
            </a:extLst>
          </p:cNvPr>
          <p:cNvSpPr>
            <a:spLocks noGrp="1"/>
          </p:cNvSpPr>
          <p:nvPr>
            <p:ph type="sldNum" sz="quarter" idx="12"/>
          </p:nvPr>
        </p:nvSpPr>
        <p:spPr/>
        <p:txBody>
          <a:bodyPr/>
          <a:lstStyle/>
          <a:p>
            <a:fld id="{2D93E77B-8E22-4F0E-9FEB-B1DAF77B2B47}" type="slidenum">
              <a:rPr lang="en-AU" smtClean="0"/>
              <a:pPr/>
              <a:t>17</a:t>
            </a:fld>
            <a:endParaRPr lang="en-AU" dirty="0"/>
          </a:p>
        </p:txBody>
      </p:sp>
      <p:sp>
        <p:nvSpPr>
          <p:cNvPr id="4" name="TextBox 3">
            <a:extLst>
              <a:ext uri="{FF2B5EF4-FFF2-40B4-BE49-F238E27FC236}">
                <a16:creationId xmlns:a16="http://schemas.microsoft.com/office/drawing/2014/main" id="{0D25BE6B-AC55-05BA-747B-48F9FD169720}"/>
              </a:ext>
            </a:extLst>
          </p:cNvPr>
          <p:cNvSpPr txBox="1"/>
          <p:nvPr/>
        </p:nvSpPr>
        <p:spPr>
          <a:xfrm>
            <a:off x="1055440" y="1690062"/>
            <a:ext cx="6196102" cy="2308324"/>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BTH continues to evolve and grow as a unique, women-led, community driven response to homelessness</a:t>
            </a: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Increasing in membership, active participation and successful housing outcomes</a:t>
            </a:r>
            <a:endParaRPr lang="en-AU" sz="1800" dirty="0">
              <a:effectLst/>
              <a:latin typeface="Franklin Gothic Book" panose="020B0503020102020204" pitchFamily="34" charset="0"/>
              <a:ea typeface="Aptos" panose="020B0004020202020204" pitchFamily="34" charset="0"/>
            </a:endParaRP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An Advocacy Action Plan is being implemented by the BTH team, members and community supporters </a:t>
            </a:r>
            <a:endParaRPr lang="en-AU" sz="1800" dirty="0">
              <a:effectLst/>
              <a:latin typeface="Franklin Gothic Book" panose="020B0503020102020204" pitchFamily="34" charset="0"/>
              <a:ea typeface="Aptos" panose="020B0004020202020204" pitchFamily="34" charset="0"/>
            </a:endParaRP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Resources to support expansion from July 2025 in budget submission </a:t>
            </a:r>
            <a:endParaRPr lang="en-AU" sz="2000" dirty="0">
              <a:latin typeface="Franklin Gothic Book" panose="020B0503020102020204" pitchFamily="34" charset="0"/>
            </a:endParaRPr>
          </a:p>
        </p:txBody>
      </p:sp>
      <p:pic>
        <p:nvPicPr>
          <p:cNvPr id="6" name="Picture 5" descr="A black and white logo&#10;&#10;AI-generated content may be incorrect.">
            <a:extLst>
              <a:ext uri="{FF2B5EF4-FFF2-40B4-BE49-F238E27FC236}">
                <a16:creationId xmlns:a16="http://schemas.microsoft.com/office/drawing/2014/main" id="{9970FB36-EA7F-D939-7F4F-E2D50644A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6160" y="1870024"/>
            <a:ext cx="4104456" cy="1948399"/>
          </a:xfrm>
          <a:prstGeom prst="rect">
            <a:avLst/>
          </a:prstGeom>
        </p:spPr>
      </p:pic>
    </p:spTree>
    <p:extLst>
      <p:ext uri="{BB962C8B-B14F-4D97-AF65-F5344CB8AC3E}">
        <p14:creationId xmlns:p14="http://schemas.microsoft.com/office/powerpoint/2010/main" val="1994790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45F0-32B0-4142-BD23-1AD65BD8F736}"/>
              </a:ext>
            </a:extLst>
          </p:cNvPr>
          <p:cNvSpPr>
            <a:spLocks noGrp="1"/>
          </p:cNvSpPr>
          <p:nvPr>
            <p:ph type="title"/>
          </p:nvPr>
        </p:nvSpPr>
        <p:spPr/>
        <p:txBody>
          <a:bodyPr>
            <a:normAutofit/>
          </a:bodyPr>
          <a:lstStyle/>
          <a:p>
            <a:r>
              <a:rPr lang="en-US" dirty="0"/>
              <a:t>Lake McDonald Drive</a:t>
            </a:r>
            <a:endParaRPr lang="en-AU" dirty="0"/>
          </a:p>
        </p:txBody>
      </p:sp>
      <p:sp>
        <p:nvSpPr>
          <p:cNvPr id="3" name="Slide Number Placeholder 2">
            <a:extLst>
              <a:ext uri="{FF2B5EF4-FFF2-40B4-BE49-F238E27FC236}">
                <a16:creationId xmlns:a16="http://schemas.microsoft.com/office/drawing/2014/main" id="{7BD74064-3F1B-4DAD-80A4-626F3C53BF5B}"/>
              </a:ext>
            </a:extLst>
          </p:cNvPr>
          <p:cNvSpPr>
            <a:spLocks noGrp="1"/>
          </p:cNvSpPr>
          <p:nvPr>
            <p:ph type="sldNum" sz="quarter" idx="12"/>
          </p:nvPr>
        </p:nvSpPr>
        <p:spPr/>
        <p:txBody>
          <a:bodyPr/>
          <a:lstStyle/>
          <a:p>
            <a:fld id="{2D93E77B-8E22-4F0E-9FEB-B1DAF77B2B47}" type="slidenum">
              <a:rPr lang="en-AU" smtClean="0"/>
              <a:pPr/>
              <a:t>18</a:t>
            </a:fld>
            <a:endParaRPr lang="en-AU" dirty="0"/>
          </a:p>
        </p:txBody>
      </p:sp>
      <p:sp>
        <p:nvSpPr>
          <p:cNvPr id="4" name="TextBox 3">
            <a:extLst>
              <a:ext uri="{FF2B5EF4-FFF2-40B4-BE49-F238E27FC236}">
                <a16:creationId xmlns:a16="http://schemas.microsoft.com/office/drawing/2014/main" id="{AD9638A8-8644-6F48-9FAC-C6B109888EBB}"/>
              </a:ext>
            </a:extLst>
          </p:cNvPr>
          <p:cNvSpPr txBox="1"/>
          <p:nvPr/>
        </p:nvSpPr>
        <p:spPr>
          <a:xfrm>
            <a:off x="1041215" y="1196752"/>
            <a:ext cx="8667947" cy="2308324"/>
          </a:xfrm>
          <a:prstGeom prst="rect">
            <a:avLst/>
          </a:prstGeom>
          <a:noFill/>
        </p:spPr>
        <p:txBody>
          <a:bodyPr wrap="square" rtlCol="0">
            <a:spAutoFit/>
          </a:bodyPr>
          <a:lstStyle/>
          <a:p>
            <a:pPr lvl="0">
              <a:tabLst>
                <a:tab pos="457200" algn="l"/>
              </a:tabLst>
            </a:pPr>
            <a:r>
              <a:rPr lang="en-US" sz="1800" b="1" dirty="0">
                <a:solidFill>
                  <a:schemeClr val="tx2"/>
                </a:solidFill>
                <a:effectLst/>
                <a:latin typeface="Franklin Gothic Book" panose="020B0503020102020204" pitchFamily="34" charset="0"/>
                <a:ea typeface="Times New Roman" panose="02020603050405020304" pitchFamily="18" charset="0"/>
              </a:rPr>
              <a:t>Demographic Groups </a:t>
            </a:r>
          </a:p>
          <a:p>
            <a:pPr marL="342900" lvl="0" indent="-342900">
              <a:buFont typeface="Arial" panose="020B0604020202020204" pitchFamily="34" charset="0"/>
              <a:buChar char="•"/>
              <a:tabLst>
                <a:tab pos="457200" algn="l"/>
              </a:tabLst>
            </a:pPr>
            <a:r>
              <a:rPr lang="en-US" sz="1800" dirty="0">
                <a:solidFill>
                  <a:schemeClr val="tx2"/>
                </a:solidFill>
                <a:effectLst/>
                <a:latin typeface="Franklin Gothic Book" panose="020B0503020102020204" pitchFamily="34" charset="0"/>
                <a:ea typeface="Times New Roman" panose="02020603050405020304" pitchFamily="18" charset="0"/>
              </a:rPr>
              <a:t>People living with a disability </a:t>
            </a:r>
          </a:p>
          <a:p>
            <a:pPr marL="342900" lvl="0" indent="-342900">
              <a:buFont typeface="Arial" panose="020B0604020202020204" pitchFamily="34" charset="0"/>
              <a:buChar char="•"/>
              <a:tabLst>
                <a:tab pos="457200" algn="l"/>
              </a:tabLst>
            </a:pPr>
            <a:r>
              <a:rPr lang="en-US" dirty="0">
                <a:solidFill>
                  <a:schemeClr val="tx2"/>
                </a:solidFill>
                <a:latin typeface="Franklin Gothic Book" panose="020B0503020102020204" pitchFamily="34" charset="0"/>
                <a:ea typeface="Times New Roman" panose="02020603050405020304" pitchFamily="18" charset="0"/>
              </a:rPr>
              <a:t>Seniors </a:t>
            </a:r>
          </a:p>
          <a:p>
            <a:pPr marL="800100" lvl="1" indent="-342900">
              <a:buFont typeface="Courier New" panose="02070309020205020404" pitchFamily="49" charset="0"/>
              <a:buChar char="o"/>
              <a:tabLst>
                <a:tab pos="457200" algn="l"/>
              </a:tabLst>
            </a:pPr>
            <a:r>
              <a:rPr lang="en-US" dirty="0">
                <a:solidFill>
                  <a:schemeClr val="tx2"/>
                </a:solidFill>
                <a:latin typeface="Franklin Gothic Book" panose="020B0503020102020204" pitchFamily="34" charset="0"/>
                <a:ea typeface="Times New Roman" panose="02020603050405020304" pitchFamily="18" charset="0"/>
              </a:rPr>
              <a:t>Fixed income pensioner couples </a:t>
            </a:r>
          </a:p>
          <a:p>
            <a:pPr marL="800100" lvl="1" indent="-342900">
              <a:buFont typeface="Courier New" panose="02070309020205020404" pitchFamily="49" charset="0"/>
              <a:buChar char="o"/>
              <a:tabLst>
                <a:tab pos="457200" algn="l"/>
              </a:tabLst>
            </a:pPr>
            <a:r>
              <a:rPr lang="en-US" dirty="0">
                <a:solidFill>
                  <a:schemeClr val="tx2"/>
                </a:solidFill>
                <a:latin typeface="Franklin Gothic Book" panose="020B0503020102020204" pitchFamily="34" charset="0"/>
                <a:ea typeface="Times New Roman" panose="02020603050405020304" pitchFamily="18" charset="0"/>
              </a:rPr>
              <a:t>Single Older Women </a:t>
            </a:r>
          </a:p>
          <a:p>
            <a:pPr marL="342900" lvl="0" indent="-342900">
              <a:buFont typeface="Arial" panose="020B0604020202020204" pitchFamily="34" charset="0"/>
              <a:buChar char="•"/>
              <a:tabLst>
                <a:tab pos="457200" algn="l"/>
              </a:tabLst>
            </a:pPr>
            <a:r>
              <a:rPr lang="en-US" sz="1800" dirty="0">
                <a:solidFill>
                  <a:schemeClr val="tx2"/>
                </a:solidFill>
                <a:effectLst/>
                <a:latin typeface="Franklin Gothic Book" panose="020B0503020102020204" pitchFamily="34" charset="0"/>
                <a:ea typeface="Times New Roman" panose="02020603050405020304" pitchFamily="18" charset="0"/>
              </a:rPr>
              <a:t>Families (DFV) </a:t>
            </a:r>
          </a:p>
          <a:p>
            <a:pPr marL="342900" lvl="0" indent="-342900">
              <a:buFont typeface="Arial" panose="020B0604020202020204" pitchFamily="34" charset="0"/>
              <a:buChar char="•"/>
              <a:tabLst>
                <a:tab pos="457200" algn="l"/>
              </a:tabLst>
            </a:pPr>
            <a:endParaRPr lang="en-US" dirty="0">
              <a:solidFill>
                <a:schemeClr val="tx2"/>
              </a:solidFill>
              <a:ea typeface="Times New Roman" panose="02020603050405020304" pitchFamily="18" charset="0"/>
            </a:endParaRPr>
          </a:p>
          <a:p>
            <a:pPr marL="342900" lvl="0" indent="-342900">
              <a:buFont typeface="Arial" panose="020B0604020202020204" pitchFamily="34" charset="0"/>
              <a:buChar char="•"/>
              <a:tabLst>
                <a:tab pos="457200" algn="l"/>
              </a:tabLst>
            </a:pPr>
            <a:endParaRPr lang="en-AU" sz="1800" dirty="0">
              <a:solidFill>
                <a:schemeClr val="tx2"/>
              </a:solidFill>
              <a:effectLst/>
              <a:ea typeface="Times New Roman" panose="02020603050405020304" pitchFamily="18" charset="0"/>
            </a:endParaRPr>
          </a:p>
        </p:txBody>
      </p:sp>
      <p:pic>
        <p:nvPicPr>
          <p:cNvPr id="7" name="Picture 6">
            <a:extLst>
              <a:ext uri="{FF2B5EF4-FFF2-40B4-BE49-F238E27FC236}">
                <a16:creationId xmlns:a16="http://schemas.microsoft.com/office/drawing/2014/main" id="{F27C36A4-EE48-45CF-A7A5-F9229B631B65}"/>
              </a:ext>
            </a:extLst>
          </p:cNvPr>
          <p:cNvPicPr>
            <a:picLocks noChangeAspect="1"/>
          </p:cNvPicPr>
          <p:nvPr/>
        </p:nvPicPr>
        <p:blipFill>
          <a:blip r:embed="rId2"/>
          <a:stretch>
            <a:fillRect/>
          </a:stretch>
        </p:blipFill>
        <p:spPr>
          <a:xfrm>
            <a:off x="1186694" y="3045096"/>
            <a:ext cx="8522468" cy="3041545"/>
          </a:xfrm>
          <a:prstGeom prst="rect">
            <a:avLst/>
          </a:prstGeom>
        </p:spPr>
      </p:pic>
      <p:sp>
        <p:nvSpPr>
          <p:cNvPr id="6" name="TextBox 5">
            <a:extLst>
              <a:ext uri="{FF2B5EF4-FFF2-40B4-BE49-F238E27FC236}">
                <a16:creationId xmlns:a16="http://schemas.microsoft.com/office/drawing/2014/main" id="{D5FFEF85-1C7B-8833-3E90-1ADF9CA38EC9}"/>
              </a:ext>
            </a:extLst>
          </p:cNvPr>
          <p:cNvSpPr txBox="1"/>
          <p:nvPr/>
        </p:nvSpPr>
        <p:spPr>
          <a:xfrm>
            <a:off x="5519936" y="1196752"/>
            <a:ext cx="6097604" cy="1200329"/>
          </a:xfrm>
          <a:prstGeom prst="rect">
            <a:avLst/>
          </a:prstGeom>
          <a:noFill/>
        </p:spPr>
        <p:txBody>
          <a:bodyPr wrap="square">
            <a:spAutoFit/>
          </a:bodyPr>
          <a:lstStyle/>
          <a:p>
            <a:pPr lvl="0">
              <a:tabLst>
                <a:tab pos="457200" algn="l"/>
              </a:tabLst>
            </a:pPr>
            <a:r>
              <a:rPr lang="en-US" b="1" dirty="0">
                <a:solidFill>
                  <a:schemeClr val="tx2"/>
                </a:solidFill>
                <a:latin typeface="Franklin Gothic Book" panose="020B0503020102020204" pitchFamily="34" charset="0"/>
                <a:ea typeface="Times New Roman" panose="02020603050405020304" pitchFamily="18" charset="0"/>
              </a:rPr>
              <a:t>Built Form </a:t>
            </a:r>
            <a:r>
              <a:rPr lang="en-US" sz="1800" b="1" dirty="0">
                <a:solidFill>
                  <a:schemeClr val="tx2"/>
                </a:solidFill>
                <a:effectLst/>
                <a:latin typeface="Franklin Gothic Book" panose="020B0503020102020204" pitchFamily="34" charset="0"/>
                <a:ea typeface="Times New Roman" panose="02020603050405020304" pitchFamily="18" charset="0"/>
              </a:rPr>
              <a:t> </a:t>
            </a:r>
          </a:p>
          <a:p>
            <a:pPr marL="342900" lvl="0" indent="-342900">
              <a:buFont typeface="Arial" panose="020B0604020202020204" pitchFamily="34" charset="0"/>
              <a:buChar char="•"/>
              <a:tabLst>
                <a:tab pos="457200" algn="l"/>
              </a:tabLst>
            </a:pPr>
            <a:r>
              <a:rPr lang="en-US" dirty="0">
                <a:solidFill>
                  <a:schemeClr val="tx2"/>
                </a:solidFill>
                <a:latin typeface="Franklin Gothic Book" panose="020B0503020102020204" pitchFamily="34" charset="0"/>
                <a:ea typeface="Times New Roman" panose="02020603050405020304" pitchFamily="18" charset="0"/>
              </a:rPr>
              <a:t>15  (1 bed, 1 bath and 1 car) – 66 sqm</a:t>
            </a:r>
            <a:r>
              <a:rPr lang="en-US" sz="1800" dirty="0">
                <a:solidFill>
                  <a:schemeClr val="tx2"/>
                </a:solidFill>
                <a:effectLst/>
                <a:latin typeface="Franklin Gothic Book" panose="020B0503020102020204" pitchFamily="34" charset="0"/>
                <a:ea typeface="Times New Roman" panose="02020603050405020304" pitchFamily="18" charset="0"/>
              </a:rPr>
              <a:t> </a:t>
            </a:r>
          </a:p>
          <a:p>
            <a:pPr marL="342900" lvl="0" indent="-342900">
              <a:buFont typeface="Arial" panose="020B0604020202020204" pitchFamily="34" charset="0"/>
              <a:buChar char="•"/>
              <a:tabLst>
                <a:tab pos="457200" algn="l"/>
              </a:tabLst>
            </a:pPr>
            <a:r>
              <a:rPr lang="en-US" dirty="0">
                <a:solidFill>
                  <a:schemeClr val="tx2"/>
                </a:solidFill>
                <a:latin typeface="Franklin Gothic Book" panose="020B0503020102020204" pitchFamily="34" charset="0"/>
                <a:ea typeface="Times New Roman" panose="02020603050405020304" pitchFamily="18" charset="0"/>
              </a:rPr>
              <a:t>10  (2 bed, I bath and 1 car) – 95 sqm </a:t>
            </a:r>
          </a:p>
          <a:p>
            <a:pPr marL="342900" lvl="0" indent="-342900">
              <a:buFont typeface="Arial" panose="020B0604020202020204" pitchFamily="34" charset="0"/>
              <a:buChar char="•"/>
              <a:tabLst>
                <a:tab pos="457200" algn="l"/>
              </a:tabLst>
            </a:pPr>
            <a:r>
              <a:rPr lang="en-US" dirty="0">
                <a:solidFill>
                  <a:schemeClr val="tx2"/>
                </a:solidFill>
                <a:latin typeface="Franklin Gothic Book" panose="020B0503020102020204" pitchFamily="34" charset="0"/>
                <a:ea typeface="Times New Roman" panose="02020603050405020304" pitchFamily="18" charset="0"/>
              </a:rPr>
              <a:t>High level of accessibility (LHA Gold)</a:t>
            </a:r>
          </a:p>
        </p:txBody>
      </p:sp>
    </p:spTree>
    <p:extLst>
      <p:ext uri="{BB962C8B-B14F-4D97-AF65-F5344CB8AC3E}">
        <p14:creationId xmlns:p14="http://schemas.microsoft.com/office/powerpoint/2010/main" val="462557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45F0-32B0-4142-BD23-1AD65BD8F736}"/>
              </a:ext>
            </a:extLst>
          </p:cNvPr>
          <p:cNvSpPr>
            <a:spLocks noGrp="1"/>
          </p:cNvSpPr>
          <p:nvPr>
            <p:ph type="title"/>
          </p:nvPr>
        </p:nvSpPr>
        <p:spPr/>
        <p:txBody>
          <a:bodyPr>
            <a:normAutofit/>
          </a:bodyPr>
          <a:lstStyle/>
          <a:p>
            <a:r>
              <a:rPr lang="en-US" dirty="0"/>
              <a:t>PURPOSE – CHECK LIST </a:t>
            </a:r>
            <a:endParaRPr lang="en-AU" dirty="0"/>
          </a:p>
        </p:txBody>
      </p:sp>
      <p:sp>
        <p:nvSpPr>
          <p:cNvPr id="3" name="Slide Number Placeholder 2">
            <a:extLst>
              <a:ext uri="{FF2B5EF4-FFF2-40B4-BE49-F238E27FC236}">
                <a16:creationId xmlns:a16="http://schemas.microsoft.com/office/drawing/2014/main" id="{7BD74064-3F1B-4DAD-80A4-626F3C53BF5B}"/>
              </a:ext>
            </a:extLst>
          </p:cNvPr>
          <p:cNvSpPr>
            <a:spLocks noGrp="1"/>
          </p:cNvSpPr>
          <p:nvPr>
            <p:ph type="sldNum" sz="quarter" idx="12"/>
          </p:nvPr>
        </p:nvSpPr>
        <p:spPr/>
        <p:txBody>
          <a:bodyPr/>
          <a:lstStyle/>
          <a:p>
            <a:fld id="{2D93E77B-8E22-4F0E-9FEB-B1DAF77B2B47}" type="slidenum">
              <a:rPr lang="en-AU" smtClean="0"/>
              <a:pPr/>
              <a:t>19</a:t>
            </a:fld>
            <a:endParaRPr lang="en-AU" dirty="0"/>
          </a:p>
        </p:txBody>
      </p:sp>
      <p:sp>
        <p:nvSpPr>
          <p:cNvPr id="5" name="TextBox 4">
            <a:extLst>
              <a:ext uri="{FF2B5EF4-FFF2-40B4-BE49-F238E27FC236}">
                <a16:creationId xmlns:a16="http://schemas.microsoft.com/office/drawing/2014/main" id="{3D11B278-BF6C-AA40-2BC2-102E2D23E3D1}"/>
              </a:ext>
            </a:extLst>
          </p:cNvPr>
          <p:cNvSpPr txBox="1"/>
          <p:nvPr/>
        </p:nvSpPr>
        <p:spPr>
          <a:xfrm>
            <a:off x="1055440" y="1690062"/>
            <a:ext cx="6196102" cy="3139321"/>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en-AU" dirty="0">
                <a:latin typeface="Franklin Gothic Book" panose="020B0503020102020204" pitchFamily="34" charset="0"/>
                <a:ea typeface="Times New Roman" panose="02020603050405020304" pitchFamily="18" charset="0"/>
              </a:rPr>
              <a:t>Introduce you to Coast2Bay Housing Group and its work</a:t>
            </a:r>
          </a:p>
          <a:p>
            <a:pPr marL="342900" lvl="0" indent="-342900">
              <a:buFont typeface="Arial" panose="020B0604020202020204" pitchFamily="34" charset="0"/>
              <a:buChar char="•"/>
              <a:tabLst>
                <a:tab pos="457200" algn="l"/>
              </a:tabLst>
            </a:pPr>
            <a:r>
              <a:rPr lang="en-AU" dirty="0">
                <a:latin typeface="Franklin Gothic Book" panose="020B0503020102020204" pitchFamily="34" charset="0"/>
                <a:ea typeface="Times New Roman" panose="02020603050405020304" pitchFamily="18" charset="0"/>
              </a:rPr>
              <a:t>Provide opportunity for feedback and questions from you </a:t>
            </a: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Explain what Community Housing is and how it operates</a:t>
            </a:r>
          </a:p>
          <a:p>
            <a:pPr marL="342900" lvl="0" indent="-342900">
              <a:buFont typeface="Arial" panose="020B0604020202020204" pitchFamily="34" charset="0"/>
              <a:buChar char="•"/>
              <a:tabLst>
                <a:tab pos="457200" algn="l"/>
              </a:tabLst>
            </a:pPr>
            <a:r>
              <a:rPr lang="en-AU" dirty="0">
                <a:latin typeface="Franklin Gothic Book" panose="020B0503020102020204" pitchFamily="34" charset="0"/>
                <a:ea typeface="Times New Roman" panose="02020603050405020304" pitchFamily="18" charset="0"/>
              </a:rPr>
              <a:t>Demonstrate what safeguards there are in the community housing operating model</a:t>
            </a:r>
          </a:p>
          <a:p>
            <a:pPr marL="342900" lvl="0" indent="-342900">
              <a:buFont typeface="Arial" panose="020B0604020202020204" pitchFamily="34" charset="0"/>
              <a:buChar char="•"/>
              <a:tabLst>
                <a:tab pos="457200" algn="l"/>
              </a:tabLst>
            </a:pPr>
            <a:r>
              <a:rPr lang="en-AU" dirty="0">
                <a:latin typeface="Franklin Gothic Book" panose="020B0503020102020204" pitchFamily="34" charset="0"/>
                <a:ea typeface="Times New Roman" panose="02020603050405020304" pitchFamily="18" charset="0"/>
              </a:rPr>
              <a:t>Outline the national, state and local need for community and affordable housing  </a:t>
            </a: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Provide some vis</a:t>
            </a:r>
            <a:r>
              <a:rPr lang="en-AU" dirty="0">
                <a:latin typeface="Franklin Gothic Book" panose="020B0503020102020204" pitchFamily="34" charset="0"/>
                <a:ea typeface="Times New Roman" panose="02020603050405020304" pitchFamily="18" charset="0"/>
              </a:rPr>
              <a:t>uals of what community housing designs look like </a:t>
            </a:r>
            <a:r>
              <a:rPr lang="en-AU" sz="1800" dirty="0">
                <a:effectLst/>
                <a:latin typeface="Franklin Gothic Book" panose="020B0503020102020204" pitchFamily="34" charset="0"/>
                <a:ea typeface="Times New Roman" panose="02020603050405020304" pitchFamily="18" charset="0"/>
              </a:rPr>
              <a:t> </a:t>
            </a:r>
          </a:p>
          <a:p>
            <a:pPr marL="342900" lvl="0" indent="-342900">
              <a:buFont typeface="Arial" panose="020B0604020202020204" pitchFamily="34" charset="0"/>
              <a:buChar char="•"/>
              <a:tabLst>
                <a:tab pos="457200" algn="l"/>
              </a:tabLst>
            </a:pPr>
            <a:r>
              <a:rPr lang="en-AU" dirty="0">
                <a:latin typeface="Franklin Gothic Book" panose="020B0503020102020204" pitchFamily="34" charset="0"/>
                <a:ea typeface="Times New Roman" panose="02020603050405020304" pitchFamily="18" charset="0"/>
              </a:rPr>
              <a:t>Provide some high level details of the Lake McDonald Drive development </a:t>
            </a:r>
            <a:endParaRPr lang="en-AU" sz="1800" dirty="0">
              <a:effectLst/>
              <a:latin typeface="Franklin Gothic Book" panose="020B0503020102020204" pitchFamily="34" charset="0"/>
              <a:ea typeface="Times New Roman" panose="02020603050405020304" pitchFamily="18" charset="0"/>
            </a:endParaRPr>
          </a:p>
        </p:txBody>
      </p:sp>
    </p:spTree>
    <p:extLst>
      <p:ext uri="{BB962C8B-B14F-4D97-AF65-F5344CB8AC3E}">
        <p14:creationId xmlns:p14="http://schemas.microsoft.com/office/powerpoint/2010/main" val="2187410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45F0-32B0-4142-BD23-1AD65BD8F736}"/>
              </a:ext>
            </a:extLst>
          </p:cNvPr>
          <p:cNvSpPr>
            <a:spLocks noGrp="1"/>
          </p:cNvSpPr>
          <p:nvPr>
            <p:ph type="title"/>
          </p:nvPr>
        </p:nvSpPr>
        <p:spPr/>
        <p:txBody>
          <a:bodyPr>
            <a:normAutofit/>
          </a:bodyPr>
          <a:lstStyle/>
          <a:p>
            <a:r>
              <a:rPr lang="en-US" dirty="0"/>
              <a:t>PURPOSE </a:t>
            </a:r>
            <a:endParaRPr lang="en-AU" dirty="0"/>
          </a:p>
        </p:txBody>
      </p:sp>
      <p:sp>
        <p:nvSpPr>
          <p:cNvPr id="3" name="Slide Number Placeholder 2">
            <a:extLst>
              <a:ext uri="{FF2B5EF4-FFF2-40B4-BE49-F238E27FC236}">
                <a16:creationId xmlns:a16="http://schemas.microsoft.com/office/drawing/2014/main" id="{7BD74064-3F1B-4DAD-80A4-626F3C53BF5B}"/>
              </a:ext>
            </a:extLst>
          </p:cNvPr>
          <p:cNvSpPr>
            <a:spLocks noGrp="1"/>
          </p:cNvSpPr>
          <p:nvPr>
            <p:ph type="sldNum" sz="quarter" idx="12"/>
          </p:nvPr>
        </p:nvSpPr>
        <p:spPr/>
        <p:txBody>
          <a:bodyPr/>
          <a:lstStyle/>
          <a:p>
            <a:fld id="{2D93E77B-8E22-4F0E-9FEB-B1DAF77B2B47}" type="slidenum">
              <a:rPr lang="en-AU" smtClean="0"/>
              <a:pPr/>
              <a:t>2</a:t>
            </a:fld>
            <a:endParaRPr lang="en-AU" dirty="0"/>
          </a:p>
        </p:txBody>
      </p:sp>
      <p:sp>
        <p:nvSpPr>
          <p:cNvPr id="4" name="TextBox 3">
            <a:extLst>
              <a:ext uri="{FF2B5EF4-FFF2-40B4-BE49-F238E27FC236}">
                <a16:creationId xmlns:a16="http://schemas.microsoft.com/office/drawing/2014/main" id="{0D25BE6B-AC55-05BA-747B-48F9FD169720}"/>
              </a:ext>
            </a:extLst>
          </p:cNvPr>
          <p:cNvSpPr txBox="1"/>
          <p:nvPr/>
        </p:nvSpPr>
        <p:spPr>
          <a:xfrm>
            <a:off x="1055440" y="1690062"/>
            <a:ext cx="6196102" cy="3139321"/>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en-AU" dirty="0">
                <a:latin typeface="Franklin Gothic Book" panose="020B0503020102020204" pitchFamily="34" charset="0"/>
                <a:ea typeface="Times New Roman" panose="02020603050405020304" pitchFamily="18" charset="0"/>
              </a:rPr>
              <a:t>Introduce you to Coast2Bay Housing Group and its work</a:t>
            </a:r>
          </a:p>
          <a:p>
            <a:pPr marL="342900" lvl="0" indent="-342900">
              <a:buFont typeface="Arial" panose="020B0604020202020204" pitchFamily="34" charset="0"/>
              <a:buChar char="•"/>
              <a:tabLst>
                <a:tab pos="457200" algn="l"/>
              </a:tabLst>
            </a:pPr>
            <a:r>
              <a:rPr lang="en-AU" dirty="0">
                <a:latin typeface="Franklin Gothic Book" panose="020B0503020102020204" pitchFamily="34" charset="0"/>
                <a:ea typeface="Times New Roman" panose="02020603050405020304" pitchFamily="18" charset="0"/>
              </a:rPr>
              <a:t>Provide opportunity for feedback and questions from you </a:t>
            </a: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Explain what Community Housing is and how it operates</a:t>
            </a:r>
          </a:p>
          <a:p>
            <a:pPr marL="342900" lvl="0" indent="-342900">
              <a:buFont typeface="Arial" panose="020B0604020202020204" pitchFamily="34" charset="0"/>
              <a:buChar char="•"/>
              <a:tabLst>
                <a:tab pos="457200" algn="l"/>
              </a:tabLst>
            </a:pPr>
            <a:r>
              <a:rPr lang="en-AU" dirty="0">
                <a:latin typeface="Franklin Gothic Book" panose="020B0503020102020204" pitchFamily="34" charset="0"/>
                <a:ea typeface="Times New Roman" panose="02020603050405020304" pitchFamily="18" charset="0"/>
              </a:rPr>
              <a:t>Demonstrate what safeguards there are in the community housing operating model</a:t>
            </a:r>
          </a:p>
          <a:p>
            <a:pPr marL="342900" lvl="0" indent="-342900">
              <a:buFont typeface="Arial" panose="020B0604020202020204" pitchFamily="34" charset="0"/>
              <a:buChar char="•"/>
              <a:tabLst>
                <a:tab pos="457200" algn="l"/>
              </a:tabLst>
            </a:pPr>
            <a:r>
              <a:rPr lang="en-AU" dirty="0">
                <a:latin typeface="Franklin Gothic Book" panose="020B0503020102020204" pitchFamily="34" charset="0"/>
                <a:ea typeface="Times New Roman" panose="02020603050405020304" pitchFamily="18" charset="0"/>
              </a:rPr>
              <a:t>Outline the national, state and local need for community and affordable housing  </a:t>
            </a: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Provide some vis</a:t>
            </a:r>
            <a:r>
              <a:rPr lang="en-AU" dirty="0">
                <a:latin typeface="Franklin Gothic Book" panose="020B0503020102020204" pitchFamily="34" charset="0"/>
                <a:ea typeface="Times New Roman" panose="02020603050405020304" pitchFamily="18" charset="0"/>
              </a:rPr>
              <a:t>uals of what community housing designs look like </a:t>
            </a:r>
            <a:r>
              <a:rPr lang="en-AU" sz="1800" dirty="0">
                <a:effectLst/>
                <a:latin typeface="Franklin Gothic Book" panose="020B0503020102020204" pitchFamily="34" charset="0"/>
                <a:ea typeface="Times New Roman" panose="02020603050405020304" pitchFamily="18" charset="0"/>
              </a:rPr>
              <a:t> </a:t>
            </a:r>
          </a:p>
          <a:p>
            <a:pPr marL="342900" lvl="0" indent="-342900">
              <a:buFont typeface="Arial" panose="020B0604020202020204" pitchFamily="34" charset="0"/>
              <a:buChar char="•"/>
              <a:tabLst>
                <a:tab pos="457200" algn="l"/>
              </a:tabLst>
            </a:pPr>
            <a:r>
              <a:rPr lang="en-AU" dirty="0">
                <a:latin typeface="Franklin Gothic Book" panose="020B0503020102020204" pitchFamily="34" charset="0"/>
                <a:ea typeface="Times New Roman" panose="02020603050405020304" pitchFamily="18" charset="0"/>
              </a:rPr>
              <a:t>Provide some high level details of the Lake McDonald Drive development </a:t>
            </a:r>
            <a:endParaRPr lang="en-AU" sz="1800" dirty="0">
              <a:effectLst/>
              <a:latin typeface="Franklin Gothic Book" panose="020B0503020102020204" pitchFamily="34" charset="0"/>
              <a:ea typeface="Times New Roman" panose="02020603050405020304" pitchFamily="18" charset="0"/>
            </a:endParaRPr>
          </a:p>
        </p:txBody>
      </p:sp>
    </p:spTree>
    <p:extLst>
      <p:ext uri="{BB962C8B-B14F-4D97-AF65-F5344CB8AC3E}">
        <p14:creationId xmlns:p14="http://schemas.microsoft.com/office/powerpoint/2010/main" val="3729090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92D3B-DCE2-309F-D2EC-C8921EDEFAE1}"/>
              </a:ext>
            </a:extLst>
          </p:cNvPr>
          <p:cNvSpPr>
            <a:spLocks noGrp="1"/>
          </p:cNvSpPr>
          <p:nvPr>
            <p:ph type="title"/>
          </p:nvPr>
        </p:nvSpPr>
        <p:spPr/>
        <p:txBody>
          <a:bodyPr/>
          <a:lstStyle/>
          <a:p>
            <a:r>
              <a:rPr lang="en-AU" cap="none" dirty="0"/>
              <a:t>Thank you </a:t>
            </a:r>
          </a:p>
        </p:txBody>
      </p:sp>
      <p:sp>
        <p:nvSpPr>
          <p:cNvPr id="15" name="Slide Number Placeholder 14">
            <a:extLst>
              <a:ext uri="{FF2B5EF4-FFF2-40B4-BE49-F238E27FC236}">
                <a16:creationId xmlns:a16="http://schemas.microsoft.com/office/drawing/2014/main" id="{C8AD44BA-1B80-843C-3D4C-E44B040F11A1}"/>
              </a:ext>
            </a:extLst>
          </p:cNvPr>
          <p:cNvSpPr>
            <a:spLocks noGrp="1"/>
          </p:cNvSpPr>
          <p:nvPr>
            <p:ph type="sldNum" sz="quarter" idx="12"/>
          </p:nvPr>
        </p:nvSpPr>
        <p:spPr/>
        <p:txBody>
          <a:bodyPr/>
          <a:lstStyle/>
          <a:p>
            <a:fld id="{2D93E77B-8E22-4F0E-9FEB-B1DAF77B2B47}" type="slidenum">
              <a:rPr lang="en-AU" smtClean="0"/>
              <a:t>20</a:t>
            </a:fld>
            <a:endParaRPr lang="en-AU" dirty="0"/>
          </a:p>
        </p:txBody>
      </p:sp>
      <p:sp>
        <p:nvSpPr>
          <p:cNvPr id="17" name="TextBox 16">
            <a:extLst>
              <a:ext uri="{FF2B5EF4-FFF2-40B4-BE49-F238E27FC236}">
                <a16:creationId xmlns:a16="http://schemas.microsoft.com/office/drawing/2014/main" id="{87832158-8F81-4603-9845-82BC6DB734D0}"/>
              </a:ext>
            </a:extLst>
          </p:cNvPr>
          <p:cNvSpPr txBox="1"/>
          <p:nvPr/>
        </p:nvSpPr>
        <p:spPr>
          <a:xfrm>
            <a:off x="3719736" y="5517161"/>
            <a:ext cx="8136904" cy="784830"/>
          </a:xfrm>
          <a:prstGeom prst="rect">
            <a:avLst/>
          </a:prstGeom>
          <a:noFill/>
        </p:spPr>
        <p:txBody>
          <a:bodyPr wrap="square" rtlCol="0">
            <a:spAutoFit/>
          </a:bodyPr>
          <a:lstStyle/>
          <a:p>
            <a:pPr algn="just">
              <a:spcBef>
                <a:spcPts val="600"/>
              </a:spcBef>
            </a:pPr>
            <a:r>
              <a:rPr lang="en-US" sz="900" dirty="0">
                <a:solidFill>
                  <a:schemeClr val="bg1"/>
                </a:solidFill>
                <a:latin typeface="Franklin Gothic Book" panose="020B0503020102020204" pitchFamily="34" charset="0"/>
                <a:cs typeface="Arial" panose="020B0604020202020204" pitchFamily="34" charset="0"/>
              </a:rPr>
              <a:t>Disclaimer: This presentation has been prepared for general information and engagement purposes for the audience identified on the first slide or cover page only. This document must not be provided to any third party without the written consent of Coast2Bay Housing Group. The information contained in this presentation is current as of the date of the presentation only and must be not relied upon or used for any purpose other than that expressly identified by Coast2Bay. </a:t>
            </a:r>
            <a:endParaRPr lang="en-AU" sz="900" dirty="0">
              <a:solidFill>
                <a:schemeClr val="bg1"/>
              </a:solidFill>
              <a:latin typeface="Franklin Gothic Book" panose="020B0503020102020204" pitchFamily="34" charset="0"/>
              <a:cs typeface="Arial" panose="020B0604020202020204" pitchFamily="34" charset="0"/>
            </a:endParaRPr>
          </a:p>
          <a:p>
            <a:pPr marL="285750" indent="-285750">
              <a:buFont typeface="Arial" panose="020B0604020202020204" pitchFamily="34" charset="0"/>
              <a:buChar char="•"/>
            </a:pPr>
            <a:endParaRPr lang="en-AU" dirty="0">
              <a:solidFill>
                <a:prstClr val="black"/>
              </a:solidFill>
              <a:latin typeface="Gill Sans MT"/>
            </a:endParaRPr>
          </a:p>
        </p:txBody>
      </p:sp>
    </p:spTree>
    <p:extLst>
      <p:ext uri="{BB962C8B-B14F-4D97-AF65-F5344CB8AC3E}">
        <p14:creationId xmlns:p14="http://schemas.microsoft.com/office/powerpoint/2010/main" val="3797998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45F0-32B0-4142-BD23-1AD65BD8F736}"/>
              </a:ext>
            </a:extLst>
          </p:cNvPr>
          <p:cNvSpPr>
            <a:spLocks noGrp="1"/>
          </p:cNvSpPr>
          <p:nvPr>
            <p:ph type="title"/>
          </p:nvPr>
        </p:nvSpPr>
        <p:spPr/>
        <p:txBody>
          <a:bodyPr/>
          <a:lstStyle/>
          <a:p>
            <a:r>
              <a:rPr lang="en-US" dirty="0"/>
              <a:t>About Coast2Bay</a:t>
            </a:r>
            <a:endParaRPr lang="en-AU" dirty="0"/>
          </a:p>
        </p:txBody>
      </p:sp>
      <p:sp>
        <p:nvSpPr>
          <p:cNvPr id="3" name="Slide Number Placeholder 2">
            <a:extLst>
              <a:ext uri="{FF2B5EF4-FFF2-40B4-BE49-F238E27FC236}">
                <a16:creationId xmlns:a16="http://schemas.microsoft.com/office/drawing/2014/main" id="{7BD74064-3F1B-4DAD-80A4-626F3C53BF5B}"/>
              </a:ext>
            </a:extLst>
          </p:cNvPr>
          <p:cNvSpPr>
            <a:spLocks noGrp="1"/>
          </p:cNvSpPr>
          <p:nvPr>
            <p:ph type="sldNum" sz="quarter" idx="12"/>
          </p:nvPr>
        </p:nvSpPr>
        <p:spPr/>
        <p:txBody>
          <a:bodyPr/>
          <a:lstStyle/>
          <a:p>
            <a:fld id="{2D93E77B-8E22-4F0E-9FEB-B1DAF77B2B47}" type="slidenum">
              <a:rPr lang="en-AU" smtClean="0"/>
              <a:pPr/>
              <a:t>3</a:t>
            </a:fld>
            <a:endParaRPr lang="en-AU" dirty="0"/>
          </a:p>
        </p:txBody>
      </p:sp>
      <p:pic>
        <p:nvPicPr>
          <p:cNvPr id="4" name="Picture 3">
            <a:extLst>
              <a:ext uri="{FF2B5EF4-FFF2-40B4-BE49-F238E27FC236}">
                <a16:creationId xmlns:a16="http://schemas.microsoft.com/office/drawing/2014/main" id="{6D7B92C0-F222-AC31-002A-68257C8E7889}"/>
              </a:ext>
            </a:extLst>
          </p:cNvPr>
          <p:cNvPicPr>
            <a:picLocks noChangeAspect="1"/>
          </p:cNvPicPr>
          <p:nvPr/>
        </p:nvPicPr>
        <p:blipFill>
          <a:blip r:embed="rId2"/>
          <a:stretch>
            <a:fillRect/>
          </a:stretch>
        </p:blipFill>
        <p:spPr>
          <a:xfrm>
            <a:off x="839416" y="1340768"/>
            <a:ext cx="10657184" cy="4558081"/>
          </a:xfrm>
          <a:prstGeom prst="rect">
            <a:avLst/>
          </a:prstGeom>
        </p:spPr>
      </p:pic>
    </p:spTree>
    <p:extLst>
      <p:ext uri="{BB962C8B-B14F-4D97-AF65-F5344CB8AC3E}">
        <p14:creationId xmlns:p14="http://schemas.microsoft.com/office/powerpoint/2010/main" val="3137281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45F0-32B0-4142-BD23-1AD65BD8F736}"/>
              </a:ext>
            </a:extLst>
          </p:cNvPr>
          <p:cNvSpPr>
            <a:spLocks noGrp="1"/>
          </p:cNvSpPr>
          <p:nvPr>
            <p:ph type="title"/>
          </p:nvPr>
        </p:nvSpPr>
        <p:spPr>
          <a:xfrm>
            <a:off x="579215" y="548680"/>
            <a:ext cx="8784976" cy="800389"/>
          </a:xfrm>
        </p:spPr>
        <p:txBody>
          <a:bodyPr>
            <a:normAutofit fontScale="90000"/>
          </a:bodyPr>
          <a:lstStyle/>
          <a:p>
            <a:r>
              <a:rPr lang="en-US" dirty="0"/>
              <a:t>Focus on Tenants and Community / </a:t>
            </a:r>
            <a:r>
              <a:rPr lang="en-US" dirty="0" err="1"/>
              <a:t>Neighbourhood</a:t>
            </a:r>
            <a:r>
              <a:rPr lang="en-US" dirty="0"/>
              <a:t> and Place Making   </a:t>
            </a:r>
            <a:endParaRPr lang="en-AU" dirty="0"/>
          </a:p>
        </p:txBody>
      </p:sp>
      <p:sp>
        <p:nvSpPr>
          <p:cNvPr id="3" name="Slide Number Placeholder 2">
            <a:extLst>
              <a:ext uri="{FF2B5EF4-FFF2-40B4-BE49-F238E27FC236}">
                <a16:creationId xmlns:a16="http://schemas.microsoft.com/office/drawing/2014/main" id="{7BD74064-3F1B-4DAD-80A4-626F3C53BF5B}"/>
              </a:ext>
            </a:extLst>
          </p:cNvPr>
          <p:cNvSpPr>
            <a:spLocks noGrp="1"/>
          </p:cNvSpPr>
          <p:nvPr>
            <p:ph type="sldNum" sz="quarter" idx="12"/>
          </p:nvPr>
        </p:nvSpPr>
        <p:spPr/>
        <p:txBody>
          <a:bodyPr/>
          <a:lstStyle/>
          <a:p>
            <a:fld id="{2D93E77B-8E22-4F0E-9FEB-B1DAF77B2B47}" type="slidenum">
              <a:rPr lang="en-AU" smtClean="0"/>
              <a:pPr/>
              <a:t>4</a:t>
            </a:fld>
            <a:endParaRPr lang="en-AU" dirty="0"/>
          </a:p>
        </p:txBody>
      </p:sp>
      <p:pic>
        <p:nvPicPr>
          <p:cNvPr id="5" name="Picture 4">
            <a:extLst>
              <a:ext uri="{FF2B5EF4-FFF2-40B4-BE49-F238E27FC236}">
                <a16:creationId xmlns:a16="http://schemas.microsoft.com/office/drawing/2014/main" id="{275FB9EA-F5DA-A1EE-A6C2-701850DD3C09}"/>
              </a:ext>
            </a:extLst>
          </p:cNvPr>
          <p:cNvPicPr>
            <a:picLocks noChangeAspect="1"/>
          </p:cNvPicPr>
          <p:nvPr/>
        </p:nvPicPr>
        <p:blipFill>
          <a:blip r:embed="rId2"/>
          <a:stretch>
            <a:fillRect/>
          </a:stretch>
        </p:blipFill>
        <p:spPr>
          <a:xfrm>
            <a:off x="551384" y="1558151"/>
            <a:ext cx="5328592" cy="3551036"/>
          </a:xfrm>
          <a:prstGeom prst="rect">
            <a:avLst/>
          </a:prstGeom>
        </p:spPr>
      </p:pic>
      <p:pic>
        <p:nvPicPr>
          <p:cNvPr id="6" name="Picture 5" descr="A person smiling at camera&#10;&#10;Description automatically generated">
            <a:extLst>
              <a:ext uri="{FF2B5EF4-FFF2-40B4-BE49-F238E27FC236}">
                <a16:creationId xmlns:a16="http://schemas.microsoft.com/office/drawing/2014/main" id="{65B3F628-1C52-79DC-DDBF-5F9DD8B395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7527" y="1556792"/>
            <a:ext cx="5328593" cy="3552395"/>
          </a:xfrm>
          <a:prstGeom prst="rect">
            <a:avLst/>
          </a:prstGeom>
        </p:spPr>
      </p:pic>
    </p:spTree>
    <p:extLst>
      <p:ext uri="{BB962C8B-B14F-4D97-AF65-F5344CB8AC3E}">
        <p14:creationId xmlns:p14="http://schemas.microsoft.com/office/powerpoint/2010/main" val="2269279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4878833" y="3316632"/>
            <a:ext cx="1015365" cy="2467938"/>
          </a:xfrm>
          <a:custGeom>
            <a:avLst/>
            <a:gdLst/>
            <a:ahLst/>
            <a:cxnLst/>
            <a:rect l="l" t="t" r="r" b="b"/>
            <a:pathLst>
              <a:path w="1015364" h="3100070">
                <a:moveTo>
                  <a:pt x="1014984" y="0"/>
                </a:moveTo>
                <a:lnTo>
                  <a:pt x="0" y="0"/>
                </a:lnTo>
                <a:lnTo>
                  <a:pt x="0" y="3099816"/>
                </a:lnTo>
                <a:lnTo>
                  <a:pt x="1014984" y="3099816"/>
                </a:lnTo>
                <a:lnTo>
                  <a:pt x="1014984" y="0"/>
                </a:lnTo>
                <a:close/>
              </a:path>
            </a:pathLst>
          </a:custGeom>
          <a:solidFill>
            <a:srgbClr val="E0EEF4"/>
          </a:solidFill>
        </p:spPr>
        <p:txBody>
          <a:bodyPr wrap="square" lIns="0" tIns="0" rIns="0" bIns="0" rtlCol="0"/>
          <a:lstStyle/>
          <a:p>
            <a:endParaRPr/>
          </a:p>
        </p:txBody>
      </p:sp>
      <p:sp>
        <p:nvSpPr>
          <p:cNvPr id="5" name="object 5"/>
          <p:cNvSpPr txBox="1">
            <a:spLocks noGrp="1"/>
          </p:cNvSpPr>
          <p:nvPr>
            <p:ph type="title"/>
          </p:nvPr>
        </p:nvSpPr>
        <p:spPr>
          <a:xfrm>
            <a:off x="263352" y="71202"/>
            <a:ext cx="11593288" cy="953979"/>
          </a:xfrm>
          <a:prstGeom prst="rect">
            <a:avLst/>
          </a:prstGeom>
        </p:spPr>
        <p:txBody>
          <a:bodyPr vert="horz" wrap="square" lIns="0" tIns="12065" rIns="0" bIns="0" rtlCol="0" anchor="ctr">
            <a:spAutoFit/>
          </a:bodyPr>
          <a:lstStyle/>
          <a:p>
            <a:pPr marL="1731645" marR="5080" indent="-1719580">
              <a:spcBef>
                <a:spcPts val="95"/>
              </a:spcBef>
            </a:pPr>
            <a:r>
              <a:rPr lang="en-US" dirty="0"/>
              <a:t>COMMUNITY AND AFFORDBLE </a:t>
            </a:r>
            <a:r>
              <a:rPr dirty="0"/>
              <a:t>housing</a:t>
            </a:r>
            <a:r>
              <a:rPr spc="-85" dirty="0"/>
              <a:t> </a:t>
            </a:r>
            <a:br>
              <a:rPr lang="en-US" spc="-85" dirty="0"/>
            </a:br>
            <a:r>
              <a:rPr spc="-10" dirty="0"/>
              <a:t>system </a:t>
            </a:r>
            <a:r>
              <a:rPr dirty="0"/>
              <a:t>and</a:t>
            </a:r>
            <a:r>
              <a:rPr spc="-70" dirty="0"/>
              <a:t> </a:t>
            </a:r>
            <a:r>
              <a:rPr dirty="0"/>
              <a:t>models</a:t>
            </a:r>
            <a:r>
              <a:rPr lang="en-US" dirty="0"/>
              <a:t> </a:t>
            </a:r>
            <a:endParaRPr spc="-25" dirty="0"/>
          </a:p>
        </p:txBody>
      </p:sp>
      <p:sp>
        <p:nvSpPr>
          <p:cNvPr id="6" name="object 6"/>
          <p:cNvSpPr txBox="1"/>
          <p:nvPr/>
        </p:nvSpPr>
        <p:spPr>
          <a:xfrm>
            <a:off x="1092016" y="1481768"/>
            <a:ext cx="4735450" cy="882293"/>
          </a:xfrm>
          <a:prstGeom prst="rect">
            <a:avLst/>
          </a:prstGeom>
          <a:solidFill>
            <a:srgbClr val="A6D0DF"/>
          </a:solidFill>
        </p:spPr>
        <p:txBody>
          <a:bodyPr vert="horz" wrap="square" lIns="0" tIns="35560" rIns="0" bIns="0" rtlCol="0">
            <a:spAutoFit/>
          </a:bodyPr>
          <a:lstStyle/>
          <a:p>
            <a:pPr marL="90805">
              <a:spcBef>
                <a:spcPts val="280"/>
              </a:spcBef>
            </a:pPr>
            <a:r>
              <a:rPr dirty="0">
                <a:latin typeface="Gill Sans MT"/>
                <a:cs typeface="Gill Sans MT"/>
              </a:rPr>
              <a:t>Social</a:t>
            </a:r>
            <a:r>
              <a:rPr spc="-25" dirty="0">
                <a:latin typeface="Gill Sans MT"/>
                <a:cs typeface="Gill Sans MT"/>
              </a:rPr>
              <a:t> </a:t>
            </a:r>
            <a:r>
              <a:rPr dirty="0">
                <a:latin typeface="Gill Sans MT"/>
                <a:cs typeface="Gill Sans MT"/>
              </a:rPr>
              <a:t>Housing</a:t>
            </a:r>
            <a:r>
              <a:rPr spc="-40" dirty="0">
                <a:latin typeface="Gill Sans MT"/>
                <a:cs typeface="Gill Sans MT"/>
              </a:rPr>
              <a:t> </a:t>
            </a:r>
            <a:r>
              <a:rPr dirty="0">
                <a:latin typeface="Gill Sans MT"/>
                <a:cs typeface="Gill Sans MT"/>
              </a:rPr>
              <a:t>–</a:t>
            </a:r>
            <a:r>
              <a:rPr spc="-10" dirty="0">
                <a:latin typeface="Gill Sans MT"/>
                <a:cs typeface="Gill Sans MT"/>
              </a:rPr>
              <a:t> </a:t>
            </a:r>
            <a:endParaRPr lang="en-US" spc="-10" dirty="0">
              <a:latin typeface="Gill Sans MT"/>
              <a:cs typeface="Gill Sans MT"/>
            </a:endParaRPr>
          </a:p>
          <a:p>
            <a:pPr marL="90805">
              <a:spcBef>
                <a:spcPts val="280"/>
              </a:spcBef>
            </a:pPr>
            <a:r>
              <a:rPr dirty="0">
                <a:latin typeface="Gill Sans MT"/>
                <a:cs typeface="Gill Sans MT"/>
              </a:rPr>
              <a:t>Income</a:t>
            </a:r>
            <a:r>
              <a:rPr spc="-50" dirty="0">
                <a:latin typeface="Gill Sans MT"/>
                <a:cs typeface="Gill Sans MT"/>
              </a:rPr>
              <a:t> </a:t>
            </a:r>
            <a:r>
              <a:rPr dirty="0">
                <a:latin typeface="Gill Sans MT"/>
                <a:cs typeface="Gill Sans MT"/>
              </a:rPr>
              <a:t>Based</a:t>
            </a:r>
            <a:r>
              <a:rPr spc="-25" dirty="0">
                <a:latin typeface="Gill Sans MT"/>
                <a:cs typeface="Gill Sans MT"/>
              </a:rPr>
              <a:t> </a:t>
            </a:r>
            <a:r>
              <a:rPr spc="-10" dirty="0">
                <a:latin typeface="Gill Sans MT"/>
                <a:cs typeface="Gill Sans MT"/>
              </a:rPr>
              <a:t>Rents</a:t>
            </a:r>
            <a:r>
              <a:rPr lang="en-US" spc="-10" dirty="0">
                <a:latin typeface="Gill Sans MT"/>
                <a:cs typeface="Gill Sans MT"/>
              </a:rPr>
              <a:t> (25%-30%)</a:t>
            </a:r>
          </a:p>
          <a:p>
            <a:pPr marL="90805">
              <a:spcBef>
                <a:spcPts val="280"/>
              </a:spcBef>
            </a:pPr>
            <a:endParaRPr lang="en-US" sz="1400" spc="-10" dirty="0">
              <a:latin typeface="Gill Sans MT"/>
              <a:cs typeface="Gill Sans MT"/>
            </a:endParaRPr>
          </a:p>
        </p:txBody>
      </p:sp>
      <p:sp>
        <p:nvSpPr>
          <p:cNvPr id="7" name="object 7"/>
          <p:cNvSpPr/>
          <p:nvPr/>
        </p:nvSpPr>
        <p:spPr>
          <a:xfrm>
            <a:off x="1886649" y="3329706"/>
            <a:ext cx="1569720" cy="2475558"/>
          </a:xfrm>
          <a:custGeom>
            <a:avLst/>
            <a:gdLst/>
            <a:ahLst/>
            <a:cxnLst/>
            <a:rect l="l" t="t" r="r" b="b"/>
            <a:pathLst>
              <a:path w="1569720" h="3136900">
                <a:moveTo>
                  <a:pt x="1569720" y="0"/>
                </a:moveTo>
                <a:lnTo>
                  <a:pt x="0" y="0"/>
                </a:lnTo>
                <a:lnTo>
                  <a:pt x="0" y="3136392"/>
                </a:lnTo>
                <a:lnTo>
                  <a:pt x="1569720" y="3136392"/>
                </a:lnTo>
                <a:lnTo>
                  <a:pt x="1569720" y="0"/>
                </a:lnTo>
                <a:close/>
              </a:path>
            </a:pathLst>
          </a:custGeom>
          <a:solidFill>
            <a:srgbClr val="E0EEF4"/>
          </a:solidFill>
        </p:spPr>
        <p:txBody>
          <a:bodyPr wrap="square" lIns="0" tIns="0" rIns="0" bIns="0" rtlCol="0"/>
          <a:lstStyle/>
          <a:p>
            <a:endParaRPr/>
          </a:p>
        </p:txBody>
      </p:sp>
      <p:sp>
        <p:nvSpPr>
          <p:cNvPr id="8" name="object 8"/>
          <p:cNvSpPr txBox="1"/>
          <p:nvPr/>
        </p:nvSpPr>
        <p:spPr>
          <a:xfrm>
            <a:off x="2375190" y="3919489"/>
            <a:ext cx="269304" cy="1392555"/>
          </a:xfrm>
          <a:prstGeom prst="rect">
            <a:avLst/>
          </a:prstGeom>
        </p:spPr>
        <p:txBody>
          <a:bodyPr vert="vert270" wrap="square" lIns="0" tIns="0" rIns="0" bIns="0" rtlCol="0">
            <a:spAutoFit/>
          </a:bodyPr>
          <a:lstStyle/>
          <a:p>
            <a:pPr marL="12700">
              <a:lnSpc>
                <a:spcPts val="2135"/>
              </a:lnSpc>
            </a:pPr>
            <a:r>
              <a:rPr dirty="0">
                <a:latin typeface="Gill Sans MT"/>
                <a:cs typeface="Gill Sans MT"/>
              </a:rPr>
              <a:t>Public</a:t>
            </a:r>
            <a:r>
              <a:rPr spc="-45" dirty="0">
                <a:latin typeface="Gill Sans MT"/>
                <a:cs typeface="Gill Sans MT"/>
              </a:rPr>
              <a:t> </a:t>
            </a:r>
            <a:r>
              <a:rPr spc="-10" dirty="0">
                <a:latin typeface="Gill Sans MT"/>
                <a:cs typeface="Gill Sans MT"/>
              </a:rPr>
              <a:t>Housing</a:t>
            </a:r>
            <a:endParaRPr dirty="0">
              <a:latin typeface="Gill Sans MT"/>
              <a:cs typeface="Gill Sans MT"/>
            </a:endParaRPr>
          </a:p>
        </p:txBody>
      </p:sp>
      <p:sp>
        <p:nvSpPr>
          <p:cNvPr id="9" name="object 9"/>
          <p:cNvSpPr/>
          <p:nvPr/>
        </p:nvSpPr>
        <p:spPr>
          <a:xfrm>
            <a:off x="3653862" y="3316886"/>
            <a:ext cx="1015365" cy="2467938"/>
          </a:xfrm>
          <a:custGeom>
            <a:avLst/>
            <a:gdLst/>
            <a:ahLst/>
            <a:cxnLst/>
            <a:rect l="l" t="t" r="r" b="b"/>
            <a:pathLst>
              <a:path w="1015364" h="3136900">
                <a:moveTo>
                  <a:pt x="1014984" y="0"/>
                </a:moveTo>
                <a:lnTo>
                  <a:pt x="0" y="0"/>
                </a:lnTo>
                <a:lnTo>
                  <a:pt x="0" y="3136392"/>
                </a:lnTo>
                <a:lnTo>
                  <a:pt x="1014984" y="3136392"/>
                </a:lnTo>
                <a:lnTo>
                  <a:pt x="1014984" y="0"/>
                </a:lnTo>
                <a:close/>
              </a:path>
            </a:pathLst>
          </a:custGeom>
          <a:solidFill>
            <a:srgbClr val="E0EEF4"/>
          </a:solidFill>
        </p:spPr>
        <p:txBody>
          <a:bodyPr wrap="square" lIns="0" tIns="0" rIns="0" bIns="0" rtlCol="0"/>
          <a:lstStyle/>
          <a:p>
            <a:endParaRPr/>
          </a:p>
        </p:txBody>
      </p:sp>
      <p:sp>
        <p:nvSpPr>
          <p:cNvPr id="10" name="object 10"/>
          <p:cNvSpPr txBox="1"/>
          <p:nvPr/>
        </p:nvSpPr>
        <p:spPr>
          <a:xfrm>
            <a:off x="5022586" y="3520596"/>
            <a:ext cx="538609" cy="1889621"/>
          </a:xfrm>
          <a:prstGeom prst="rect">
            <a:avLst/>
          </a:prstGeom>
        </p:spPr>
        <p:txBody>
          <a:bodyPr vert="vert270" wrap="square" lIns="0" tIns="0" rIns="0" bIns="0" rtlCol="0">
            <a:spAutoFit/>
          </a:bodyPr>
          <a:lstStyle/>
          <a:p>
            <a:pPr marL="12700">
              <a:lnSpc>
                <a:spcPts val="2135"/>
              </a:lnSpc>
            </a:pPr>
            <a:r>
              <a:rPr dirty="0">
                <a:latin typeface="Gill Sans MT"/>
                <a:cs typeface="Gill Sans MT"/>
              </a:rPr>
              <a:t>Community</a:t>
            </a:r>
            <a:r>
              <a:rPr spc="-80" dirty="0">
                <a:latin typeface="Gill Sans MT"/>
                <a:cs typeface="Gill Sans MT"/>
              </a:rPr>
              <a:t> </a:t>
            </a:r>
            <a:r>
              <a:rPr spc="-10" dirty="0">
                <a:latin typeface="Gill Sans MT"/>
                <a:cs typeface="Gill Sans MT"/>
              </a:rPr>
              <a:t>Housing</a:t>
            </a:r>
            <a:r>
              <a:rPr lang="en-US" spc="-10" dirty="0">
                <a:latin typeface="Gill Sans MT"/>
                <a:cs typeface="Gill Sans MT"/>
              </a:rPr>
              <a:t> (NRSCH)</a:t>
            </a:r>
            <a:endParaRPr dirty="0">
              <a:latin typeface="Gill Sans MT"/>
              <a:cs typeface="Gill Sans MT"/>
            </a:endParaRPr>
          </a:p>
        </p:txBody>
      </p:sp>
      <p:sp>
        <p:nvSpPr>
          <p:cNvPr id="12" name="object 12"/>
          <p:cNvSpPr txBox="1"/>
          <p:nvPr/>
        </p:nvSpPr>
        <p:spPr>
          <a:xfrm>
            <a:off x="4043331" y="3629349"/>
            <a:ext cx="269304" cy="1833880"/>
          </a:xfrm>
          <a:prstGeom prst="rect">
            <a:avLst/>
          </a:prstGeom>
        </p:spPr>
        <p:txBody>
          <a:bodyPr vert="vert270" wrap="square" lIns="0" tIns="0" rIns="0" bIns="0" rtlCol="0">
            <a:spAutoFit/>
          </a:bodyPr>
          <a:lstStyle/>
          <a:p>
            <a:pPr marL="12700">
              <a:lnSpc>
                <a:spcPts val="2135"/>
              </a:lnSpc>
            </a:pPr>
            <a:r>
              <a:rPr dirty="0">
                <a:latin typeface="Gill Sans MT"/>
                <a:cs typeface="Gill Sans MT"/>
              </a:rPr>
              <a:t>Indigenous</a:t>
            </a:r>
            <a:r>
              <a:rPr spc="-35" dirty="0">
                <a:latin typeface="Gill Sans MT"/>
                <a:cs typeface="Gill Sans MT"/>
              </a:rPr>
              <a:t> </a:t>
            </a:r>
            <a:r>
              <a:rPr spc="-10" dirty="0">
                <a:latin typeface="Gill Sans MT"/>
                <a:cs typeface="Gill Sans MT"/>
              </a:rPr>
              <a:t>Housing</a:t>
            </a:r>
            <a:endParaRPr dirty="0">
              <a:latin typeface="Gill Sans MT"/>
              <a:cs typeface="Gill Sans MT"/>
            </a:endParaRPr>
          </a:p>
        </p:txBody>
      </p:sp>
      <p:sp>
        <p:nvSpPr>
          <p:cNvPr id="13" name="object 13"/>
          <p:cNvSpPr txBox="1"/>
          <p:nvPr/>
        </p:nvSpPr>
        <p:spPr>
          <a:xfrm>
            <a:off x="8869917" y="1510853"/>
            <a:ext cx="2305008" cy="867544"/>
          </a:xfrm>
          <a:prstGeom prst="rect">
            <a:avLst/>
          </a:prstGeom>
          <a:solidFill>
            <a:srgbClr val="C7AED5"/>
          </a:solidFill>
        </p:spPr>
        <p:txBody>
          <a:bodyPr vert="horz" wrap="square" lIns="0" tIns="36194" rIns="0" bIns="0" rtlCol="0">
            <a:spAutoFit/>
          </a:bodyPr>
          <a:lstStyle/>
          <a:p>
            <a:pPr marL="92075" marR="97790">
              <a:spcBef>
                <a:spcPts val="284"/>
              </a:spcBef>
            </a:pPr>
            <a:r>
              <a:rPr dirty="0">
                <a:latin typeface="Gill Sans MT"/>
                <a:cs typeface="Gill Sans MT"/>
              </a:rPr>
              <a:t>Affordable</a:t>
            </a:r>
            <a:r>
              <a:rPr spc="-100" dirty="0">
                <a:latin typeface="Gill Sans MT"/>
                <a:cs typeface="Gill Sans MT"/>
              </a:rPr>
              <a:t> </a:t>
            </a:r>
            <a:r>
              <a:rPr spc="-10" dirty="0">
                <a:latin typeface="Gill Sans MT"/>
                <a:cs typeface="Gill Sans MT"/>
              </a:rPr>
              <a:t>Housing </a:t>
            </a:r>
            <a:r>
              <a:rPr dirty="0">
                <a:latin typeface="Gill Sans MT"/>
                <a:cs typeface="Gill Sans MT"/>
              </a:rPr>
              <a:t>–</a:t>
            </a:r>
            <a:r>
              <a:rPr spc="-15" dirty="0">
                <a:latin typeface="Gill Sans MT"/>
                <a:cs typeface="Gill Sans MT"/>
              </a:rPr>
              <a:t> </a:t>
            </a:r>
            <a:r>
              <a:rPr dirty="0">
                <a:latin typeface="Gill Sans MT"/>
                <a:cs typeface="Gill Sans MT"/>
              </a:rPr>
              <a:t>Discount</a:t>
            </a:r>
            <a:r>
              <a:rPr spc="-50" dirty="0">
                <a:latin typeface="Gill Sans MT"/>
                <a:cs typeface="Gill Sans MT"/>
              </a:rPr>
              <a:t> </a:t>
            </a:r>
            <a:r>
              <a:rPr spc="-25" dirty="0">
                <a:latin typeface="Gill Sans MT"/>
                <a:cs typeface="Gill Sans MT"/>
              </a:rPr>
              <a:t>to </a:t>
            </a:r>
            <a:r>
              <a:rPr dirty="0">
                <a:latin typeface="Gill Sans MT"/>
                <a:cs typeface="Gill Sans MT"/>
              </a:rPr>
              <a:t>Market</a:t>
            </a:r>
            <a:r>
              <a:rPr spc="-95" dirty="0">
                <a:latin typeface="Gill Sans MT"/>
                <a:cs typeface="Gill Sans MT"/>
              </a:rPr>
              <a:t> </a:t>
            </a:r>
            <a:r>
              <a:rPr spc="-10" dirty="0">
                <a:latin typeface="Gill Sans MT"/>
                <a:cs typeface="Gill Sans MT"/>
              </a:rPr>
              <a:t>Rents</a:t>
            </a:r>
            <a:r>
              <a:rPr lang="en-US" spc="-10" dirty="0">
                <a:latin typeface="Gill Sans MT"/>
                <a:cs typeface="Gill Sans MT"/>
              </a:rPr>
              <a:t> (BTR)</a:t>
            </a:r>
            <a:endParaRPr dirty="0">
              <a:latin typeface="Gill Sans MT"/>
              <a:cs typeface="Gill Sans MT"/>
            </a:endParaRPr>
          </a:p>
        </p:txBody>
      </p:sp>
      <p:sp>
        <p:nvSpPr>
          <p:cNvPr id="14" name="object 14"/>
          <p:cNvSpPr/>
          <p:nvPr/>
        </p:nvSpPr>
        <p:spPr>
          <a:xfrm>
            <a:off x="8965929" y="3245624"/>
            <a:ext cx="2208995" cy="2526876"/>
          </a:xfrm>
          <a:custGeom>
            <a:avLst/>
            <a:gdLst/>
            <a:ahLst/>
            <a:cxnLst/>
            <a:rect l="l" t="t" r="r" b="b"/>
            <a:pathLst>
              <a:path w="1845945" h="3136900">
                <a:moveTo>
                  <a:pt x="1845564" y="0"/>
                </a:moveTo>
                <a:lnTo>
                  <a:pt x="0" y="0"/>
                </a:lnTo>
                <a:lnTo>
                  <a:pt x="0" y="3136392"/>
                </a:lnTo>
                <a:lnTo>
                  <a:pt x="1845564" y="3136392"/>
                </a:lnTo>
                <a:lnTo>
                  <a:pt x="1845564" y="0"/>
                </a:lnTo>
                <a:close/>
              </a:path>
            </a:pathLst>
          </a:custGeom>
          <a:solidFill>
            <a:srgbClr val="ECE3F0"/>
          </a:solidFill>
        </p:spPr>
        <p:txBody>
          <a:bodyPr wrap="square" lIns="0" tIns="0" rIns="0" bIns="0" rtlCol="0"/>
          <a:lstStyle/>
          <a:p>
            <a:endParaRPr/>
          </a:p>
        </p:txBody>
      </p:sp>
      <p:sp>
        <p:nvSpPr>
          <p:cNvPr id="15" name="object 15"/>
          <p:cNvSpPr txBox="1"/>
          <p:nvPr/>
        </p:nvSpPr>
        <p:spPr>
          <a:xfrm>
            <a:off x="9321570" y="3422423"/>
            <a:ext cx="1395190" cy="2152853"/>
          </a:xfrm>
          <a:prstGeom prst="rect">
            <a:avLst/>
          </a:prstGeom>
        </p:spPr>
        <p:txBody>
          <a:bodyPr vert="vert270" wrap="square" lIns="0" tIns="5715" rIns="0" bIns="0" rtlCol="0">
            <a:spAutoFit/>
          </a:bodyPr>
          <a:lstStyle/>
          <a:p>
            <a:pPr marL="12700" marR="5080">
              <a:lnSpc>
                <a:spcPts val="2160"/>
              </a:lnSpc>
              <a:spcBef>
                <a:spcPts val="45"/>
              </a:spcBef>
            </a:pPr>
            <a:r>
              <a:rPr dirty="0">
                <a:latin typeface="Gill Sans MT"/>
                <a:cs typeface="Gill Sans MT"/>
              </a:rPr>
              <a:t>National</a:t>
            </a:r>
            <a:r>
              <a:rPr spc="-15" dirty="0">
                <a:latin typeface="Gill Sans MT"/>
                <a:cs typeface="Gill Sans MT"/>
              </a:rPr>
              <a:t> </a:t>
            </a:r>
            <a:r>
              <a:rPr spc="-20" dirty="0">
                <a:latin typeface="Gill Sans MT"/>
                <a:cs typeface="Gill Sans MT"/>
              </a:rPr>
              <a:t>Rental</a:t>
            </a:r>
            <a:r>
              <a:rPr spc="-180" dirty="0">
                <a:latin typeface="Gill Sans MT"/>
                <a:cs typeface="Gill Sans MT"/>
              </a:rPr>
              <a:t> </a:t>
            </a:r>
            <a:r>
              <a:rPr spc="-10" dirty="0">
                <a:latin typeface="Gill Sans MT"/>
                <a:cs typeface="Gill Sans MT"/>
              </a:rPr>
              <a:t>Affordability </a:t>
            </a:r>
            <a:r>
              <a:rPr dirty="0">
                <a:latin typeface="Gill Sans MT"/>
                <a:cs typeface="Gill Sans MT"/>
              </a:rPr>
              <a:t>Scheme</a:t>
            </a:r>
            <a:r>
              <a:rPr lang="en-US" spc="-35" dirty="0">
                <a:latin typeface="Gill Sans MT"/>
                <a:cs typeface="Gill Sans MT"/>
              </a:rPr>
              <a:t>, HIF and HAFF and </a:t>
            </a:r>
            <a:r>
              <a:rPr dirty="0">
                <a:latin typeface="Gill Sans MT"/>
                <a:cs typeface="Gill Sans MT"/>
              </a:rPr>
              <a:t>others</a:t>
            </a:r>
            <a:r>
              <a:rPr spc="-30" dirty="0">
                <a:latin typeface="Gill Sans MT"/>
                <a:cs typeface="Gill Sans MT"/>
              </a:rPr>
              <a:t> </a:t>
            </a:r>
            <a:r>
              <a:rPr dirty="0">
                <a:latin typeface="Gill Sans MT"/>
                <a:cs typeface="Gill Sans MT"/>
              </a:rPr>
              <a:t>models</a:t>
            </a:r>
            <a:r>
              <a:rPr spc="-35" dirty="0">
                <a:latin typeface="Gill Sans MT"/>
                <a:cs typeface="Gill Sans MT"/>
              </a:rPr>
              <a:t> </a:t>
            </a:r>
            <a:r>
              <a:rPr spc="-20" dirty="0">
                <a:latin typeface="Gill Sans MT"/>
                <a:cs typeface="Gill Sans MT"/>
              </a:rPr>
              <a:t>suc</a:t>
            </a:r>
            <a:r>
              <a:rPr lang="en-US" spc="-20" dirty="0">
                <a:latin typeface="Gill Sans MT"/>
                <a:cs typeface="Gill Sans MT"/>
              </a:rPr>
              <a:t>h as BTR</a:t>
            </a:r>
            <a:endParaRPr dirty="0">
              <a:latin typeface="Gill Sans MT"/>
              <a:cs typeface="Gill Sans MT"/>
            </a:endParaRPr>
          </a:p>
        </p:txBody>
      </p:sp>
      <p:sp>
        <p:nvSpPr>
          <p:cNvPr id="16" name="object 16"/>
          <p:cNvSpPr/>
          <p:nvPr/>
        </p:nvSpPr>
        <p:spPr>
          <a:xfrm>
            <a:off x="6299525" y="3245624"/>
            <a:ext cx="1992972" cy="2538946"/>
          </a:xfrm>
          <a:custGeom>
            <a:avLst/>
            <a:gdLst/>
            <a:ahLst/>
            <a:cxnLst/>
            <a:rect l="l" t="t" r="r" b="b"/>
            <a:pathLst>
              <a:path w="1292859" h="3100070">
                <a:moveTo>
                  <a:pt x="1292352" y="0"/>
                </a:moveTo>
                <a:lnTo>
                  <a:pt x="0" y="0"/>
                </a:lnTo>
                <a:lnTo>
                  <a:pt x="0" y="3099816"/>
                </a:lnTo>
                <a:lnTo>
                  <a:pt x="1292352" y="3099816"/>
                </a:lnTo>
                <a:lnTo>
                  <a:pt x="1292352" y="0"/>
                </a:lnTo>
                <a:close/>
              </a:path>
            </a:pathLst>
          </a:custGeom>
          <a:solidFill>
            <a:srgbClr val="ECE3F0"/>
          </a:solidFill>
        </p:spPr>
        <p:txBody>
          <a:bodyPr wrap="square" lIns="0" tIns="0" rIns="0" bIns="0" rtlCol="0"/>
          <a:lstStyle/>
          <a:p>
            <a:endParaRPr/>
          </a:p>
        </p:txBody>
      </p:sp>
      <p:sp>
        <p:nvSpPr>
          <p:cNvPr id="17" name="object 17"/>
          <p:cNvSpPr txBox="1"/>
          <p:nvPr/>
        </p:nvSpPr>
        <p:spPr>
          <a:xfrm>
            <a:off x="6485504" y="3476985"/>
            <a:ext cx="1113062" cy="2200743"/>
          </a:xfrm>
          <a:prstGeom prst="rect">
            <a:avLst/>
          </a:prstGeom>
        </p:spPr>
        <p:txBody>
          <a:bodyPr vert="vert270" wrap="square" lIns="0" tIns="5715" rIns="0" bIns="0" rtlCol="0">
            <a:spAutoFit/>
          </a:bodyPr>
          <a:lstStyle/>
          <a:p>
            <a:pPr marL="1099185" marR="5080" indent="-1087120">
              <a:lnSpc>
                <a:spcPts val="2160"/>
              </a:lnSpc>
              <a:spcBef>
                <a:spcPts val="45"/>
              </a:spcBef>
            </a:pPr>
            <a:r>
              <a:rPr dirty="0">
                <a:latin typeface="Gill Sans MT"/>
                <a:cs typeface="Gill Sans MT"/>
              </a:rPr>
              <a:t>Affordable</a:t>
            </a:r>
            <a:r>
              <a:rPr spc="-65" dirty="0">
                <a:latin typeface="Gill Sans MT"/>
                <a:cs typeface="Gill Sans MT"/>
              </a:rPr>
              <a:t> </a:t>
            </a:r>
            <a:r>
              <a:rPr dirty="0">
                <a:latin typeface="Gill Sans MT"/>
                <a:cs typeface="Gill Sans MT"/>
              </a:rPr>
              <a:t>Housing</a:t>
            </a:r>
            <a:endParaRPr lang="en-US" spc="-40" dirty="0">
              <a:latin typeface="Gill Sans MT"/>
              <a:cs typeface="Gill Sans MT"/>
            </a:endParaRPr>
          </a:p>
          <a:p>
            <a:pPr marL="1099185" marR="5080" indent="-1087120">
              <a:lnSpc>
                <a:spcPts val="2160"/>
              </a:lnSpc>
              <a:spcBef>
                <a:spcPts val="45"/>
              </a:spcBef>
            </a:pPr>
            <a:r>
              <a:rPr spc="-10" dirty="0">
                <a:latin typeface="Gill Sans MT"/>
                <a:cs typeface="Gill Sans MT"/>
              </a:rPr>
              <a:t>Income</a:t>
            </a:r>
            <a:r>
              <a:rPr lang="en-US" spc="-10" dirty="0">
                <a:latin typeface="Gill Sans MT"/>
                <a:cs typeface="Gill Sans MT"/>
              </a:rPr>
              <a:t> </a:t>
            </a:r>
            <a:r>
              <a:rPr spc="-20" dirty="0">
                <a:latin typeface="Gill Sans MT"/>
                <a:cs typeface="Gill Sans MT"/>
              </a:rPr>
              <a:t>Based</a:t>
            </a:r>
            <a:r>
              <a:rPr lang="en-US" spc="-20" dirty="0">
                <a:latin typeface="Gill Sans MT"/>
                <a:cs typeface="Gill Sans MT"/>
              </a:rPr>
              <a:t> </a:t>
            </a:r>
          </a:p>
          <a:p>
            <a:pPr marL="1099185" marR="5080" indent="-1087120">
              <a:lnSpc>
                <a:spcPts val="2160"/>
              </a:lnSpc>
              <a:spcBef>
                <a:spcPts val="45"/>
              </a:spcBef>
            </a:pPr>
            <a:r>
              <a:rPr lang="en-US" spc="-20" dirty="0">
                <a:latin typeface="Gill Sans MT"/>
                <a:cs typeface="Gill Sans MT"/>
              </a:rPr>
              <a:t>no more than 30% and </a:t>
            </a:r>
          </a:p>
          <a:p>
            <a:pPr marL="1099185" marR="5080" indent="-1087120">
              <a:lnSpc>
                <a:spcPts val="2160"/>
              </a:lnSpc>
              <a:spcBef>
                <a:spcPts val="45"/>
              </a:spcBef>
            </a:pPr>
            <a:r>
              <a:rPr lang="en-US" spc="-20" dirty="0">
                <a:latin typeface="Gill Sans MT"/>
                <a:cs typeface="Gill Sans MT"/>
              </a:rPr>
              <a:t>certain household types </a:t>
            </a:r>
            <a:endParaRPr dirty="0">
              <a:latin typeface="Gill Sans MT"/>
              <a:cs typeface="Gill Sans MT"/>
            </a:endParaRPr>
          </a:p>
        </p:txBody>
      </p:sp>
      <p:sp>
        <p:nvSpPr>
          <p:cNvPr id="18" name="object 18"/>
          <p:cNvSpPr txBox="1"/>
          <p:nvPr/>
        </p:nvSpPr>
        <p:spPr>
          <a:xfrm>
            <a:off x="6203513" y="1494257"/>
            <a:ext cx="2305008" cy="867544"/>
          </a:xfrm>
          <a:prstGeom prst="rect">
            <a:avLst/>
          </a:prstGeom>
          <a:solidFill>
            <a:srgbClr val="C7AED5"/>
          </a:solidFill>
        </p:spPr>
        <p:txBody>
          <a:bodyPr vert="horz" wrap="square" lIns="0" tIns="36194" rIns="0" bIns="0" rtlCol="0">
            <a:spAutoFit/>
          </a:bodyPr>
          <a:lstStyle/>
          <a:p>
            <a:pPr marL="92075" marR="416559">
              <a:spcBef>
                <a:spcPts val="284"/>
              </a:spcBef>
            </a:pPr>
            <a:r>
              <a:rPr spc="-10" dirty="0">
                <a:latin typeface="Gill Sans MT"/>
                <a:cs typeface="Gill Sans MT"/>
              </a:rPr>
              <a:t>Affordable Housing</a:t>
            </a:r>
            <a:r>
              <a:rPr lang="en-US" spc="-10" dirty="0">
                <a:latin typeface="Gill Sans MT"/>
                <a:cs typeface="Gill Sans MT"/>
              </a:rPr>
              <a:t> / Household Type and Income </a:t>
            </a:r>
            <a:endParaRPr dirty="0">
              <a:latin typeface="Gill Sans MT"/>
              <a:cs typeface="Gill Sans MT"/>
            </a:endParaRPr>
          </a:p>
        </p:txBody>
      </p:sp>
      <p:sp>
        <p:nvSpPr>
          <p:cNvPr id="19" name="object 19"/>
          <p:cNvSpPr/>
          <p:nvPr/>
        </p:nvSpPr>
        <p:spPr>
          <a:xfrm>
            <a:off x="1055440" y="3300643"/>
            <a:ext cx="737870" cy="2491292"/>
          </a:xfrm>
          <a:custGeom>
            <a:avLst/>
            <a:gdLst/>
            <a:ahLst/>
            <a:cxnLst/>
            <a:rect l="l" t="t" r="r" b="b"/>
            <a:pathLst>
              <a:path w="737869" h="3139440">
                <a:moveTo>
                  <a:pt x="737616" y="0"/>
                </a:moveTo>
                <a:lnTo>
                  <a:pt x="0" y="0"/>
                </a:lnTo>
                <a:lnTo>
                  <a:pt x="0" y="3139440"/>
                </a:lnTo>
                <a:lnTo>
                  <a:pt x="737616" y="3139440"/>
                </a:lnTo>
                <a:lnTo>
                  <a:pt x="737616" y="0"/>
                </a:lnTo>
                <a:close/>
              </a:path>
            </a:pathLst>
          </a:custGeom>
          <a:solidFill>
            <a:srgbClr val="E0EEF4"/>
          </a:solidFill>
        </p:spPr>
        <p:txBody>
          <a:bodyPr wrap="square" lIns="0" tIns="0" rIns="0" bIns="0" rtlCol="0"/>
          <a:lstStyle/>
          <a:p>
            <a:endParaRPr/>
          </a:p>
        </p:txBody>
      </p:sp>
      <p:sp>
        <p:nvSpPr>
          <p:cNvPr id="20" name="object 20"/>
          <p:cNvSpPr txBox="1"/>
          <p:nvPr/>
        </p:nvSpPr>
        <p:spPr>
          <a:xfrm>
            <a:off x="1140882" y="3476984"/>
            <a:ext cx="538609" cy="1814073"/>
          </a:xfrm>
          <a:prstGeom prst="rect">
            <a:avLst/>
          </a:prstGeom>
        </p:spPr>
        <p:txBody>
          <a:bodyPr vert="vert270" wrap="square" lIns="0" tIns="0" rIns="0" bIns="0" rtlCol="0">
            <a:spAutoFit/>
          </a:bodyPr>
          <a:lstStyle/>
          <a:p>
            <a:pPr marL="12700">
              <a:lnSpc>
                <a:spcPts val="2135"/>
              </a:lnSpc>
            </a:pPr>
            <a:r>
              <a:rPr spc="-10" dirty="0">
                <a:latin typeface="Gill Sans MT"/>
                <a:cs typeface="Gill Sans MT"/>
              </a:rPr>
              <a:t>Crisis</a:t>
            </a:r>
            <a:r>
              <a:rPr spc="-160" dirty="0">
                <a:latin typeface="Gill Sans MT"/>
                <a:cs typeface="Gill Sans MT"/>
              </a:rPr>
              <a:t> </a:t>
            </a:r>
            <a:r>
              <a:rPr spc="-10" dirty="0">
                <a:latin typeface="Gill Sans MT"/>
                <a:cs typeface="Gill Sans MT"/>
              </a:rPr>
              <a:t>Accommodation</a:t>
            </a:r>
            <a:endParaRPr dirty="0">
              <a:latin typeface="Gill Sans MT"/>
              <a:cs typeface="Gill Sans MT"/>
            </a:endParaRPr>
          </a:p>
        </p:txBody>
      </p:sp>
      <p:sp>
        <p:nvSpPr>
          <p:cNvPr id="21" name="object 6">
            <a:extLst>
              <a:ext uri="{FF2B5EF4-FFF2-40B4-BE49-F238E27FC236}">
                <a16:creationId xmlns:a16="http://schemas.microsoft.com/office/drawing/2014/main" id="{56A9C089-60BF-D1F5-528D-35FD20EA3230}"/>
              </a:ext>
            </a:extLst>
          </p:cNvPr>
          <p:cNvSpPr txBox="1"/>
          <p:nvPr/>
        </p:nvSpPr>
        <p:spPr>
          <a:xfrm>
            <a:off x="1118306" y="2771435"/>
            <a:ext cx="4709160" cy="312906"/>
          </a:xfrm>
          <a:prstGeom prst="rect">
            <a:avLst/>
          </a:prstGeom>
          <a:solidFill>
            <a:schemeClr val="bg1">
              <a:lumMod val="65000"/>
            </a:schemeClr>
          </a:solidFill>
        </p:spPr>
        <p:txBody>
          <a:bodyPr vert="horz" wrap="square" lIns="0" tIns="35560" rIns="0" bIns="0" rtlCol="0">
            <a:spAutoFit/>
          </a:bodyPr>
          <a:lstStyle/>
          <a:p>
            <a:pPr marL="90805">
              <a:spcBef>
                <a:spcPts val="280"/>
              </a:spcBef>
            </a:pPr>
            <a:r>
              <a:rPr lang="en-US" dirty="0">
                <a:latin typeface="Gill Sans MT"/>
                <a:cs typeface="Gill Sans MT"/>
              </a:rPr>
              <a:t>Eligibility and needs based test – register of need  </a:t>
            </a:r>
            <a:endParaRPr dirty="0">
              <a:latin typeface="Gill Sans MT"/>
              <a:cs typeface="Gill Sans MT"/>
            </a:endParaRPr>
          </a:p>
        </p:txBody>
      </p:sp>
      <p:sp>
        <p:nvSpPr>
          <p:cNvPr id="22" name="object 6">
            <a:extLst>
              <a:ext uri="{FF2B5EF4-FFF2-40B4-BE49-F238E27FC236}">
                <a16:creationId xmlns:a16="http://schemas.microsoft.com/office/drawing/2014/main" id="{B2ED0C32-8C1B-0380-8E77-D003EA5E70F5}"/>
              </a:ext>
            </a:extLst>
          </p:cNvPr>
          <p:cNvSpPr txBox="1"/>
          <p:nvPr/>
        </p:nvSpPr>
        <p:spPr>
          <a:xfrm>
            <a:off x="6184972" y="2765955"/>
            <a:ext cx="4989951" cy="312906"/>
          </a:xfrm>
          <a:prstGeom prst="rect">
            <a:avLst/>
          </a:prstGeom>
          <a:solidFill>
            <a:schemeClr val="bg1">
              <a:lumMod val="65000"/>
            </a:schemeClr>
          </a:solidFill>
        </p:spPr>
        <p:txBody>
          <a:bodyPr vert="horz" wrap="square" lIns="0" tIns="35560" rIns="0" bIns="0" rtlCol="0">
            <a:spAutoFit/>
          </a:bodyPr>
          <a:lstStyle/>
          <a:p>
            <a:pPr marL="90805">
              <a:spcBef>
                <a:spcPts val="280"/>
              </a:spcBef>
            </a:pPr>
            <a:r>
              <a:rPr lang="en-US" dirty="0">
                <a:latin typeface="Gill Sans MT"/>
                <a:cs typeface="Gill Sans MT"/>
              </a:rPr>
              <a:t>              Eligibility and compliance tests </a:t>
            </a:r>
            <a:endParaRPr dirty="0">
              <a:latin typeface="Gill Sans MT"/>
              <a:cs typeface="Gill Sans MT"/>
            </a:endParaRPr>
          </a:p>
        </p:txBody>
      </p:sp>
      <p:sp>
        <p:nvSpPr>
          <p:cNvPr id="2" name="Slide Number Placeholder 2">
            <a:extLst>
              <a:ext uri="{FF2B5EF4-FFF2-40B4-BE49-F238E27FC236}">
                <a16:creationId xmlns:a16="http://schemas.microsoft.com/office/drawing/2014/main" id="{B1D05D6A-F624-F1A5-E084-E2E74B692C93}"/>
              </a:ext>
            </a:extLst>
          </p:cNvPr>
          <p:cNvSpPr>
            <a:spLocks noGrp="1"/>
          </p:cNvSpPr>
          <p:nvPr>
            <p:ph type="sldNum" sz="quarter" idx="12"/>
          </p:nvPr>
        </p:nvSpPr>
        <p:spPr>
          <a:xfrm>
            <a:off x="9900458" y="6459785"/>
            <a:ext cx="1312025" cy="365125"/>
          </a:xfrm>
        </p:spPr>
        <p:txBody>
          <a:bodyPr/>
          <a:lstStyle/>
          <a:p>
            <a:fld id="{2D93E77B-8E22-4F0E-9FEB-B1DAF77B2B47}" type="slidenum">
              <a:rPr lang="en-AU" smtClean="0"/>
              <a:pPr/>
              <a:t>5</a:t>
            </a:fld>
            <a:endParaRPr lang="en-A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9FD375-0046-4352-88B5-34B6F2461918}"/>
              </a:ext>
            </a:extLst>
          </p:cNvPr>
          <p:cNvSpPr>
            <a:spLocks noGrp="1"/>
          </p:cNvSpPr>
          <p:nvPr>
            <p:ph type="title"/>
          </p:nvPr>
        </p:nvSpPr>
        <p:spPr>
          <a:xfrm>
            <a:off x="695400" y="256355"/>
            <a:ext cx="8784976" cy="800389"/>
          </a:xfrm>
        </p:spPr>
        <p:txBody>
          <a:bodyPr/>
          <a:lstStyle/>
          <a:p>
            <a:r>
              <a:rPr lang="en-AU" dirty="0"/>
              <a:t>The HOUSING CONTINUUM / NEED  </a:t>
            </a:r>
          </a:p>
        </p:txBody>
      </p:sp>
      <p:sp>
        <p:nvSpPr>
          <p:cNvPr id="4" name="Content Placeholder 3">
            <a:extLst>
              <a:ext uri="{FF2B5EF4-FFF2-40B4-BE49-F238E27FC236}">
                <a16:creationId xmlns:a16="http://schemas.microsoft.com/office/drawing/2014/main" id="{A71672A9-6314-418C-8371-019149CEAD1E}"/>
              </a:ext>
            </a:extLst>
          </p:cNvPr>
          <p:cNvSpPr>
            <a:spLocks noGrp="1"/>
          </p:cNvSpPr>
          <p:nvPr>
            <p:ph idx="1"/>
          </p:nvPr>
        </p:nvSpPr>
        <p:spPr>
          <a:xfrm>
            <a:off x="1703512" y="1734950"/>
            <a:ext cx="5328594" cy="994790"/>
          </a:xfrm>
        </p:spPr>
        <p:txBody>
          <a:bodyPr>
            <a:normAutofit/>
          </a:bodyPr>
          <a:lstStyle/>
          <a:p>
            <a:pPr marL="0" indent="0">
              <a:buNone/>
            </a:pPr>
            <a:r>
              <a:rPr lang="en-AU" sz="1200" i="0" dirty="0">
                <a:solidFill>
                  <a:schemeClr val="bg2"/>
                </a:solidFill>
                <a:effectLst/>
              </a:rPr>
              <a:t>Community housing </a:t>
            </a:r>
            <a:r>
              <a:rPr lang="en-AU" sz="1200" b="0" i="0" dirty="0">
                <a:solidFill>
                  <a:schemeClr val="tx1"/>
                </a:solidFill>
                <a:effectLst/>
              </a:rPr>
              <a:t>providers (CHPs) are not-for-profits that re-invest surplus revenue into new housing, better services or improving our properties – not into dividends for shareholders. We operate a variety of housing types across the spectrum of need. </a:t>
            </a:r>
          </a:p>
        </p:txBody>
      </p:sp>
      <p:sp>
        <p:nvSpPr>
          <p:cNvPr id="2" name="Slide Number Placeholder 1">
            <a:extLst>
              <a:ext uri="{FF2B5EF4-FFF2-40B4-BE49-F238E27FC236}">
                <a16:creationId xmlns:a16="http://schemas.microsoft.com/office/drawing/2014/main" id="{E1F9ACEF-6253-8AD2-88AC-FFFC189AA253}"/>
              </a:ext>
            </a:extLst>
          </p:cNvPr>
          <p:cNvSpPr>
            <a:spLocks noGrp="1"/>
          </p:cNvSpPr>
          <p:nvPr>
            <p:ph type="sldNum" sz="quarter" idx="12"/>
          </p:nvPr>
        </p:nvSpPr>
        <p:spPr/>
        <p:txBody>
          <a:bodyPr/>
          <a:lstStyle/>
          <a:p>
            <a:fld id="{2D93E77B-8E22-4F0E-9FEB-B1DAF77B2B47}" type="slidenum">
              <a:rPr lang="en-AU" smtClean="0"/>
              <a:pPr/>
              <a:t>6</a:t>
            </a:fld>
            <a:endParaRPr lang="en-AU" dirty="0"/>
          </a:p>
        </p:txBody>
      </p:sp>
      <p:sp>
        <p:nvSpPr>
          <p:cNvPr id="5" name="Content Placeholder 2">
            <a:extLst>
              <a:ext uri="{FF2B5EF4-FFF2-40B4-BE49-F238E27FC236}">
                <a16:creationId xmlns:a16="http://schemas.microsoft.com/office/drawing/2014/main" id="{193ABEF4-67B8-35CD-C5DA-52E3A08E0E0E}"/>
              </a:ext>
            </a:extLst>
          </p:cNvPr>
          <p:cNvSpPr txBox="1">
            <a:spLocks/>
          </p:cNvSpPr>
          <p:nvPr/>
        </p:nvSpPr>
        <p:spPr>
          <a:xfrm>
            <a:off x="839416" y="1077925"/>
            <a:ext cx="4485582" cy="360040"/>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en-US" sz="1400" b="0" dirty="0">
                <a:solidFill>
                  <a:schemeClr val="bg2"/>
                </a:solidFill>
                <a:latin typeface="Franklin Gothic Medium Cond" panose="020B0606030402020204" pitchFamily="34" charset="0"/>
              </a:rPr>
              <a:t>Housing Needs and Diversified Income Streams </a:t>
            </a:r>
            <a:endParaRPr lang="en-AU" sz="1400" b="0" dirty="0">
              <a:solidFill>
                <a:schemeClr val="bg2"/>
              </a:solidFill>
              <a:latin typeface="Franklin Gothic Medium Cond" panose="020B0606030402020204" pitchFamily="34" charset="0"/>
            </a:endParaRPr>
          </a:p>
        </p:txBody>
      </p:sp>
      <p:graphicFrame>
        <p:nvGraphicFramePr>
          <p:cNvPr id="6" name="Diagram 5">
            <a:extLst>
              <a:ext uri="{FF2B5EF4-FFF2-40B4-BE49-F238E27FC236}">
                <a16:creationId xmlns:a16="http://schemas.microsoft.com/office/drawing/2014/main" id="{B8C5DC6D-98A7-1291-580D-457F0C6721CC}"/>
              </a:ext>
            </a:extLst>
          </p:cNvPr>
          <p:cNvGraphicFramePr/>
          <p:nvPr>
            <p:extLst>
              <p:ext uri="{D42A27DB-BD31-4B8C-83A1-F6EECF244321}">
                <p14:modId xmlns:p14="http://schemas.microsoft.com/office/powerpoint/2010/main" val="3559539118"/>
              </p:ext>
            </p:extLst>
          </p:nvPr>
        </p:nvGraphicFramePr>
        <p:xfrm>
          <a:off x="407368" y="2492896"/>
          <a:ext cx="11161240" cy="3114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BECFBAC4-C5F5-C51A-BD94-EC070C74B90E}"/>
              </a:ext>
            </a:extLst>
          </p:cNvPr>
          <p:cNvSpPr txBox="1"/>
          <p:nvPr/>
        </p:nvSpPr>
        <p:spPr>
          <a:xfrm>
            <a:off x="1847154" y="5085184"/>
            <a:ext cx="4140834" cy="1200329"/>
          </a:xfrm>
          <a:prstGeom prst="rect">
            <a:avLst/>
          </a:prstGeom>
          <a:noFill/>
        </p:spPr>
        <p:txBody>
          <a:bodyPr wrap="square">
            <a:spAutoFit/>
          </a:bodyPr>
          <a:lstStyle/>
          <a:p>
            <a:pPr marL="0" indent="0" algn="l">
              <a:buNone/>
            </a:pPr>
            <a:r>
              <a:rPr lang="en-AU" sz="1200" dirty="0">
                <a:solidFill>
                  <a:schemeClr val="accent5">
                    <a:lumMod val="50000"/>
                  </a:schemeClr>
                </a:solidFill>
                <a:latin typeface="Franklin Gothic Book" panose="020B0503020102020204" pitchFamily="34" charset="0"/>
              </a:rPr>
              <a:t>Social Housing </a:t>
            </a:r>
            <a:r>
              <a:rPr lang="en-AU" sz="1200" dirty="0">
                <a:solidFill>
                  <a:schemeClr val="tx1"/>
                </a:solidFill>
                <a:latin typeface="Franklin Gothic Book" panose="020B0503020102020204" pitchFamily="34" charset="0"/>
              </a:rPr>
              <a:t>is for people on very low incomes who can’t find suitable accommodation in the private rental market. It provides homes for some of the most vulnerable in the community, including very specific needs such as escaping DFV, </a:t>
            </a:r>
            <a:r>
              <a:rPr lang="en-AU" sz="1200" dirty="0">
                <a:latin typeface="Franklin Gothic Book" panose="020B0503020102020204" pitchFamily="34" charset="0"/>
              </a:rPr>
              <a:t>homelessness and people with </a:t>
            </a:r>
            <a:r>
              <a:rPr lang="en-AU" sz="1200" dirty="0">
                <a:solidFill>
                  <a:schemeClr val="tx1"/>
                </a:solidFill>
                <a:latin typeface="Franklin Gothic Book" panose="020B0503020102020204" pitchFamily="34" charset="0"/>
              </a:rPr>
              <a:t>disability. Rent is usually 25-30% of income. </a:t>
            </a:r>
          </a:p>
        </p:txBody>
      </p:sp>
      <p:sp>
        <p:nvSpPr>
          <p:cNvPr id="10" name="TextBox 9">
            <a:extLst>
              <a:ext uri="{FF2B5EF4-FFF2-40B4-BE49-F238E27FC236}">
                <a16:creationId xmlns:a16="http://schemas.microsoft.com/office/drawing/2014/main" id="{67C07949-E753-037B-2AF5-105FC48D0B58}"/>
              </a:ext>
            </a:extLst>
          </p:cNvPr>
          <p:cNvSpPr txBox="1"/>
          <p:nvPr/>
        </p:nvSpPr>
        <p:spPr>
          <a:xfrm>
            <a:off x="6342742" y="5249634"/>
            <a:ext cx="4216754" cy="1015663"/>
          </a:xfrm>
          <a:prstGeom prst="rect">
            <a:avLst/>
          </a:prstGeom>
          <a:noFill/>
        </p:spPr>
        <p:txBody>
          <a:bodyPr wrap="square">
            <a:spAutoFit/>
          </a:bodyPr>
          <a:lstStyle/>
          <a:p>
            <a:pPr marL="0" indent="0" algn="l">
              <a:buNone/>
            </a:pPr>
            <a:r>
              <a:rPr lang="en-AU" sz="1200" dirty="0">
                <a:solidFill>
                  <a:schemeClr val="accent4"/>
                </a:solidFill>
                <a:latin typeface="Franklin Gothic Book" panose="020B0503020102020204" pitchFamily="34" charset="0"/>
              </a:rPr>
              <a:t>Affordable Housing </a:t>
            </a:r>
            <a:r>
              <a:rPr lang="en-AU" sz="1200" dirty="0">
                <a:solidFill>
                  <a:schemeClr val="tx1"/>
                </a:solidFill>
                <a:latin typeface="Franklin Gothic Book" panose="020B0503020102020204" pitchFamily="34" charset="0"/>
              </a:rPr>
              <a:t>is usually defined as housing that is rented at a lower than market rate, often specifically for essential or key workers who have low to medium income levels. Rent is typically 75% of market and should be no more than 30% of household income. </a:t>
            </a:r>
          </a:p>
        </p:txBody>
      </p:sp>
      <p:sp>
        <p:nvSpPr>
          <p:cNvPr id="12" name="Left Bracket 11">
            <a:extLst>
              <a:ext uri="{FF2B5EF4-FFF2-40B4-BE49-F238E27FC236}">
                <a16:creationId xmlns:a16="http://schemas.microsoft.com/office/drawing/2014/main" id="{F03CC855-B928-0A1B-02A2-DB84FEC8CF0F}"/>
              </a:ext>
            </a:extLst>
          </p:cNvPr>
          <p:cNvSpPr/>
          <p:nvPr/>
        </p:nvSpPr>
        <p:spPr>
          <a:xfrm rot="5400000">
            <a:off x="5735961" y="-1539552"/>
            <a:ext cx="432048" cy="8784977"/>
          </a:xfrm>
          <a:prstGeom prst="leftBracket">
            <a:avLst/>
          </a:prstGeom>
          <a:ln w="127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1465245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9FD375-0046-4352-88B5-34B6F2461918}"/>
              </a:ext>
            </a:extLst>
          </p:cNvPr>
          <p:cNvSpPr>
            <a:spLocks noGrp="1"/>
          </p:cNvSpPr>
          <p:nvPr>
            <p:ph type="title"/>
          </p:nvPr>
        </p:nvSpPr>
        <p:spPr>
          <a:xfrm>
            <a:off x="695400" y="256355"/>
            <a:ext cx="8784976" cy="800389"/>
          </a:xfrm>
        </p:spPr>
        <p:txBody>
          <a:bodyPr/>
          <a:lstStyle/>
          <a:p>
            <a:r>
              <a:rPr lang="en-AU" dirty="0"/>
              <a:t>Safeguards in operational Practice  (1) </a:t>
            </a:r>
          </a:p>
        </p:txBody>
      </p:sp>
      <p:sp>
        <p:nvSpPr>
          <p:cNvPr id="2" name="Slide Number Placeholder 1">
            <a:extLst>
              <a:ext uri="{FF2B5EF4-FFF2-40B4-BE49-F238E27FC236}">
                <a16:creationId xmlns:a16="http://schemas.microsoft.com/office/drawing/2014/main" id="{E1F9ACEF-6253-8AD2-88AC-FFFC189AA253}"/>
              </a:ext>
            </a:extLst>
          </p:cNvPr>
          <p:cNvSpPr>
            <a:spLocks noGrp="1"/>
          </p:cNvSpPr>
          <p:nvPr>
            <p:ph type="sldNum" sz="quarter" idx="12"/>
          </p:nvPr>
        </p:nvSpPr>
        <p:spPr/>
        <p:txBody>
          <a:bodyPr/>
          <a:lstStyle/>
          <a:p>
            <a:fld id="{2D93E77B-8E22-4F0E-9FEB-B1DAF77B2B47}" type="slidenum">
              <a:rPr lang="en-AU" smtClean="0"/>
              <a:pPr/>
              <a:t>7</a:t>
            </a:fld>
            <a:endParaRPr lang="en-AU" dirty="0"/>
          </a:p>
        </p:txBody>
      </p:sp>
      <p:sp>
        <p:nvSpPr>
          <p:cNvPr id="15" name="TextBox 14">
            <a:extLst>
              <a:ext uri="{FF2B5EF4-FFF2-40B4-BE49-F238E27FC236}">
                <a16:creationId xmlns:a16="http://schemas.microsoft.com/office/drawing/2014/main" id="{5B194C2D-3ACA-A209-2B42-4DC8AE06CAB7}"/>
              </a:ext>
            </a:extLst>
          </p:cNvPr>
          <p:cNvSpPr txBox="1"/>
          <p:nvPr/>
        </p:nvSpPr>
        <p:spPr>
          <a:xfrm>
            <a:off x="1055440" y="1690062"/>
            <a:ext cx="9937104" cy="3693319"/>
          </a:xfrm>
          <a:prstGeom prst="rect">
            <a:avLst/>
          </a:prstGeom>
          <a:noFill/>
        </p:spPr>
        <p:txBody>
          <a:bodyPr wrap="square" rtlCol="0">
            <a:spAutoFit/>
          </a:bodyPr>
          <a:lstStyle/>
          <a:p>
            <a:pPr lvl="0">
              <a:tabLst>
                <a:tab pos="457200" algn="l"/>
              </a:tabLst>
            </a:pPr>
            <a:r>
              <a:rPr lang="en-AU" sz="1800" dirty="0">
                <a:effectLst/>
                <a:latin typeface="Franklin Gothic Book" panose="020B0503020102020204" pitchFamily="34" charset="0"/>
                <a:ea typeface="Times New Roman" panose="02020603050405020304" pitchFamily="18" charset="0"/>
              </a:rPr>
              <a:t>National Regulatory System for Community Housing (</a:t>
            </a:r>
            <a:r>
              <a:rPr lang="en-AU" dirty="0">
                <a:latin typeface="Franklin Gothic Book" panose="020B0503020102020204" pitchFamily="34" charset="0"/>
                <a:ea typeface="Times New Roman" panose="02020603050405020304" pitchFamily="18" charset="0"/>
              </a:rPr>
              <a:t>7 Outcomes Annually Audited)</a:t>
            </a: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Tenant and housing services </a:t>
            </a:r>
          </a:p>
          <a:p>
            <a:pPr marL="342900" lvl="0" indent="-342900">
              <a:buFont typeface="Arial" panose="020B0604020202020204" pitchFamily="34" charset="0"/>
              <a:buChar char="•"/>
              <a:tabLst>
                <a:tab pos="457200" algn="l"/>
              </a:tabLst>
            </a:pPr>
            <a:r>
              <a:rPr lang="en-AU" dirty="0">
                <a:latin typeface="Franklin Gothic Book" panose="020B0503020102020204" pitchFamily="34" charset="0"/>
                <a:ea typeface="Times New Roman" panose="02020603050405020304" pitchFamily="18" charset="0"/>
              </a:rPr>
              <a:t>Housing assets</a:t>
            </a: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Community engagement </a:t>
            </a:r>
          </a:p>
          <a:p>
            <a:pPr marL="342900" lvl="0" indent="-342900">
              <a:buFont typeface="Arial" panose="020B0604020202020204" pitchFamily="34" charset="0"/>
              <a:buChar char="•"/>
              <a:tabLst>
                <a:tab pos="457200" algn="l"/>
              </a:tabLst>
            </a:pPr>
            <a:r>
              <a:rPr lang="en-AU" dirty="0">
                <a:latin typeface="Franklin Gothic Book" panose="020B0503020102020204" pitchFamily="34" charset="0"/>
                <a:ea typeface="Times New Roman" panose="02020603050405020304" pitchFamily="18" charset="0"/>
              </a:rPr>
              <a:t>Governance </a:t>
            </a: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Probity </a:t>
            </a:r>
          </a:p>
          <a:p>
            <a:pPr marL="342900" lvl="0" indent="-342900">
              <a:buFont typeface="Arial" panose="020B0604020202020204" pitchFamily="34" charset="0"/>
              <a:buChar char="•"/>
              <a:tabLst>
                <a:tab pos="457200" algn="l"/>
              </a:tabLst>
            </a:pPr>
            <a:r>
              <a:rPr lang="en-AU" dirty="0">
                <a:latin typeface="Franklin Gothic Book" panose="020B0503020102020204" pitchFamily="34" charset="0"/>
                <a:ea typeface="Times New Roman" panose="02020603050405020304" pitchFamily="18" charset="0"/>
              </a:rPr>
              <a:t>Management </a:t>
            </a: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Financial viability </a:t>
            </a:r>
          </a:p>
          <a:p>
            <a:pPr marL="342900" lvl="0" indent="-342900">
              <a:buFont typeface="Arial" panose="020B0604020202020204" pitchFamily="34" charset="0"/>
              <a:buChar char="•"/>
              <a:tabLst>
                <a:tab pos="457200" algn="l"/>
              </a:tabLst>
            </a:pPr>
            <a:endParaRPr lang="en-AU" dirty="0">
              <a:latin typeface="Franklin Gothic Book" panose="020B0503020102020204" pitchFamily="34" charset="0"/>
              <a:ea typeface="Times New Roman" panose="02020603050405020304" pitchFamily="18" charset="0"/>
            </a:endParaRPr>
          </a:p>
          <a:p>
            <a:pPr lvl="0">
              <a:tabLst>
                <a:tab pos="457200" algn="l"/>
              </a:tabLst>
            </a:pPr>
            <a:r>
              <a:rPr lang="en-AU" dirty="0">
                <a:latin typeface="Franklin Gothic Book" panose="020B0503020102020204" pitchFamily="34" charset="0"/>
                <a:ea typeface="Times New Roman" panose="02020603050405020304" pitchFamily="18" charset="0"/>
              </a:rPr>
              <a:t>Complaints to the Minister of Housing (Queensland) and c</a:t>
            </a:r>
            <a:r>
              <a:rPr lang="en-AU" sz="1800" dirty="0">
                <a:effectLst/>
                <a:latin typeface="Franklin Gothic Book" panose="020B0503020102020204" pitchFamily="34" charset="0"/>
                <a:ea typeface="Times New Roman" panose="02020603050405020304" pitchFamily="18" charset="0"/>
              </a:rPr>
              <a:t>omplaints system open to the public </a:t>
            </a:r>
            <a:r>
              <a:rPr lang="en-AU" sz="1800" dirty="0">
                <a:solidFill>
                  <a:schemeClr val="tx2"/>
                </a:solidFill>
                <a:effectLst/>
                <a:latin typeface="Franklin Gothic Book" panose="020B0503020102020204" pitchFamily="34" charset="0"/>
                <a:ea typeface="Times New Roman" panose="02020603050405020304" pitchFamily="18" charset="0"/>
                <a:hlinkClick r:id="rId2"/>
              </a:rPr>
              <a:t>www.nrsch.gov.au</a:t>
            </a:r>
            <a:endParaRPr lang="en-AU" sz="1800" dirty="0">
              <a:solidFill>
                <a:schemeClr val="tx2"/>
              </a:solidFill>
              <a:effectLst/>
              <a:latin typeface="Franklin Gothic Book" panose="020B0503020102020204" pitchFamily="34" charset="0"/>
              <a:ea typeface="Times New Roman" panose="02020603050405020304" pitchFamily="18" charset="0"/>
            </a:endParaRPr>
          </a:p>
          <a:p>
            <a:pPr marL="342900" lvl="0" indent="-342900">
              <a:buFont typeface="Arial" panose="020B0604020202020204" pitchFamily="34" charset="0"/>
              <a:buChar char="•"/>
              <a:tabLst>
                <a:tab pos="457200" algn="l"/>
              </a:tabLst>
            </a:pPr>
            <a:endParaRPr lang="en-AU" sz="1800" dirty="0">
              <a:solidFill>
                <a:schemeClr val="tx2"/>
              </a:solidFill>
              <a:effectLst/>
              <a:ea typeface="Times New Roman" panose="02020603050405020304" pitchFamily="18" charset="0"/>
            </a:endParaRPr>
          </a:p>
          <a:p>
            <a:pPr marL="342900" lvl="0" indent="-342900">
              <a:buFont typeface="Arial" panose="020B0604020202020204" pitchFamily="34" charset="0"/>
              <a:buChar char="•"/>
              <a:tabLst>
                <a:tab pos="457200" algn="l"/>
              </a:tabLst>
            </a:pPr>
            <a:endParaRPr lang="en-AU" sz="1800" dirty="0">
              <a:solidFill>
                <a:schemeClr val="tx2"/>
              </a:solidFill>
              <a:effectLst/>
              <a:ea typeface="Times New Roman" panose="02020603050405020304" pitchFamily="18" charset="0"/>
            </a:endParaRPr>
          </a:p>
        </p:txBody>
      </p:sp>
    </p:spTree>
    <p:extLst>
      <p:ext uri="{BB962C8B-B14F-4D97-AF65-F5344CB8AC3E}">
        <p14:creationId xmlns:p14="http://schemas.microsoft.com/office/powerpoint/2010/main" val="3965432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9FD375-0046-4352-88B5-34B6F2461918}"/>
              </a:ext>
            </a:extLst>
          </p:cNvPr>
          <p:cNvSpPr>
            <a:spLocks noGrp="1"/>
          </p:cNvSpPr>
          <p:nvPr>
            <p:ph type="title"/>
          </p:nvPr>
        </p:nvSpPr>
        <p:spPr>
          <a:xfrm>
            <a:off x="695400" y="256355"/>
            <a:ext cx="8784976" cy="800389"/>
          </a:xfrm>
        </p:spPr>
        <p:txBody>
          <a:bodyPr/>
          <a:lstStyle/>
          <a:p>
            <a:r>
              <a:rPr lang="en-AU" dirty="0"/>
              <a:t>Safeguards in operational Practice  (2) </a:t>
            </a:r>
          </a:p>
        </p:txBody>
      </p:sp>
      <p:sp>
        <p:nvSpPr>
          <p:cNvPr id="2" name="Slide Number Placeholder 1">
            <a:extLst>
              <a:ext uri="{FF2B5EF4-FFF2-40B4-BE49-F238E27FC236}">
                <a16:creationId xmlns:a16="http://schemas.microsoft.com/office/drawing/2014/main" id="{E1F9ACEF-6253-8AD2-88AC-FFFC189AA253}"/>
              </a:ext>
            </a:extLst>
          </p:cNvPr>
          <p:cNvSpPr>
            <a:spLocks noGrp="1"/>
          </p:cNvSpPr>
          <p:nvPr>
            <p:ph type="sldNum" sz="quarter" idx="12"/>
          </p:nvPr>
        </p:nvSpPr>
        <p:spPr/>
        <p:txBody>
          <a:bodyPr/>
          <a:lstStyle/>
          <a:p>
            <a:fld id="{2D93E77B-8E22-4F0E-9FEB-B1DAF77B2B47}" type="slidenum">
              <a:rPr lang="en-AU" smtClean="0"/>
              <a:pPr/>
              <a:t>8</a:t>
            </a:fld>
            <a:endParaRPr lang="en-AU" dirty="0"/>
          </a:p>
        </p:txBody>
      </p:sp>
      <p:sp>
        <p:nvSpPr>
          <p:cNvPr id="15" name="TextBox 14">
            <a:extLst>
              <a:ext uri="{FF2B5EF4-FFF2-40B4-BE49-F238E27FC236}">
                <a16:creationId xmlns:a16="http://schemas.microsoft.com/office/drawing/2014/main" id="{5B194C2D-3ACA-A209-2B42-4DC8AE06CAB7}"/>
              </a:ext>
            </a:extLst>
          </p:cNvPr>
          <p:cNvSpPr txBox="1"/>
          <p:nvPr/>
        </p:nvSpPr>
        <p:spPr>
          <a:xfrm>
            <a:off x="1055440" y="1690062"/>
            <a:ext cx="9937104" cy="2585323"/>
          </a:xfrm>
          <a:prstGeom prst="rect">
            <a:avLst/>
          </a:prstGeom>
          <a:noFill/>
        </p:spPr>
        <p:txBody>
          <a:bodyPr wrap="square" rtlCol="0">
            <a:spAutoFit/>
          </a:bodyPr>
          <a:lstStyle/>
          <a:p>
            <a:pPr lvl="0">
              <a:tabLst>
                <a:tab pos="457200" algn="l"/>
              </a:tabLst>
            </a:pPr>
            <a:r>
              <a:rPr lang="en-AU" dirty="0">
                <a:latin typeface="Franklin Gothic Book" panose="020B0503020102020204" pitchFamily="34" charset="0"/>
                <a:ea typeface="Times New Roman" panose="02020603050405020304" pitchFamily="18" charset="0"/>
              </a:rPr>
              <a:t>Allocation process </a:t>
            </a:r>
          </a:p>
          <a:p>
            <a:pPr marL="342900" lvl="0" indent="-342900">
              <a:buFont typeface="Arial" panose="020B0604020202020204" pitchFamily="34" charset="0"/>
              <a:buChar char="•"/>
              <a:tabLst>
                <a:tab pos="457200" algn="l"/>
              </a:tabLst>
            </a:pPr>
            <a:r>
              <a:rPr lang="en-AU" dirty="0">
                <a:latin typeface="Franklin Gothic Book" panose="020B0503020102020204" pitchFamily="34" charset="0"/>
                <a:ea typeface="Times New Roman" panose="02020603050405020304" pitchFamily="18" charset="0"/>
              </a:rPr>
              <a:t>Register of need in Queensland </a:t>
            </a: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Allocation decisions only made by Coast2Bay Housing Group </a:t>
            </a: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Comprehensive individual needs </a:t>
            </a:r>
            <a:r>
              <a:rPr lang="en-AU" dirty="0">
                <a:latin typeface="Franklin Gothic Book" panose="020B0503020102020204" pitchFamily="34" charset="0"/>
                <a:ea typeface="Times New Roman" panose="02020603050405020304" pitchFamily="18" charset="0"/>
              </a:rPr>
              <a:t>assessments </a:t>
            </a: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Allocating for success – seeking to blend allocations in the best way </a:t>
            </a: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Specific allocation protocols with the Department </a:t>
            </a:r>
          </a:p>
          <a:p>
            <a:pPr marL="342900" lvl="0" indent="-342900">
              <a:buFont typeface="Arial" panose="020B0604020202020204" pitchFamily="34" charset="0"/>
              <a:buChar char="•"/>
              <a:tabLst>
                <a:tab pos="457200" algn="l"/>
              </a:tabLst>
            </a:pPr>
            <a:r>
              <a:rPr lang="en-AU" sz="1800" dirty="0">
                <a:effectLst/>
                <a:latin typeface="Franklin Gothic Book" panose="020B0503020102020204" pitchFamily="34" charset="0"/>
                <a:ea typeface="Times New Roman" panose="02020603050405020304" pitchFamily="18" charset="0"/>
              </a:rPr>
              <a:t>25% of allocations can be made by referrals directly to the CHP (but must be eligible) </a:t>
            </a:r>
          </a:p>
          <a:p>
            <a:pPr marL="342900" lvl="0" indent="-342900">
              <a:buFont typeface="Arial" panose="020B0604020202020204" pitchFamily="34" charset="0"/>
              <a:buChar char="•"/>
              <a:tabLst>
                <a:tab pos="457200" algn="l"/>
              </a:tabLst>
            </a:pPr>
            <a:endParaRPr lang="en-AU" sz="1800" dirty="0">
              <a:solidFill>
                <a:schemeClr val="tx2"/>
              </a:solidFill>
              <a:effectLst/>
              <a:ea typeface="Times New Roman" panose="02020603050405020304" pitchFamily="18" charset="0"/>
            </a:endParaRPr>
          </a:p>
          <a:p>
            <a:pPr marL="342900" lvl="0" indent="-342900">
              <a:buFont typeface="Arial" panose="020B0604020202020204" pitchFamily="34" charset="0"/>
              <a:buChar char="•"/>
              <a:tabLst>
                <a:tab pos="457200" algn="l"/>
              </a:tabLst>
            </a:pPr>
            <a:endParaRPr lang="en-AU" sz="1800" dirty="0">
              <a:solidFill>
                <a:schemeClr val="tx2"/>
              </a:solidFill>
              <a:effectLst/>
              <a:ea typeface="Times New Roman" panose="02020603050405020304" pitchFamily="18" charset="0"/>
            </a:endParaRPr>
          </a:p>
        </p:txBody>
      </p:sp>
    </p:spTree>
    <p:extLst>
      <p:ext uri="{BB962C8B-B14F-4D97-AF65-F5344CB8AC3E}">
        <p14:creationId xmlns:p14="http://schemas.microsoft.com/office/powerpoint/2010/main" val="3462131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9FD375-0046-4352-88B5-34B6F2461918}"/>
              </a:ext>
            </a:extLst>
          </p:cNvPr>
          <p:cNvSpPr>
            <a:spLocks noGrp="1"/>
          </p:cNvSpPr>
          <p:nvPr>
            <p:ph type="title"/>
          </p:nvPr>
        </p:nvSpPr>
        <p:spPr>
          <a:xfrm>
            <a:off x="695400" y="256355"/>
            <a:ext cx="8784976" cy="800389"/>
          </a:xfrm>
        </p:spPr>
        <p:txBody>
          <a:bodyPr/>
          <a:lstStyle/>
          <a:p>
            <a:r>
              <a:rPr lang="en-AU" dirty="0"/>
              <a:t>Safeguards in operational Practice  (3) </a:t>
            </a:r>
          </a:p>
        </p:txBody>
      </p:sp>
      <p:sp>
        <p:nvSpPr>
          <p:cNvPr id="2" name="Slide Number Placeholder 1">
            <a:extLst>
              <a:ext uri="{FF2B5EF4-FFF2-40B4-BE49-F238E27FC236}">
                <a16:creationId xmlns:a16="http://schemas.microsoft.com/office/drawing/2014/main" id="{E1F9ACEF-6253-8AD2-88AC-FFFC189AA253}"/>
              </a:ext>
            </a:extLst>
          </p:cNvPr>
          <p:cNvSpPr>
            <a:spLocks noGrp="1"/>
          </p:cNvSpPr>
          <p:nvPr>
            <p:ph type="sldNum" sz="quarter" idx="12"/>
          </p:nvPr>
        </p:nvSpPr>
        <p:spPr/>
        <p:txBody>
          <a:bodyPr/>
          <a:lstStyle/>
          <a:p>
            <a:fld id="{2D93E77B-8E22-4F0E-9FEB-B1DAF77B2B47}" type="slidenum">
              <a:rPr lang="en-AU" smtClean="0"/>
              <a:pPr/>
              <a:t>9</a:t>
            </a:fld>
            <a:endParaRPr lang="en-AU" dirty="0"/>
          </a:p>
        </p:txBody>
      </p:sp>
      <p:sp>
        <p:nvSpPr>
          <p:cNvPr id="15" name="TextBox 14">
            <a:extLst>
              <a:ext uri="{FF2B5EF4-FFF2-40B4-BE49-F238E27FC236}">
                <a16:creationId xmlns:a16="http://schemas.microsoft.com/office/drawing/2014/main" id="{5B194C2D-3ACA-A209-2B42-4DC8AE06CAB7}"/>
              </a:ext>
            </a:extLst>
          </p:cNvPr>
          <p:cNvSpPr txBox="1"/>
          <p:nvPr/>
        </p:nvSpPr>
        <p:spPr>
          <a:xfrm>
            <a:off x="767408" y="1144168"/>
            <a:ext cx="7128792" cy="2031325"/>
          </a:xfrm>
          <a:prstGeom prst="rect">
            <a:avLst/>
          </a:prstGeom>
          <a:noFill/>
        </p:spPr>
        <p:txBody>
          <a:bodyPr wrap="square" rtlCol="0">
            <a:spAutoFit/>
          </a:bodyPr>
          <a:lstStyle/>
          <a:p>
            <a:pPr lvl="0">
              <a:tabLst>
                <a:tab pos="457200" algn="l"/>
              </a:tabLst>
            </a:pPr>
            <a:r>
              <a:rPr lang="en-AU" sz="1600" dirty="0">
                <a:solidFill>
                  <a:schemeClr val="bg2"/>
                </a:solidFill>
                <a:effectLst/>
                <a:latin typeface="Franklin Gothic Demi Cond" panose="020B0706030402020204" pitchFamily="34" charset="0"/>
                <a:ea typeface="Times New Roman" panose="02020603050405020304" pitchFamily="18" charset="0"/>
              </a:rPr>
              <a:t>Community and Tenant Engagement (</a:t>
            </a:r>
            <a:r>
              <a:rPr lang="en-AU" sz="1600" dirty="0">
                <a:solidFill>
                  <a:schemeClr val="bg2"/>
                </a:solidFill>
                <a:latin typeface="Franklin Gothic Demi Cond" panose="020B0706030402020204" pitchFamily="34" charset="0"/>
                <a:ea typeface="Times New Roman" panose="02020603050405020304" pitchFamily="18" charset="0"/>
              </a:rPr>
              <a:t>p</a:t>
            </a:r>
            <a:r>
              <a:rPr lang="en-AU" sz="1600" dirty="0">
                <a:solidFill>
                  <a:schemeClr val="bg2"/>
                </a:solidFill>
                <a:effectLst/>
                <a:latin typeface="Franklin Gothic Demi Cond" panose="020B0706030402020204" pitchFamily="34" charset="0"/>
                <a:ea typeface="Times New Roman" panose="02020603050405020304" pitchFamily="18" charset="0"/>
              </a:rPr>
              <a:t>olicy, process and resources)</a:t>
            </a:r>
          </a:p>
          <a:p>
            <a:pPr lvl="0">
              <a:tabLst>
                <a:tab pos="457200" algn="l"/>
              </a:tabLst>
            </a:pPr>
            <a:endParaRPr lang="en-AU" sz="1800" kern="0" dirty="0">
              <a:effectLst/>
              <a:ea typeface="Times New Roman" panose="02020603050405020304" pitchFamily="18" charset="0"/>
            </a:endParaRPr>
          </a:p>
          <a:p>
            <a:pPr lvl="0">
              <a:tabLst>
                <a:tab pos="457200" algn="l"/>
              </a:tabLst>
            </a:pPr>
            <a:r>
              <a:rPr lang="en-AU" sz="1800" kern="0" dirty="0">
                <a:effectLst/>
                <a:latin typeface="Franklin Gothic Book" panose="020B0503020102020204" pitchFamily="34" charset="0"/>
                <a:ea typeface="Times New Roman" panose="02020603050405020304" pitchFamily="18" charset="0"/>
              </a:rPr>
              <a:t>The International Association of Participation (IAP2) </a:t>
            </a:r>
            <a:r>
              <a:rPr lang="en-AU" sz="1800" dirty="0">
                <a:solidFill>
                  <a:schemeClr val="tx2"/>
                </a:solidFill>
                <a:effectLst/>
                <a:latin typeface="Franklin Gothic Book" panose="020B0503020102020204" pitchFamily="34" charset="0"/>
                <a:ea typeface="Times New Roman" panose="02020603050405020304" pitchFamily="18" charset="0"/>
              </a:rPr>
              <a:t>  </a:t>
            </a:r>
          </a:p>
          <a:p>
            <a:pPr lvl="0">
              <a:tabLst>
                <a:tab pos="457200" algn="l"/>
              </a:tabLst>
            </a:pPr>
            <a:r>
              <a:rPr lang="en-AU" dirty="0">
                <a:solidFill>
                  <a:schemeClr val="tx2"/>
                </a:solidFill>
                <a:ea typeface="Times New Roman" panose="02020603050405020304" pitchFamily="18" charset="0"/>
              </a:rPr>
              <a:t> </a:t>
            </a:r>
            <a:endParaRPr lang="en-AU" sz="1800" dirty="0">
              <a:solidFill>
                <a:schemeClr val="tx2"/>
              </a:solidFill>
              <a:effectLst/>
              <a:ea typeface="Times New Roman" panose="02020603050405020304" pitchFamily="18" charset="0"/>
            </a:endParaRPr>
          </a:p>
          <a:p>
            <a:pPr marL="285750" lvl="0" indent="-285750">
              <a:buFont typeface="Arial" panose="020B0604020202020204" pitchFamily="34" charset="0"/>
              <a:buChar char="•"/>
              <a:tabLst>
                <a:tab pos="457200" algn="l"/>
              </a:tabLst>
            </a:pPr>
            <a:endParaRPr lang="en-AU" sz="1800" dirty="0">
              <a:solidFill>
                <a:schemeClr val="tx2"/>
              </a:solidFill>
              <a:effectLst/>
              <a:ea typeface="Times New Roman" panose="02020603050405020304" pitchFamily="18" charset="0"/>
            </a:endParaRPr>
          </a:p>
          <a:p>
            <a:pPr marL="342900" lvl="0" indent="-342900">
              <a:buFont typeface="Arial" panose="020B0604020202020204" pitchFamily="34" charset="0"/>
              <a:buChar char="•"/>
              <a:tabLst>
                <a:tab pos="457200" algn="l"/>
              </a:tabLst>
            </a:pPr>
            <a:endParaRPr lang="en-AU" sz="1800" dirty="0">
              <a:solidFill>
                <a:schemeClr val="tx2"/>
              </a:solidFill>
              <a:effectLst/>
              <a:ea typeface="Times New Roman" panose="02020603050405020304" pitchFamily="18" charset="0"/>
            </a:endParaRPr>
          </a:p>
          <a:p>
            <a:pPr marL="342900" lvl="0" indent="-342900">
              <a:buFont typeface="Arial" panose="020B0604020202020204" pitchFamily="34" charset="0"/>
              <a:buChar char="•"/>
              <a:tabLst>
                <a:tab pos="457200" algn="l"/>
              </a:tabLst>
            </a:pPr>
            <a:endParaRPr lang="en-AU" sz="1800" dirty="0">
              <a:solidFill>
                <a:schemeClr val="tx2"/>
              </a:solidFill>
              <a:effectLst/>
              <a:ea typeface="Times New Roman" panose="02020603050405020304" pitchFamily="18" charset="0"/>
            </a:endParaRPr>
          </a:p>
        </p:txBody>
      </p:sp>
      <p:graphicFrame>
        <p:nvGraphicFramePr>
          <p:cNvPr id="4" name="Diagram 3">
            <a:extLst>
              <a:ext uri="{FF2B5EF4-FFF2-40B4-BE49-F238E27FC236}">
                <a16:creationId xmlns:a16="http://schemas.microsoft.com/office/drawing/2014/main" id="{DADD8778-CB59-5954-7366-F7B3301F54AE}"/>
              </a:ext>
            </a:extLst>
          </p:cNvPr>
          <p:cNvGraphicFramePr/>
          <p:nvPr>
            <p:extLst>
              <p:ext uri="{D42A27DB-BD31-4B8C-83A1-F6EECF244321}">
                <p14:modId xmlns:p14="http://schemas.microsoft.com/office/powerpoint/2010/main" val="62689867"/>
              </p:ext>
            </p:extLst>
          </p:nvPr>
        </p:nvGraphicFramePr>
        <p:xfrm>
          <a:off x="1181454" y="2368304"/>
          <a:ext cx="9829092" cy="2356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5537003"/>
      </p:ext>
    </p:extLst>
  </p:cSld>
  <p:clrMapOvr>
    <a:masterClrMapping/>
  </p:clrMapOvr>
</p:sld>
</file>

<file path=ppt/theme/theme1.xml><?xml version="1.0" encoding="utf-8"?>
<a:theme xmlns:a="http://schemas.openxmlformats.org/drawingml/2006/main" name="Retrospect">
  <a:themeElements>
    <a:clrScheme name="Brand Guidelines 2024">
      <a:dk1>
        <a:srgbClr val="000000"/>
      </a:dk1>
      <a:lt1>
        <a:srgbClr val="FFFFFF"/>
      </a:lt1>
      <a:dk2>
        <a:srgbClr val="001F4B"/>
      </a:dk2>
      <a:lt2>
        <a:srgbClr val="00A0DD"/>
      </a:lt2>
      <a:accent1>
        <a:srgbClr val="00A0DD"/>
      </a:accent1>
      <a:accent2>
        <a:srgbClr val="25408F"/>
      </a:accent2>
      <a:accent3>
        <a:srgbClr val="44B291"/>
      </a:accent3>
      <a:accent4>
        <a:srgbClr val="7D76B7"/>
      </a:accent4>
      <a:accent5>
        <a:srgbClr val="FBDA86"/>
      </a:accent5>
      <a:accent6>
        <a:srgbClr val="B0E2F6"/>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8617</TotalTime>
  <Words>1299</Words>
  <Application>Microsoft Office PowerPoint</Application>
  <PresentationFormat>Widescreen</PresentationFormat>
  <Paragraphs>240</Paragraphs>
  <Slides>20</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Calibri</vt:lpstr>
      <vt:lpstr>Courier New</vt:lpstr>
      <vt:lpstr>Franklin Gothic Book</vt:lpstr>
      <vt:lpstr>Franklin Gothic Demi</vt:lpstr>
      <vt:lpstr>Franklin Gothic Demi Cond</vt:lpstr>
      <vt:lpstr>Franklin Gothic Medium Cond</vt:lpstr>
      <vt:lpstr>Gill Sans MT</vt:lpstr>
      <vt:lpstr>Symbol</vt:lpstr>
      <vt:lpstr>Times New Roman</vt:lpstr>
      <vt:lpstr>Retrospect</vt:lpstr>
      <vt:lpstr>Community Consultation    Lake McDonald Drive </vt:lpstr>
      <vt:lpstr>PURPOSE </vt:lpstr>
      <vt:lpstr>About Coast2Bay</vt:lpstr>
      <vt:lpstr>Focus on Tenants and Community / Neighbourhood and Place Making   </vt:lpstr>
      <vt:lpstr>COMMUNITY AND AFFORDBLE housing  system and models </vt:lpstr>
      <vt:lpstr>The HOUSING CONTINUUM / NEED  </vt:lpstr>
      <vt:lpstr>Safeguards in operational Practice  (1) </vt:lpstr>
      <vt:lpstr>Safeguards in operational Practice  (2) </vt:lpstr>
      <vt:lpstr>Safeguards in operational Practice  (3) </vt:lpstr>
      <vt:lpstr>Safeguards in operational Practice  (4) </vt:lpstr>
      <vt:lpstr>Safeguards in operational Practice  (5) </vt:lpstr>
      <vt:lpstr>Sunshine Coast AND NOOSA Challenges (1)</vt:lpstr>
      <vt:lpstr>PowerPoint Presentation</vt:lpstr>
      <vt:lpstr>Sunshine Coast and Noosa Challenges (3) </vt:lpstr>
      <vt:lpstr>PowerPoint Presentation</vt:lpstr>
      <vt:lpstr>RECENT PROJECT EXAMPLES</vt:lpstr>
      <vt:lpstr>PARTNERSHIP PROJECTS (One Example)</vt:lpstr>
      <vt:lpstr>Lake McDonald Drive</vt:lpstr>
      <vt:lpstr>PURPOSE – CHECK LIST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Bennett</dc:creator>
  <cp:lastModifiedBy>Coast2Bay CEO</cp:lastModifiedBy>
  <cp:revision>372</cp:revision>
  <cp:lastPrinted>2025-03-23T23:20:02Z</cp:lastPrinted>
  <dcterms:created xsi:type="dcterms:W3CDTF">2015-12-22T05:15:26Z</dcterms:created>
  <dcterms:modified xsi:type="dcterms:W3CDTF">2025-04-04T04:33:27Z</dcterms:modified>
</cp:coreProperties>
</file>